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4" r:id="rId2"/>
    <p:sldId id="269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72" r:id="rId11"/>
    <p:sldId id="273" r:id="rId12"/>
    <p:sldId id="264" r:id="rId13"/>
    <p:sldId id="271" r:id="rId14"/>
    <p:sldId id="266" r:id="rId15"/>
    <p:sldId id="267" r:id="rId16"/>
  </p:sldIdLst>
  <p:sldSz cx="18288000" cy="10287000"/>
  <p:notesSz cx="6858000" cy="9144000"/>
  <p:embeddedFontLst>
    <p:embeddedFont>
      <p:font typeface="Adobe Naskh Medium" panose="01010101010101010101" pitchFamily="50" charset="-78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Bitter" panose="020B0604020202020204" charset="0"/>
      <p:bold r:id="rId22"/>
    </p:embeddedFont>
    <p:embeddedFont>
      <p:font typeface="Fredoka One" panose="020B0604020202020204" charset="0"/>
      <p:regular r:id="rId23"/>
    </p:embeddedFont>
    <p:embeddedFont>
      <p:font typeface="ＭＳ Ｐゴシック" panose="020B0600070205080204" pitchFamily="34" charset="-128"/>
      <p:regular r:id="rId24"/>
    </p:embeddedFont>
    <p:embeddedFont>
      <p:font typeface="More Sugar" panose="020B0604020202020204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4622" autoAdjust="0"/>
  </p:normalViewPr>
  <p:slideViewPr>
    <p:cSldViewPr>
      <p:cViewPr varScale="1">
        <p:scale>
          <a:sx n="44" d="100"/>
          <a:sy n="44" d="100"/>
        </p:scale>
        <p:origin x="87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6.svg"/><Relationship Id="rId7" Type="http://schemas.openxmlformats.org/officeDocument/2006/relationships/image" Target="../media/image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6.svg"/><Relationship Id="rId7" Type="http://schemas.openxmlformats.org/officeDocument/2006/relationships/image" Target="../media/image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8.sv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8.sv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2.sv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7" Type="http://schemas.openxmlformats.org/officeDocument/2006/relationships/image" Target="../media/image60.svg"/><Relationship Id="rId12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2.svg"/><Relationship Id="rId5" Type="http://schemas.openxmlformats.org/officeDocument/2006/relationships/image" Target="../media/image4.svg"/><Relationship Id="rId15" Type="http://schemas.openxmlformats.org/officeDocument/2006/relationships/image" Target="../media/image18.svg"/><Relationship Id="rId10" Type="http://schemas.openxmlformats.org/officeDocument/2006/relationships/image" Target="../media/image10.png"/><Relationship Id="rId9" Type="http://schemas.openxmlformats.org/officeDocument/2006/relationships/image" Target="../media/image10.sv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svg"/><Relationship Id="rId18" Type="http://schemas.openxmlformats.org/officeDocument/2006/relationships/image" Target="../media/image13.png"/><Relationship Id="rId3" Type="http://schemas.openxmlformats.org/officeDocument/2006/relationships/image" Target="../media/image2.svg"/><Relationship Id="rId7" Type="http://schemas.openxmlformats.org/officeDocument/2006/relationships/image" Target="../media/image60.svg"/><Relationship Id="rId12" Type="http://schemas.openxmlformats.org/officeDocument/2006/relationships/image" Target="../media/image10.png"/><Relationship Id="rId17" Type="http://schemas.openxmlformats.org/officeDocument/2006/relationships/image" Target="../media/image16.svg"/><Relationship Id="rId2" Type="http://schemas.openxmlformats.org/officeDocument/2006/relationships/image" Target="../media/image6.png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9" Type="http://schemas.openxmlformats.org/officeDocument/2006/relationships/image" Target="../media/image18.svg"/><Relationship Id="rId4" Type="http://schemas.openxmlformats.org/officeDocument/2006/relationships/image" Target="../media/image7.pn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2.sv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0.svg"/><Relationship Id="rId7" Type="http://schemas.openxmlformats.org/officeDocument/2006/relationships/image" Target="../media/image8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4.sv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6.svg"/><Relationship Id="rId7" Type="http://schemas.openxmlformats.org/officeDocument/2006/relationships/image" Target="../media/image22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8.svg"/><Relationship Id="rId10" Type="http://schemas.openxmlformats.org/officeDocument/2006/relationships/image" Target="../media/image14.png"/><Relationship Id="rId4" Type="http://schemas.openxmlformats.org/officeDocument/2006/relationships/image" Target="../media/image20.png"/><Relationship Id="rId9" Type="http://schemas.openxmlformats.org/officeDocument/2006/relationships/image" Target="../media/image3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svg"/><Relationship Id="rId7" Type="http://schemas.openxmlformats.org/officeDocument/2006/relationships/image" Target="../media/image3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32.sv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-3"/>
            <a:ext cx="18271762" cy="10287002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12369" y="1431697"/>
            <a:ext cx="5027198" cy="7199054"/>
            <a:chOff x="2212367" y="1431696"/>
            <a:chExt cx="5027197" cy="7199054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526DC594-1891-D729-200C-DD198618FF90}"/>
                </a:ext>
              </a:extLst>
            </p:cNvPr>
            <p:cNvSpPr/>
            <p:nvPr/>
          </p:nvSpPr>
          <p:spPr>
            <a:xfrm>
              <a:off x="2226980" y="1431696"/>
              <a:ext cx="5012584" cy="719535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6064B0F-A322-61DE-B6F4-56DE697427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9" b="1020"/>
            <a:stretch/>
          </p:blipFill>
          <p:spPr>
            <a:xfrm>
              <a:off x="2212367" y="1646952"/>
              <a:ext cx="4867494" cy="6983798"/>
            </a:xfrm>
            <a:prstGeom prst="rect">
              <a:avLst/>
            </a:prstGeom>
          </p:spPr>
        </p:pic>
      </p:grpSp>
      <p:sp>
        <p:nvSpPr>
          <p:cNvPr id="4" name="タイトル 1">
            <a:extLst>
              <a:ext uri="{FF2B5EF4-FFF2-40B4-BE49-F238E27FC236}">
                <a16:creationId xmlns:a16="http://schemas.microsoft.com/office/drawing/2014/main" id="{4E94349F-3A33-FBE2-B0BE-E5C84DD57FC8}"/>
              </a:ext>
            </a:extLst>
          </p:cNvPr>
          <p:cNvSpPr txBox="1">
            <a:spLocks/>
          </p:cNvSpPr>
          <p:nvPr/>
        </p:nvSpPr>
        <p:spPr>
          <a:xfrm>
            <a:off x="7181736" y="2783349"/>
            <a:ext cx="10147736" cy="938038"/>
          </a:xfrm>
          <a:prstGeom prst="rect">
            <a:avLst/>
          </a:prstGeom>
        </p:spPr>
        <p:txBody>
          <a:bodyPr lIns="137160" tIns="68580" rIns="137160" bIns="6858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3265426">
              <a:defRPr/>
            </a:pPr>
            <a:r>
              <a:rPr kumimoji="1" lang="en-US" altLang="ja-JP" sz="6400" b="1" spc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6400" b="1" spc="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プレースホルダー 11">
            <a:extLst>
              <a:ext uri="{FF2B5EF4-FFF2-40B4-BE49-F238E27FC236}">
                <a16:creationId xmlns:a16="http://schemas.microsoft.com/office/drawing/2014/main" id="{844D6C39-09A9-0BE4-68D9-3C2BD5B76C15}"/>
              </a:ext>
            </a:extLst>
          </p:cNvPr>
          <p:cNvSpPr txBox="1">
            <a:spLocks/>
          </p:cNvSpPr>
          <p:nvPr/>
        </p:nvSpPr>
        <p:spPr>
          <a:xfrm>
            <a:off x="7467611" y="3569453"/>
            <a:ext cx="9575990" cy="143643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6400" b="1" dirty="0">
              <a:solidFill>
                <a:srgbClr val="078CD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直線コネクタ 9">
            <a:extLst>
              <a:ext uri="{FF2B5EF4-FFF2-40B4-BE49-F238E27FC236}">
                <a16:creationId xmlns:a16="http://schemas.microsoft.com/office/drawing/2014/main" id="{4F8E48F1-EFF4-9660-EEE6-8C035D16511F}"/>
              </a:ext>
            </a:extLst>
          </p:cNvPr>
          <p:cNvCxnSpPr/>
          <p:nvPr/>
        </p:nvCxnSpPr>
        <p:spPr>
          <a:xfrm>
            <a:off x="8045705" y="5731836"/>
            <a:ext cx="899155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156A54B-8BC2-BA26-B4C5-43122F2590FF}"/>
              </a:ext>
            </a:extLst>
          </p:cNvPr>
          <p:cNvSpPr/>
          <p:nvPr/>
        </p:nvSpPr>
        <p:spPr>
          <a:xfrm>
            <a:off x="9890358" y="5918482"/>
            <a:ext cx="4661211" cy="692497"/>
          </a:xfrm>
          <a:prstGeom prst="rect">
            <a:avLst/>
          </a:prstGeom>
        </p:spPr>
        <p:txBody>
          <a:bodyPr wrap="none" lIns="137160" tIns="68580" rIns="137160" bIns="68580">
            <a:spAutoFit/>
          </a:bodyPr>
          <a:lstStyle/>
          <a:p>
            <a:pPr algn="ctr"/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UNTUK SMP KELAS VIII</a:t>
            </a:r>
            <a:endParaRPr lang="id-ID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25727" y="1485900"/>
            <a:ext cx="649750" cy="649752"/>
          </a:xfrm>
          <a:prstGeom prst="rect">
            <a:avLst/>
          </a:prstGeom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" y="1902950"/>
            <a:ext cx="649750" cy="649752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932606" y="-38100"/>
            <a:ext cx="0" cy="932984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447800" y="-38099"/>
            <a:ext cx="0" cy="1660438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4800" y="-38100"/>
            <a:ext cx="7168" cy="2438400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8169" y="728103"/>
            <a:ext cx="1135834" cy="113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5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-304800" y="115927"/>
            <a:ext cx="13191310" cy="2282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000"/>
              </a:lnSpc>
              <a:spcBef>
                <a:spcPct val="0"/>
              </a:spcBef>
            </a:pPr>
            <a:r>
              <a:rPr lang="en-US" sz="6600" dirty="0" err="1">
                <a:latin typeface="More Sugar" pitchFamily="2" charset="0"/>
              </a:rPr>
              <a:t>Menerapkan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Nilai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Kejujuran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dalam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Kehidupan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Sehari-hari</a:t>
            </a:r>
            <a:r>
              <a:rPr lang="en-US" sz="6600" dirty="0">
                <a:latin typeface="More Sugar" pitchFamily="2" charset="0"/>
              </a:rPr>
              <a:t> </a:t>
            </a:r>
            <a:endParaRPr lang="en-US" sz="6600" dirty="0">
              <a:solidFill>
                <a:srgbClr val="1D1D1B"/>
              </a:solidFill>
              <a:latin typeface="More Sugar" pitchFamily="2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589980" y="3686237"/>
            <a:ext cx="4265438" cy="1333570"/>
            <a:chOff x="0" y="0"/>
            <a:chExt cx="5687251" cy="1778096"/>
          </a:xfrm>
        </p:grpSpPr>
        <p:sp>
          <p:nvSpPr>
            <p:cNvPr id="12" name="TextBox 12"/>
            <p:cNvSpPr txBox="1"/>
            <p:nvPr/>
          </p:nvSpPr>
          <p:spPr>
            <a:xfrm>
              <a:off x="743280" y="0"/>
              <a:ext cx="4943971" cy="17780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fi-FI" sz="3600" dirty="0">
                  <a:latin typeface="More Sugar" pitchFamily="2" charset="0"/>
                </a:rPr>
                <a:t>Penerapan kejujuran kepada Allah Swt. </a:t>
              </a:r>
              <a:endParaRPr lang="en-US" sz="3200" dirty="0">
                <a:solidFill>
                  <a:srgbClr val="1D1D1B"/>
                </a:solidFill>
                <a:latin typeface="More Sugar" pitchFamily="2" charset="0"/>
              </a:endParaRPr>
            </a:p>
          </p:txBody>
        </p:sp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88598" cy="669997"/>
            </a:xfrm>
            <a:prstGeom prst="rect">
              <a:avLst/>
            </a:prstGeom>
          </p:spPr>
        </p:pic>
      </p:grpSp>
      <p:grpSp>
        <p:nvGrpSpPr>
          <p:cNvPr id="17" name="Group 17"/>
          <p:cNvGrpSpPr/>
          <p:nvPr/>
        </p:nvGrpSpPr>
        <p:grpSpPr>
          <a:xfrm>
            <a:off x="1589987" y="5919907"/>
            <a:ext cx="4265431" cy="1661993"/>
            <a:chOff x="0" y="0"/>
            <a:chExt cx="5687251" cy="2215989"/>
          </a:xfrm>
        </p:grpSpPr>
        <p:sp>
          <p:nvSpPr>
            <p:cNvPr id="18" name="TextBox 18"/>
            <p:cNvSpPr txBox="1"/>
            <p:nvPr/>
          </p:nvSpPr>
          <p:spPr>
            <a:xfrm>
              <a:off x="743280" y="0"/>
              <a:ext cx="4943971" cy="22159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en-US" sz="3600" dirty="0" err="1">
                  <a:latin typeface="More Sugar" pitchFamily="2" charset="0"/>
                </a:rPr>
                <a:t>Penerapan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kejujuran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kepada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diri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sendiri</a:t>
              </a:r>
              <a:r>
                <a:rPr lang="en-US" sz="3600" dirty="0">
                  <a:latin typeface="More Sugar" pitchFamily="2" charset="0"/>
                </a:rPr>
                <a:t> </a:t>
              </a:r>
              <a:endParaRPr lang="en-US" sz="3600" dirty="0">
                <a:solidFill>
                  <a:srgbClr val="221E1F"/>
                </a:solidFill>
                <a:latin typeface="More Sugar" pitchFamily="2" charset="0"/>
              </a:endParaRPr>
            </a:p>
          </p:txBody>
        </p:sp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88598" cy="669997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pic>
        <p:nvPicPr>
          <p:cNvPr id="24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897709">
            <a:off x="15904127" y="-584366"/>
            <a:ext cx="3176657" cy="3142002"/>
          </a:xfrm>
          <a:prstGeom prst="rect">
            <a:avLst/>
          </a:prstGeom>
        </p:spPr>
      </p:pic>
      <p:pic>
        <p:nvPicPr>
          <p:cNvPr id="2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897709">
            <a:off x="-2174598" y="6013919"/>
            <a:ext cx="3176657" cy="3142002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1143000" y="5448300"/>
            <a:ext cx="1634945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8348455" y="3751061"/>
            <a:ext cx="9144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Jujur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kepada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artinya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melakukan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kebaikan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semata-mata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karena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menghindari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larangan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-Nya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juga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karena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semata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endParaRPr lang="en-US" sz="2400" dirty="0">
              <a:latin typeface="Bitter" panose="02000000000000000000" pitchFamily="2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348455" y="5919907"/>
            <a:ext cx="9144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Jujur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kepada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diri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sendiri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artinya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menerima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keadaan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diri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apa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adanya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Ketika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bersikap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berucap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maupun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berbuat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kepada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diri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sendiri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ataupun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orang lain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dilakukan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tanpa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ada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kepura-puraan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ataupun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kebohongan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.</a:t>
            </a:r>
            <a:endParaRPr lang="en-US" sz="2400" dirty="0">
              <a:latin typeface="Bitt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117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-457200" y="168571"/>
            <a:ext cx="13191310" cy="2282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000"/>
              </a:lnSpc>
              <a:spcBef>
                <a:spcPct val="0"/>
              </a:spcBef>
            </a:pPr>
            <a:r>
              <a:rPr lang="en-US" sz="6600" dirty="0" err="1">
                <a:latin typeface="More Sugar" pitchFamily="2" charset="0"/>
              </a:rPr>
              <a:t>Menerapkan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Nilai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Kejujuran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dalam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Kehidupan</a:t>
            </a:r>
            <a:r>
              <a:rPr lang="en-US" sz="6600" dirty="0">
                <a:latin typeface="More Sugar" pitchFamily="2" charset="0"/>
              </a:rPr>
              <a:t> </a:t>
            </a:r>
            <a:r>
              <a:rPr lang="en-US" sz="6600" dirty="0" err="1">
                <a:latin typeface="More Sugar" pitchFamily="2" charset="0"/>
              </a:rPr>
              <a:t>Sehari-hari</a:t>
            </a:r>
            <a:r>
              <a:rPr lang="en-US" sz="6600" dirty="0">
                <a:latin typeface="More Sugar" pitchFamily="2" charset="0"/>
              </a:rPr>
              <a:t> </a:t>
            </a:r>
            <a:endParaRPr lang="en-US" sz="6600" dirty="0">
              <a:solidFill>
                <a:srgbClr val="1D1D1B"/>
              </a:solidFill>
              <a:latin typeface="More Sugar" pitchFamily="2" charset="0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673363" y="4028526"/>
            <a:ext cx="4909499" cy="1308050"/>
            <a:chOff x="0" y="0"/>
            <a:chExt cx="6545999" cy="1744066"/>
          </a:xfrm>
        </p:grpSpPr>
        <p:sp>
          <p:nvSpPr>
            <p:cNvPr id="15" name="TextBox 15"/>
            <p:cNvSpPr txBox="1"/>
            <p:nvPr/>
          </p:nvSpPr>
          <p:spPr>
            <a:xfrm>
              <a:off x="743279" y="0"/>
              <a:ext cx="5802720" cy="1744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3600" dirty="0" err="1">
                  <a:latin typeface="More Sugar" pitchFamily="2" charset="0"/>
                </a:rPr>
                <a:t>Penerapan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kejujuran</a:t>
              </a:r>
              <a:r>
                <a:rPr lang="en-US" sz="3600" dirty="0">
                  <a:latin typeface="More Sugar" pitchFamily="2" charset="0"/>
                </a:rPr>
                <a:t> di </a:t>
              </a:r>
              <a:r>
                <a:rPr lang="en-US" sz="3600" dirty="0" err="1">
                  <a:latin typeface="More Sugar" pitchFamily="2" charset="0"/>
                </a:rPr>
                <a:t>lingkungan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keluarga</a:t>
              </a:r>
              <a:r>
                <a:rPr lang="en-US" sz="3600" dirty="0">
                  <a:latin typeface="More Sugar" pitchFamily="2" charset="0"/>
                </a:rPr>
                <a:t> </a:t>
              </a:r>
              <a:endParaRPr lang="en-US" sz="3200" dirty="0">
                <a:solidFill>
                  <a:srgbClr val="1D1D1B"/>
                </a:solidFill>
                <a:latin typeface="More Sugar" pitchFamily="2" charset="0"/>
              </a:endParaRPr>
            </a:p>
          </p:txBody>
        </p:sp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88598" cy="669997"/>
            </a:xfrm>
            <a:prstGeom prst="rect">
              <a:avLst/>
            </a:prstGeom>
          </p:spPr>
        </p:pic>
      </p:grpSp>
      <p:grpSp>
        <p:nvGrpSpPr>
          <p:cNvPr id="20" name="Group 20"/>
          <p:cNvGrpSpPr/>
          <p:nvPr/>
        </p:nvGrpSpPr>
        <p:grpSpPr>
          <a:xfrm>
            <a:off x="1589987" y="6690843"/>
            <a:ext cx="4985700" cy="1308050"/>
            <a:chOff x="0" y="0"/>
            <a:chExt cx="6647600" cy="1744065"/>
          </a:xfrm>
        </p:grpSpPr>
        <p:sp>
          <p:nvSpPr>
            <p:cNvPr id="21" name="TextBox 21"/>
            <p:cNvSpPr txBox="1"/>
            <p:nvPr/>
          </p:nvSpPr>
          <p:spPr>
            <a:xfrm>
              <a:off x="743280" y="0"/>
              <a:ext cx="5904320" cy="174406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3600" dirty="0" err="1">
                  <a:latin typeface="More Sugar" pitchFamily="2" charset="0"/>
                </a:rPr>
                <a:t>Penerapan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kejujuran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dalam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kehidupan</a:t>
              </a:r>
              <a:r>
                <a:rPr lang="en-US" sz="3600" dirty="0">
                  <a:latin typeface="More Sugar" pitchFamily="2" charset="0"/>
                </a:rPr>
                <a:t> </a:t>
              </a:r>
              <a:r>
                <a:rPr lang="en-US" sz="3600" dirty="0" err="1">
                  <a:latin typeface="More Sugar" pitchFamily="2" charset="0"/>
                </a:rPr>
                <a:t>masyarakat</a:t>
              </a:r>
              <a:r>
                <a:rPr lang="en-US" sz="3600" dirty="0">
                  <a:latin typeface="More Sugar" pitchFamily="2" charset="0"/>
                </a:rPr>
                <a:t> </a:t>
              </a:r>
              <a:endParaRPr lang="en-US" sz="3200" dirty="0">
                <a:solidFill>
                  <a:srgbClr val="1D1D1B"/>
                </a:solidFill>
                <a:latin typeface="More Sugar" pitchFamily="2" charset="0"/>
              </a:endParaRPr>
            </a:p>
          </p:txBody>
        </p:sp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88598" cy="669997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pic>
        <p:nvPicPr>
          <p:cNvPr id="24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897709">
            <a:off x="15904127" y="-584366"/>
            <a:ext cx="3176657" cy="3142002"/>
          </a:xfrm>
          <a:prstGeom prst="rect">
            <a:avLst/>
          </a:prstGeom>
        </p:spPr>
      </p:pic>
      <p:pic>
        <p:nvPicPr>
          <p:cNvPr id="2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897709">
            <a:off x="-2174598" y="6013919"/>
            <a:ext cx="3176657" cy="3142002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 flipV="1">
            <a:off x="1143000" y="5981700"/>
            <a:ext cx="1634945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8592879" y="3766916"/>
            <a:ext cx="9144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Salah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satu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kunci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keharmonisan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keluarga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adalah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kejujuran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Kejujuran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dapat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diwujudkan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dalam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bentuk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bersikap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bertutur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kata,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sehingga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ada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kebohongan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di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antara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anggota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keluarga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endParaRPr lang="en-US" sz="2400" dirty="0">
              <a:latin typeface="Bitter" panose="0200000000000000000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592879" y="6687484"/>
            <a:ext cx="9144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Jika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kejujuran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dapat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diwujudkan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dalam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kehidupan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bermasyarakat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termasuk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rakyat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pemimpinnya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tercipta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kehidupan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yang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damai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sejahtera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endParaRPr lang="en-US" sz="2400" dirty="0">
              <a:latin typeface="Bitt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176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600200"/>
            <a:ext cx="16230600" cy="7658100"/>
            <a:chOff x="0" y="0"/>
            <a:chExt cx="7173121" cy="3384501"/>
          </a:xfrm>
        </p:grpSpPr>
        <p:sp>
          <p:nvSpPr>
            <p:cNvPr id="3" name="Freeform 3"/>
            <p:cNvSpPr/>
            <p:nvPr/>
          </p:nvSpPr>
          <p:spPr>
            <a:xfrm>
              <a:off x="-9098" y="-6509"/>
              <a:ext cx="7187452" cy="3416554"/>
            </a:xfrm>
            <a:custGeom>
              <a:avLst/>
              <a:gdLst/>
              <a:ahLst/>
              <a:cxnLst/>
              <a:rect l="l" t="t" r="r" b="b"/>
              <a:pathLst>
                <a:path w="7187452" h="3416554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6294378" y="6965"/>
                  </a:cubicBezTo>
                  <a:lnTo>
                    <a:pt x="6294379" y="6965"/>
                  </a:lnTo>
                  <a:cubicBezTo>
                    <a:pt x="6511126" y="16819"/>
                    <a:pt x="6715441" y="36481"/>
                    <a:pt x="6849630" y="101690"/>
                  </a:cubicBezTo>
                  <a:cubicBezTo>
                    <a:pt x="7105676" y="226120"/>
                    <a:pt x="7187451" y="459160"/>
                    <a:pt x="7181963" y="704684"/>
                  </a:cubicBezTo>
                  <a:cubicBezTo>
                    <a:pt x="7181963" y="704684"/>
                    <a:pt x="7138675" y="1013073"/>
                    <a:pt x="7146109" y="1248607"/>
                  </a:cubicBezTo>
                  <a:cubicBezTo>
                    <a:pt x="7153232" y="2564802"/>
                    <a:pt x="7160389" y="2760405"/>
                    <a:pt x="7160389" y="2760405"/>
                  </a:cubicBezTo>
                  <a:cubicBezTo>
                    <a:pt x="7143707" y="2976137"/>
                    <a:pt x="7029063" y="3186749"/>
                    <a:pt x="6832194" y="3298373"/>
                  </a:cubicBezTo>
                  <a:cubicBezTo>
                    <a:pt x="6681843" y="3383622"/>
                    <a:pt x="6483811" y="3398720"/>
                    <a:pt x="5151657" y="3387978"/>
                  </a:cubicBezTo>
                  <a:lnTo>
                    <a:pt x="5151587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FFF9E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3657600" y="563445"/>
            <a:ext cx="10896600" cy="2119441"/>
            <a:chOff x="0" y="0"/>
            <a:chExt cx="12561578" cy="282592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239409">
              <a:off x="71941" y="251695"/>
              <a:ext cx="7315060" cy="232253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1085"/>
            <a:stretch>
              <a:fillRect/>
            </a:stretch>
          </p:blipFill>
          <p:spPr>
            <a:xfrm rot="206049">
              <a:off x="6081467" y="282539"/>
              <a:ext cx="6417240" cy="2291507"/>
            </a:xfrm>
            <a:prstGeom prst="rect">
              <a:avLst/>
            </a:prstGeom>
          </p:spPr>
        </p:pic>
      </p:grpSp>
      <p:sp>
        <p:nvSpPr>
          <p:cNvPr id="7" name="TextBox 7"/>
          <p:cNvSpPr txBox="1"/>
          <p:nvPr/>
        </p:nvSpPr>
        <p:spPr>
          <a:xfrm>
            <a:off x="1763893" y="3448201"/>
            <a:ext cx="3917626" cy="822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20"/>
              </a:lnSpc>
            </a:pP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Jujur</a:t>
            </a:r>
            <a:r>
              <a:rPr lang="en-US" sz="4000" dirty="0" smtClean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dalam</a:t>
            </a:r>
            <a:r>
              <a:rPr lang="en-US" sz="4000" dirty="0" smtClean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niat</a:t>
            </a:r>
            <a:endParaRPr lang="en-US" sz="4000" dirty="0">
              <a:solidFill>
                <a:srgbClr val="1D1D1B"/>
              </a:solidFill>
              <a:latin typeface="More Sugar" pitchFamily="2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564155" y="3370187"/>
            <a:ext cx="4734614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20"/>
              </a:lnSpc>
            </a:pP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Jujur</a:t>
            </a:r>
            <a:r>
              <a:rPr lang="en-US" sz="4000" dirty="0" smtClean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dalam</a:t>
            </a:r>
            <a:r>
              <a:rPr lang="en-US" sz="4000" dirty="0" smtClean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ucapan</a:t>
            </a:r>
            <a:endParaRPr lang="en-US" sz="4000" dirty="0">
              <a:solidFill>
                <a:srgbClr val="1D1D1B"/>
              </a:solidFill>
              <a:latin typeface="More Sugar" pitchFamily="2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78415" y="954728"/>
            <a:ext cx="9383152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0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1D1D1B"/>
                </a:solidFill>
                <a:latin typeface="More Sugar" pitchFamily="2" charset="0"/>
              </a:rPr>
              <a:t>Bentuk</a:t>
            </a:r>
            <a:r>
              <a:rPr lang="en-US" sz="6000" dirty="0">
                <a:solidFill>
                  <a:srgbClr val="1D1D1B"/>
                </a:solidFill>
                <a:latin typeface="More Sugar" pitchFamily="2" charset="0"/>
              </a:rPr>
              <a:t> - </a:t>
            </a:r>
            <a:r>
              <a:rPr lang="en-US" sz="6000" dirty="0" err="1">
                <a:solidFill>
                  <a:srgbClr val="1D1D1B"/>
                </a:solidFill>
                <a:latin typeface="More Sugar" pitchFamily="2" charset="0"/>
              </a:rPr>
              <a:t>bentuk</a:t>
            </a:r>
            <a:r>
              <a:rPr lang="en-US" sz="60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6000" dirty="0" err="1">
                <a:solidFill>
                  <a:srgbClr val="1D1D1B"/>
                </a:solidFill>
                <a:latin typeface="More Sugar" pitchFamily="2" charset="0"/>
              </a:rPr>
              <a:t>Kejujuran</a:t>
            </a:r>
            <a:endParaRPr lang="en-US" sz="6000" dirty="0">
              <a:solidFill>
                <a:srgbClr val="1D1D1B"/>
              </a:solidFill>
              <a:latin typeface="More Sugar" pitchFamily="2" charset="0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614176" y="4827222"/>
            <a:ext cx="5878218" cy="1846659"/>
            <a:chOff x="-713" y="0"/>
            <a:chExt cx="6923130" cy="2462213"/>
          </a:xfrm>
        </p:grpSpPr>
        <p:sp>
          <p:nvSpPr>
            <p:cNvPr id="11" name="TextBox 11"/>
            <p:cNvSpPr txBox="1"/>
            <p:nvPr/>
          </p:nvSpPr>
          <p:spPr>
            <a:xfrm>
              <a:off x="743279" y="0"/>
              <a:ext cx="6179138" cy="24622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400" dirty="0" err="1">
                  <a:latin typeface="Bitter" panose="02000000000000000000" pitchFamily="2" charset="0"/>
                </a:rPr>
                <a:t>K</a:t>
              </a:r>
              <a:r>
                <a:rPr lang="en-US" sz="2400" dirty="0" err="1" smtClean="0">
                  <a:latin typeface="Bitter" panose="02000000000000000000" pitchFamily="2" charset="0"/>
                </a:rPr>
                <a:t>etulusan</a:t>
              </a:r>
              <a:r>
                <a:rPr lang="en-US" sz="2400" dirty="0" smtClean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hati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dalam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melakukan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suatu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perbuatan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sehingga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perbuatan</a:t>
              </a:r>
              <a:r>
                <a:rPr lang="en-US" sz="2400" dirty="0">
                  <a:latin typeface="Bitter" panose="02000000000000000000" pitchFamily="2" charset="0"/>
                </a:rPr>
                <a:t> yang </a:t>
              </a:r>
              <a:r>
                <a:rPr lang="en-US" sz="2400" dirty="0" err="1">
                  <a:latin typeface="Bitter" panose="02000000000000000000" pitchFamily="2" charset="0"/>
                </a:rPr>
                <a:t>dilakukan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sesuai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dengan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niat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dalam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hatinya</a:t>
              </a:r>
              <a:r>
                <a:rPr lang="en-US" sz="2400" dirty="0">
                  <a:latin typeface="Bitter" panose="02000000000000000000" pitchFamily="2" charset="0"/>
                </a:rPr>
                <a:t>. </a:t>
              </a:r>
              <a:endParaRPr lang="en-US" sz="24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-713" y="674452"/>
              <a:ext cx="388598" cy="669998"/>
            </a:xfrm>
            <a:prstGeom prst="rect">
              <a:avLst/>
            </a:prstGeom>
          </p:spPr>
        </p:pic>
      </p:grpSp>
      <p:grpSp>
        <p:nvGrpSpPr>
          <p:cNvPr id="13" name="Group 13"/>
          <p:cNvGrpSpPr/>
          <p:nvPr/>
        </p:nvGrpSpPr>
        <p:grpSpPr>
          <a:xfrm>
            <a:off x="10564155" y="4972453"/>
            <a:ext cx="6075286" cy="1107996"/>
            <a:chOff x="-876897" y="132172"/>
            <a:chExt cx="6277950" cy="1477328"/>
          </a:xfrm>
        </p:grpSpPr>
        <p:sp>
          <p:nvSpPr>
            <p:cNvPr id="14" name="TextBox 14"/>
            <p:cNvSpPr txBox="1"/>
            <p:nvPr/>
          </p:nvSpPr>
          <p:spPr>
            <a:xfrm>
              <a:off x="-213411" y="132172"/>
              <a:ext cx="5614464" cy="147732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fi-FI" sz="2400" dirty="0">
                  <a:latin typeface="Bitter" panose="02000000000000000000" pitchFamily="2" charset="0"/>
                </a:rPr>
                <a:t>Keselamatan manusia tergantung pada kemampuannya menjaga </a:t>
              </a:r>
              <a:r>
                <a:rPr lang="fi-FI" sz="2400" dirty="0" smtClean="0">
                  <a:latin typeface="Bitter" panose="02000000000000000000" pitchFamily="2" charset="0"/>
                </a:rPr>
                <a:t>lisan.</a:t>
              </a:r>
              <a:endParaRPr lang="en-US" sz="20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-876897" y="434949"/>
              <a:ext cx="388599" cy="669997"/>
            </a:xfrm>
            <a:prstGeom prst="rect">
              <a:avLst/>
            </a:prstGeom>
          </p:spPr>
        </p:pic>
      </p:grpSp>
      <p:grpSp>
        <p:nvGrpSpPr>
          <p:cNvPr id="16" name="Group 16"/>
          <p:cNvGrpSpPr/>
          <p:nvPr/>
        </p:nvGrpSpPr>
        <p:grpSpPr>
          <a:xfrm>
            <a:off x="1628485" y="6601648"/>
            <a:ext cx="5938149" cy="1846659"/>
            <a:chOff x="51331" y="-109993"/>
            <a:chExt cx="7917532" cy="2462213"/>
          </a:xfrm>
        </p:grpSpPr>
        <p:sp>
          <p:nvSpPr>
            <p:cNvPr id="17" name="TextBox 17"/>
            <p:cNvSpPr txBox="1"/>
            <p:nvPr/>
          </p:nvSpPr>
          <p:spPr>
            <a:xfrm>
              <a:off x="875327" y="-109993"/>
              <a:ext cx="7093536" cy="24622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400" dirty="0" err="1">
                  <a:latin typeface="Bitter" panose="02000000000000000000" pitchFamily="2" charset="0"/>
                </a:rPr>
                <a:t>Sebagai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seorang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muslim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hendaklah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segala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sesuatu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diniatkan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ibadah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kepada</a:t>
              </a:r>
              <a:r>
                <a:rPr lang="en-US" sz="2400" dirty="0">
                  <a:latin typeface="Bitter" panose="02000000000000000000" pitchFamily="2" charset="0"/>
                </a:rPr>
                <a:t> Allah </a:t>
              </a:r>
              <a:r>
                <a:rPr lang="en-US" sz="2400" dirty="0" err="1">
                  <a:latin typeface="Bitter" panose="02000000000000000000" pitchFamily="2" charset="0"/>
                </a:rPr>
                <a:t>Swt</a:t>
              </a:r>
              <a:r>
                <a:rPr lang="en-US" sz="2400" dirty="0">
                  <a:latin typeface="Bitter" panose="02000000000000000000" pitchFamily="2" charset="0"/>
                </a:rPr>
                <a:t>. </a:t>
              </a:r>
              <a:r>
                <a:rPr lang="en-US" sz="2400" dirty="0" err="1">
                  <a:latin typeface="Bitter" panose="02000000000000000000" pitchFamily="2" charset="0"/>
                </a:rPr>
                <a:t>karena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niat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menentukan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hasil</a:t>
              </a:r>
              <a:r>
                <a:rPr lang="en-US" sz="2400" dirty="0">
                  <a:latin typeface="Bitter" panose="02000000000000000000" pitchFamily="2" charset="0"/>
                </a:rPr>
                <a:t> yang </a:t>
              </a:r>
              <a:r>
                <a:rPr lang="en-US" sz="2400" dirty="0" err="1" smtClean="0">
                  <a:latin typeface="Bitter" panose="02000000000000000000" pitchFamily="2" charset="0"/>
                </a:rPr>
                <a:t>diperoleh</a:t>
              </a:r>
              <a:r>
                <a:rPr lang="en-US" sz="2400" dirty="0" smtClean="0">
                  <a:latin typeface="Bitter" panose="02000000000000000000" pitchFamily="2" charset="0"/>
                </a:rPr>
                <a:t>. </a:t>
              </a:r>
              <a:endParaRPr lang="en-US" sz="24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51331" y="782602"/>
              <a:ext cx="388597" cy="669998"/>
            </a:xfrm>
            <a:prstGeom prst="rect">
              <a:avLst/>
            </a:prstGeom>
          </p:spPr>
        </p:pic>
      </p:grpSp>
      <p:grpSp>
        <p:nvGrpSpPr>
          <p:cNvPr id="19" name="Group 19"/>
          <p:cNvGrpSpPr/>
          <p:nvPr/>
        </p:nvGrpSpPr>
        <p:grpSpPr>
          <a:xfrm>
            <a:off x="10606458" y="6684143"/>
            <a:ext cx="6309942" cy="1744067"/>
            <a:chOff x="-2356725" y="0"/>
            <a:chExt cx="8413256" cy="2325423"/>
          </a:xfrm>
        </p:grpSpPr>
        <p:sp>
          <p:nvSpPr>
            <p:cNvPr id="20" name="TextBox 20"/>
            <p:cNvSpPr txBox="1"/>
            <p:nvPr/>
          </p:nvSpPr>
          <p:spPr>
            <a:xfrm>
              <a:off x="-1557040" y="0"/>
              <a:ext cx="7613571" cy="23254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400" dirty="0" err="1">
                  <a:latin typeface="Bitter" panose="02000000000000000000" pitchFamily="2" charset="0"/>
                </a:rPr>
                <a:t>Menjaga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lisan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untuk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berkata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jujur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menjadi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penting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karena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banyak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kejahatan</a:t>
              </a:r>
              <a:r>
                <a:rPr lang="en-US" sz="2400" dirty="0">
                  <a:latin typeface="Bitter" panose="02000000000000000000" pitchFamily="2" charset="0"/>
                </a:rPr>
                <a:t> yang </a:t>
              </a:r>
              <a:r>
                <a:rPr lang="en-US" sz="2400" dirty="0" err="1">
                  <a:latin typeface="Bitter" panose="02000000000000000000" pitchFamily="2" charset="0"/>
                </a:rPr>
                <a:t>ditimbulkan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dari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kebohongan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lisan</a:t>
              </a:r>
              <a:r>
                <a:rPr lang="en-US" sz="2400" dirty="0">
                  <a:latin typeface="Bitter" panose="02000000000000000000" pitchFamily="2" charset="0"/>
                </a:rPr>
                <a:t>. </a:t>
              </a:r>
              <a:endParaRPr lang="en-US" sz="24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-2356725" y="782602"/>
              <a:ext cx="388597" cy="669997"/>
            </a:xfrm>
            <a:prstGeom prst="rect">
              <a:avLst/>
            </a:prstGeom>
          </p:spPr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600200"/>
            <a:ext cx="16230600" cy="7658100"/>
            <a:chOff x="0" y="0"/>
            <a:chExt cx="7173121" cy="3384501"/>
          </a:xfrm>
        </p:grpSpPr>
        <p:sp>
          <p:nvSpPr>
            <p:cNvPr id="3" name="Freeform 3"/>
            <p:cNvSpPr/>
            <p:nvPr/>
          </p:nvSpPr>
          <p:spPr>
            <a:xfrm>
              <a:off x="-9098" y="-6509"/>
              <a:ext cx="7187452" cy="3416554"/>
            </a:xfrm>
            <a:custGeom>
              <a:avLst/>
              <a:gdLst/>
              <a:ahLst/>
              <a:cxnLst/>
              <a:rect l="l" t="t" r="r" b="b"/>
              <a:pathLst>
                <a:path w="7187452" h="3416554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6294378" y="6965"/>
                  </a:cubicBezTo>
                  <a:lnTo>
                    <a:pt x="6294379" y="6965"/>
                  </a:lnTo>
                  <a:cubicBezTo>
                    <a:pt x="6511126" y="16819"/>
                    <a:pt x="6715441" y="36481"/>
                    <a:pt x="6849630" y="101690"/>
                  </a:cubicBezTo>
                  <a:cubicBezTo>
                    <a:pt x="7105676" y="226120"/>
                    <a:pt x="7187451" y="459160"/>
                    <a:pt x="7181963" y="704684"/>
                  </a:cubicBezTo>
                  <a:cubicBezTo>
                    <a:pt x="7181963" y="704684"/>
                    <a:pt x="7138675" y="1013073"/>
                    <a:pt x="7146109" y="1248607"/>
                  </a:cubicBezTo>
                  <a:cubicBezTo>
                    <a:pt x="7153232" y="2564802"/>
                    <a:pt x="7160389" y="2760405"/>
                    <a:pt x="7160389" y="2760405"/>
                  </a:cubicBezTo>
                  <a:cubicBezTo>
                    <a:pt x="7143707" y="2976137"/>
                    <a:pt x="7029063" y="3186749"/>
                    <a:pt x="6832194" y="3298373"/>
                  </a:cubicBezTo>
                  <a:cubicBezTo>
                    <a:pt x="6681843" y="3383622"/>
                    <a:pt x="6483811" y="3398720"/>
                    <a:pt x="5151657" y="3387978"/>
                  </a:cubicBezTo>
                  <a:lnTo>
                    <a:pt x="5151587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FFF9E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3657600" y="563445"/>
            <a:ext cx="10896600" cy="2119441"/>
            <a:chOff x="0" y="0"/>
            <a:chExt cx="12561578" cy="282592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239409">
              <a:off x="71941" y="251695"/>
              <a:ext cx="7315060" cy="232253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1085"/>
            <a:stretch>
              <a:fillRect/>
            </a:stretch>
          </p:blipFill>
          <p:spPr>
            <a:xfrm rot="206049">
              <a:off x="6081467" y="282539"/>
              <a:ext cx="6417240" cy="2291507"/>
            </a:xfrm>
            <a:prstGeom prst="rect">
              <a:avLst/>
            </a:prstGeom>
          </p:spPr>
        </p:pic>
      </p:grpSp>
      <p:sp>
        <p:nvSpPr>
          <p:cNvPr id="7" name="TextBox 7"/>
          <p:cNvSpPr txBox="1"/>
          <p:nvPr/>
        </p:nvSpPr>
        <p:spPr>
          <a:xfrm>
            <a:off x="1763893" y="3448201"/>
            <a:ext cx="6636120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20"/>
              </a:lnSpc>
            </a:pP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Jujur</a:t>
            </a:r>
            <a:r>
              <a:rPr lang="en-US" sz="4000" dirty="0" smtClean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dalam</a:t>
            </a:r>
            <a:r>
              <a:rPr lang="en-US" sz="4000" dirty="0" smtClean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berpenampilan</a:t>
            </a:r>
            <a:endParaRPr lang="en-US" sz="4000" dirty="0">
              <a:solidFill>
                <a:srgbClr val="1D1D1B"/>
              </a:solidFill>
              <a:latin typeface="More Sugar" pitchFamily="2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118404" y="3448201"/>
            <a:ext cx="6579611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20"/>
              </a:lnSpc>
            </a:pP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Jujur</a:t>
            </a:r>
            <a:r>
              <a:rPr lang="en-US" sz="4000" dirty="0" smtClean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dalam</a:t>
            </a:r>
            <a:r>
              <a:rPr lang="en-US" sz="4000" dirty="0" smtClean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4000" dirty="0" err="1" smtClean="0">
                <a:solidFill>
                  <a:srgbClr val="1D1D1B"/>
                </a:solidFill>
                <a:latin typeface="More Sugar" pitchFamily="2" charset="0"/>
              </a:rPr>
              <a:t>bermuamalah</a:t>
            </a:r>
            <a:endParaRPr lang="en-US" sz="4000" dirty="0">
              <a:solidFill>
                <a:srgbClr val="1D1D1B"/>
              </a:solidFill>
              <a:latin typeface="More Sugar" pitchFamily="2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78415" y="954728"/>
            <a:ext cx="9383152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0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1D1D1B"/>
                </a:solidFill>
                <a:latin typeface="More Sugar" pitchFamily="2" charset="0"/>
              </a:rPr>
              <a:t>Bentuk</a:t>
            </a:r>
            <a:r>
              <a:rPr lang="en-US" sz="6000" dirty="0">
                <a:solidFill>
                  <a:srgbClr val="1D1D1B"/>
                </a:solidFill>
                <a:latin typeface="More Sugar" pitchFamily="2" charset="0"/>
              </a:rPr>
              <a:t> - </a:t>
            </a:r>
            <a:r>
              <a:rPr lang="en-US" sz="6000" dirty="0" err="1">
                <a:solidFill>
                  <a:srgbClr val="1D1D1B"/>
                </a:solidFill>
                <a:latin typeface="More Sugar" pitchFamily="2" charset="0"/>
              </a:rPr>
              <a:t>bentuk</a:t>
            </a:r>
            <a:r>
              <a:rPr lang="en-US" sz="60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6000" dirty="0" err="1">
                <a:solidFill>
                  <a:srgbClr val="1D1D1B"/>
                </a:solidFill>
                <a:latin typeface="More Sugar" pitchFamily="2" charset="0"/>
              </a:rPr>
              <a:t>Kejujuran</a:t>
            </a:r>
            <a:endParaRPr lang="en-US" sz="6000" dirty="0">
              <a:solidFill>
                <a:srgbClr val="1D1D1B"/>
              </a:solidFill>
              <a:latin typeface="More Sugar" pitchFamily="2" charset="0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589987" y="4793089"/>
            <a:ext cx="7554012" cy="1292662"/>
            <a:chOff x="0" y="0"/>
            <a:chExt cx="10072017" cy="1723550"/>
          </a:xfrm>
        </p:grpSpPr>
        <p:sp>
          <p:nvSpPr>
            <p:cNvPr id="11" name="TextBox 11"/>
            <p:cNvSpPr txBox="1"/>
            <p:nvPr/>
          </p:nvSpPr>
          <p:spPr>
            <a:xfrm>
              <a:off x="743279" y="0"/>
              <a:ext cx="9328738" cy="17235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800" dirty="0">
                  <a:latin typeface="Bitter" panose="02000000000000000000" pitchFamily="2" charset="0"/>
                </a:rPr>
                <a:t>Allah </a:t>
              </a:r>
              <a:r>
                <a:rPr lang="en-US" sz="2800" dirty="0" err="1">
                  <a:latin typeface="Bitter" panose="02000000000000000000" pitchFamily="2" charset="0"/>
                </a:rPr>
                <a:t>Swt</a:t>
              </a:r>
              <a:r>
                <a:rPr lang="en-US" sz="2800" dirty="0">
                  <a:latin typeface="Bitter" panose="02000000000000000000" pitchFamily="2" charset="0"/>
                </a:rPr>
                <a:t>. </a:t>
              </a:r>
              <a:r>
                <a:rPr lang="en-US" sz="2800" dirty="0" err="1">
                  <a:latin typeface="Bitter" panose="02000000000000000000" pitchFamily="2" charset="0"/>
                </a:rPr>
                <a:t>tidak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memandang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seseorang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dari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penampilan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fisik</a:t>
              </a:r>
              <a:r>
                <a:rPr lang="en-US" sz="2800" dirty="0">
                  <a:latin typeface="Bitter" panose="02000000000000000000" pitchFamily="2" charset="0"/>
                </a:rPr>
                <a:t>, </a:t>
              </a:r>
              <a:r>
                <a:rPr lang="en-US" sz="2800" dirty="0" err="1">
                  <a:latin typeface="Bitter" panose="02000000000000000000" pitchFamily="2" charset="0"/>
                </a:rPr>
                <a:t>melainkan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dari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tindakan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 smtClean="0">
                  <a:latin typeface="Bitter" panose="02000000000000000000" pitchFamily="2" charset="0"/>
                </a:rPr>
                <a:t>hatinya</a:t>
              </a:r>
              <a:r>
                <a:rPr lang="en-US" sz="2800" dirty="0" smtClean="0">
                  <a:latin typeface="Bitter" panose="02000000000000000000" pitchFamily="2" charset="0"/>
                </a:rPr>
                <a:t>. </a:t>
              </a:r>
              <a:endParaRPr lang="en-US" sz="2799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541930"/>
              <a:ext cx="388597" cy="669998"/>
            </a:xfrm>
            <a:prstGeom prst="rect">
              <a:avLst/>
            </a:prstGeom>
          </p:spPr>
        </p:pic>
      </p:grpSp>
      <p:grpSp>
        <p:nvGrpSpPr>
          <p:cNvPr id="13" name="Group 13"/>
          <p:cNvGrpSpPr/>
          <p:nvPr/>
        </p:nvGrpSpPr>
        <p:grpSpPr>
          <a:xfrm>
            <a:off x="10283331" y="4793089"/>
            <a:ext cx="6987809" cy="3016210"/>
            <a:chOff x="-2787561" y="0"/>
            <a:chExt cx="9317078" cy="4021614"/>
          </a:xfrm>
        </p:grpSpPr>
        <p:sp>
          <p:nvSpPr>
            <p:cNvPr id="14" name="TextBox 14"/>
            <p:cNvSpPr txBox="1"/>
            <p:nvPr/>
          </p:nvSpPr>
          <p:spPr>
            <a:xfrm>
              <a:off x="-2060324" y="0"/>
              <a:ext cx="8589841" cy="402161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800" dirty="0" err="1">
                  <a:latin typeface="Bitter" panose="02000000000000000000" pitchFamily="2" charset="0"/>
                </a:rPr>
                <a:t>Untuk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menjaga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kebersamaan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dalam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bermuamalah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perlu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menjunjung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tinggi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kejujuran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dengan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cara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saling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menjaga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dalam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niat</a:t>
              </a:r>
              <a:r>
                <a:rPr lang="en-US" sz="2800" dirty="0">
                  <a:latin typeface="Bitter" panose="02000000000000000000" pitchFamily="2" charset="0"/>
                </a:rPr>
                <a:t>, </a:t>
              </a:r>
              <a:r>
                <a:rPr lang="en-US" sz="2800" dirty="0" err="1">
                  <a:latin typeface="Bitter" panose="02000000000000000000" pitchFamily="2" charset="0"/>
                </a:rPr>
                <a:t>bertutur</a:t>
              </a:r>
              <a:r>
                <a:rPr lang="en-US" sz="2800" dirty="0">
                  <a:latin typeface="Bitter" panose="02000000000000000000" pitchFamily="2" charset="0"/>
                </a:rPr>
                <a:t> kata,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menghindari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tindakan</a:t>
              </a:r>
              <a:r>
                <a:rPr lang="en-US" sz="2800" dirty="0">
                  <a:latin typeface="Bitter" panose="02000000000000000000" pitchFamily="2" charset="0"/>
                </a:rPr>
                <a:t> yang </a:t>
              </a:r>
              <a:r>
                <a:rPr lang="en-US" sz="2800" dirty="0" err="1">
                  <a:latin typeface="Bitter" panose="02000000000000000000" pitchFamily="2" charset="0"/>
                </a:rPr>
                <a:t>merugikan</a:t>
              </a:r>
              <a:r>
                <a:rPr lang="en-US" sz="2800" dirty="0">
                  <a:latin typeface="Bitter" panose="02000000000000000000" pitchFamily="2" charset="0"/>
                </a:rPr>
                <a:t> orang lain </a:t>
              </a:r>
              <a:endParaRPr lang="en-US" sz="2799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-2787561" y="49289"/>
              <a:ext cx="388597" cy="669997"/>
            </a:xfrm>
            <a:prstGeom prst="rect">
              <a:avLst/>
            </a:prstGeom>
          </p:spPr>
        </p:pic>
      </p:grpSp>
      <p:grpSp>
        <p:nvGrpSpPr>
          <p:cNvPr id="16" name="Group 16"/>
          <p:cNvGrpSpPr/>
          <p:nvPr/>
        </p:nvGrpSpPr>
        <p:grpSpPr>
          <a:xfrm>
            <a:off x="1589987" y="6506336"/>
            <a:ext cx="8099441" cy="1723549"/>
            <a:chOff x="-133484" y="0"/>
            <a:chExt cx="10799256" cy="2298066"/>
          </a:xfrm>
        </p:grpSpPr>
        <p:sp>
          <p:nvSpPr>
            <p:cNvPr id="17" name="TextBox 17"/>
            <p:cNvSpPr txBox="1"/>
            <p:nvPr/>
          </p:nvSpPr>
          <p:spPr>
            <a:xfrm>
              <a:off x="743280" y="0"/>
              <a:ext cx="9922492" cy="2298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800" dirty="0" err="1">
                  <a:latin typeface="Bitter" panose="02000000000000000000" pitchFamily="2" charset="0"/>
                </a:rPr>
                <a:t>P</a:t>
              </a:r>
              <a:r>
                <a:rPr lang="en-US" sz="2800" dirty="0" err="1" smtClean="0">
                  <a:latin typeface="Bitter" panose="02000000000000000000" pitchFamily="2" charset="0"/>
                </a:rPr>
                <a:t>enampilan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apa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adanya</a:t>
              </a:r>
              <a:r>
                <a:rPr lang="en-US" sz="2800" dirty="0">
                  <a:latin typeface="Bitter" panose="02000000000000000000" pitchFamily="2" charset="0"/>
                </a:rPr>
                <a:t>, </a:t>
              </a:r>
              <a:r>
                <a:rPr lang="en-US" sz="2800" dirty="0" err="1">
                  <a:latin typeface="Bitter" panose="02000000000000000000" pitchFamily="2" charset="0"/>
                </a:rPr>
                <a:t>bersahaja</a:t>
              </a:r>
              <a:r>
                <a:rPr lang="en-US" sz="2800" dirty="0">
                  <a:latin typeface="Bitter" panose="02000000000000000000" pitchFamily="2" charset="0"/>
                </a:rPr>
                <a:t>,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sesuai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kenyataan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dirinya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lebih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berarti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karena</a:t>
              </a:r>
              <a:r>
                <a:rPr lang="en-US" sz="2800" dirty="0">
                  <a:latin typeface="Bitter" panose="02000000000000000000" pitchFamily="2" charset="0"/>
                </a:rPr>
                <a:t> yang </a:t>
              </a:r>
              <a:r>
                <a:rPr lang="en-US" sz="2800" dirty="0" err="1">
                  <a:latin typeface="Bitter" panose="02000000000000000000" pitchFamily="2" charset="0"/>
                </a:rPr>
                <a:t>demikian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itu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adalah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kejujuran</a:t>
              </a:r>
              <a:r>
                <a:rPr lang="en-US" sz="2800" dirty="0">
                  <a:latin typeface="Bitter" panose="02000000000000000000" pitchFamily="2" charset="0"/>
                </a:rPr>
                <a:t>. </a:t>
              </a:r>
              <a:endParaRPr lang="en-US" sz="2799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-133484" y="842154"/>
              <a:ext cx="388597" cy="669998"/>
            </a:xfrm>
            <a:prstGeom prst="rect">
              <a:avLst/>
            </a:prstGeom>
          </p:spPr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50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5800" y="1695061"/>
            <a:ext cx="16230600" cy="7658100"/>
            <a:chOff x="0" y="0"/>
            <a:chExt cx="7173121" cy="3384501"/>
          </a:xfrm>
        </p:grpSpPr>
        <p:sp>
          <p:nvSpPr>
            <p:cNvPr id="3" name="Freeform 3"/>
            <p:cNvSpPr/>
            <p:nvPr/>
          </p:nvSpPr>
          <p:spPr>
            <a:xfrm>
              <a:off x="-9098" y="-6509"/>
              <a:ext cx="7187452" cy="3416554"/>
            </a:xfrm>
            <a:custGeom>
              <a:avLst/>
              <a:gdLst/>
              <a:ahLst/>
              <a:cxnLst/>
              <a:rect l="l" t="t" r="r" b="b"/>
              <a:pathLst>
                <a:path w="7187452" h="3416554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6294378" y="6965"/>
                  </a:cubicBezTo>
                  <a:lnTo>
                    <a:pt x="6294379" y="6965"/>
                  </a:lnTo>
                  <a:cubicBezTo>
                    <a:pt x="6511126" y="16819"/>
                    <a:pt x="6715441" y="36481"/>
                    <a:pt x="6849630" y="101690"/>
                  </a:cubicBezTo>
                  <a:cubicBezTo>
                    <a:pt x="7105676" y="226120"/>
                    <a:pt x="7187451" y="459160"/>
                    <a:pt x="7181963" y="704684"/>
                  </a:cubicBezTo>
                  <a:cubicBezTo>
                    <a:pt x="7181963" y="704684"/>
                    <a:pt x="7138675" y="1013073"/>
                    <a:pt x="7146109" y="1248607"/>
                  </a:cubicBezTo>
                  <a:cubicBezTo>
                    <a:pt x="7153232" y="2564802"/>
                    <a:pt x="7160389" y="2760405"/>
                    <a:pt x="7160389" y="2760405"/>
                  </a:cubicBezTo>
                  <a:cubicBezTo>
                    <a:pt x="7143707" y="2976137"/>
                    <a:pt x="7029063" y="3186749"/>
                    <a:pt x="6832194" y="3298373"/>
                  </a:cubicBezTo>
                  <a:cubicBezTo>
                    <a:pt x="6681843" y="3383622"/>
                    <a:pt x="6483811" y="3398720"/>
                    <a:pt x="5151657" y="3387978"/>
                  </a:cubicBezTo>
                  <a:lnTo>
                    <a:pt x="5151587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FFF9E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3200400" y="563445"/>
            <a:ext cx="11125200" cy="2119441"/>
            <a:chOff x="0" y="0"/>
            <a:chExt cx="12561578" cy="282592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239409">
              <a:off x="71941" y="251695"/>
              <a:ext cx="7315060" cy="232253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1085"/>
            <a:stretch>
              <a:fillRect/>
            </a:stretch>
          </p:blipFill>
          <p:spPr>
            <a:xfrm rot="206049">
              <a:off x="6081467" y="282539"/>
              <a:ext cx="6417240" cy="2291507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2861437" y="2842383"/>
            <a:ext cx="3917626" cy="1522396"/>
            <a:chOff x="0" y="-66675"/>
            <a:chExt cx="5223501" cy="2029862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1293190"/>
              <a:ext cx="388598" cy="669997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>
              <a:off x="0" y="-66675"/>
              <a:ext cx="5223501" cy="11079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020"/>
                </a:lnSpc>
              </a:pPr>
              <a:endParaRPr lang="en-US" sz="5400" dirty="0">
                <a:solidFill>
                  <a:srgbClr val="1D1D1B"/>
                </a:solidFill>
                <a:latin typeface="More Sugar Bold"/>
              </a:endParaRP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2858914" y="5513067"/>
            <a:ext cx="291449" cy="502498"/>
          </a:xfrm>
          <a:prstGeom prst="rect">
            <a:avLst/>
          </a:prstGeom>
        </p:spPr>
      </p:pic>
      <p:grpSp>
        <p:nvGrpSpPr>
          <p:cNvPr id="15" name="Group 15"/>
          <p:cNvGrpSpPr/>
          <p:nvPr/>
        </p:nvGrpSpPr>
        <p:grpSpPr>
          <a:xfrm>
            <a:off x="2861437" y="5397662"/>
            <a:ext cx="3917626" cy="1522396"/>
            <a:chOff x="0" y="-66675"/>
            <a:chExt cx="5223501" cy="2029862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1293190"/>
              <a:ext cx="388598" cy="669997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0" y="-66675"/>
              <a:ext cx="5223501" cy="11079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020"/>
                </a:lnSpc>
              </a:pPr>
              <a:endParaRPr lang="en-US" sz="5400" dirty="0">
                <a:solidFill>
                  <a:srgbClr val="1D1D1B"/>
                </a:solidFill>
                <a:latin typeface="More Sugar Bold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3590731" y="1053639"/>
            <a:ext cx="10563284" cy="1162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000"/>
              </a:lnSpc>
              <a:spcBef>
                <a:spcPct val="0"/>
              </a:spcBef>
            </a:pPr>
            <a:r>
              <a:rPr lang="en-US" sz="7500" dirty="0" err="1">
                <a:solidFill>
                  <a:srgbClr val="1D1D1B"/>
                </a:solidFill>
                <a:latin typeface="More Sugar" pitchFamily="2" charset="0"/>
              </a:rPr>
              <a:t>Hikmah</a:t>
            </a:r>
            <a:r>
              <a:rPr lang="en-US" sz="75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7500" dirty="0" err="1">
                <a:solidFill>
                  <a:srgbClr val="1D1D1B"/>
                </a:solidFill>
                <a:latin typeface="More Sugar" pitchFamily="2" charset="0"/>
              </a:rPr>
              <a:t>Perilaku</a:t>
            </a:r>
            <a:r>
              <a:rPr lang="en-US" sz="75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7500" dirty="0" err="1">
                <a:solidFill>
                  <a:srgbClr val="1D1D1B"/>
                </a:solidFill>
                <a:latin typeface="More Sugar" pitchFamily="2" charset="0"/>
              </a:rPr>
              <a:t>Jujur</a:t>
            </a:r>
            <a:endParaRPr lang="en-US" sz="7500" dirty="0">
              <a:solidFill>
                <a:srgbClr val="1D1D1B"/>
              </a:solidFill>
              <a:latin typeface="More Sugar" pitchFamily="2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3211361" y="3534067"/>
            <a:ext cx="13918183" cy="3409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8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Mendapatkan</a:t>
            </a:r>
            <a:r>
              <a:rPr lang="en-US" sz="28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ketenangan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ketenteraman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dalam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hidup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algn="just">
              <a:lnSpc>
                <a:spcPct val="200000"/>
              </a:lnSpc>
            </a:pPr>
            <a:r>
              <a:rPr lang="en-US" sz="28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Lebih</a:t>
            </a:r>
            <a:r>
              <a:rPr lang="en-US" sz="28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percaya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diri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canggung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ketika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bergaul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dengan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sesama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algn="just">
              <a:lnSpc>
                <a:spcPct val="200000"/>
              </a:lnSpc>
            </a:pPr>
            <a:r>
              <a:rPr lang="en-US" sz="28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Mendapatkan</a:t>
            </a:r>
            <a:r>
              <a:rPr lang="en-US" sz="28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kepercayaan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dari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orang lain. </a:t>
            </a:r>
          </a:p>
          <a:p>
            <a:pPr algn="just">
              <a:lnSpc>
                <a:spcPct val="200000"/>
              </a:lnSpc>
            </a:pPr>
            <a:r>
              <a:rPr lang="en-US" sz="28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Lebih</a:t>
            </a:r>
            <a:r>
              <a:rPr lang="en-US" sz="28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dihargai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terhormat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di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mata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sesama</a:t>
            </a:r>
            <a:r>
              <a:rPr lang="en-US" sz="2800" dirty="0" smtClean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endParaRPr lang="en-US" sz="2800" dirty="0">
              <a:latin typeface="Bitter" panose="02000000000000000000" pitchFamily="2" charset="0"/>
            </a:endParaRPr>
          </a:p>
        </p:txBody>
      </p:sp>
      <p:pic>
        <p:nvPicPr>
          <p:cNvPr id="22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2861437" y="4697417"/>
            <a:ext cx="291449" cy="50249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54980" y="4057282"/>
            <a:ext cx="12178041" cy="1485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639"/>
              </a:lnSpc>
              <a:spcBef>
                <a:spcPct val="0"/>
              </a:spcBef>
            </a:pPr>
            <a:r>
              <a:rPr lang="en-US" sz="11600" dirty="0" err="1">
                <a:solidFill>
                  <a:srgbClr val="1D1D1B"/>
                </a:solidFill>
                <a:latin typeface="More Sugar"/>
              </a:rPr>
              <a:t>Selamat</a:t>
            </a:r>
            <a:r>
              <a:rPr lang="en-US" sz="11600" dirty="0">
                <a:solidFill>
                  <a:srgbClr val="1D1D1B"/>
                </a:solidFill>
                <a:latin typeface="More Sugar"/>
              </a:rPr>
              <a:t> </a:t>
            </a:r>
            <a:r>
              <a:rPr lang="en-US" sz="11600" dirty="0" err="1">
                <a:solidFill>
                  <a:srgbClr val="1D1D1B"/>
                </a:solidFill>
                <a:latin typeface="More Sugar"/>
              </a:rPr>
              <a:t>Belajar</a:t>
            </a:r>
            <a:r>
              <a:rPr lang="en-US" sz="11600" dirty="0">
                <a:solidFill>
                  <a:srgbClr val="1D1D1B"/>
                </a:solidFill>
                <a:latin typeface="More Sugar"/>
              </a:rPr>
              <a:t>!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6439864">
            <a:off x="-1239487" y="7248487"/>
            <a:ext cx="3174389" cy="372909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6065136">
            <a:off x="-344891" y="195300"/>
            <a:ext cx="3174389" cy="372909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7660893">
            <a:off x="16598890" y="4238232"/>
            <a:ext cx="1320819" cy="26154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6607246" y="3908088"/>
            <a:ext cx="1003786" cy="98553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992856">
            <a:off x="-32508" y="3350115"/>
            <a:ext cx="1274811" cy="12516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-1719259">
            <a:off x="17415401" y="2137312"/>
            <a:ext cx="577316" cy="99537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-2636201">
            <a:off x="400455" y="531014"/>
            <a:ext cx="577316" cy="9953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525442-5B1A-CAF8-ED1F-B257362D5255}"/>
              </a:ext>
            </a:extLst>
          </p:cNvPr>
          <p:cNvSpPr txBox="1"/>
          <p:nvPr/>
        </p:nvSpPr>
        <p:spPr>
          <a:xfrm>
            <a:off x="3322674" y="4076700"/>
            <a:ext cx="11642652" cy="41549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 smtClean="0">
                <a:latin typeface="Fredoka One" panose="02000000000000000000" pitchFamily="2" charset="0"/>
              </a:rPr>
              <a:t>Menjadi</a:t>
            </a:r>
            <a:r>
              <a:rPr lang="en-US" sz="8800" dirty="0" smtClean="0">
                <a:latin typeface="Fredoka One" panose="02000000000000000000" pitchFamily="2" charset="0"/>
              </a:rPr>
              <a:t> </a:t>
            </a:r>
            <a:r>
              <a:rPr lang="en-US" sz="8800" dirty="0" err="1" smtClean="0">
                <a:latin typeface="Fredoka One" panose="02000000000000000000" pitchFamily="2" charset="0"/>
              </a:rPr>
              <a:t>Pribadi</a:t>
            </a:r>
            <a:r>
              <a:rPr lang="en-US" sz="8800" dirty="0" smtClean="0">
                <a:latin typeface="Fredoka One" panose="02000000000000000000" pitchFamily="2" charset="0"/>
              </a:rPr>
              <a:t> yang </a:t>
            </a:r>
            <a:r>
              <a:rPr lang="en-US" sz="8800" dirty="0" err="1" smtClean="0">
                <a:latin typeface="Fredoka One" panose="02000000000000000000" pitchFamily="2" charset="0"/>
              </a:rPr>
              <a:t>Amanah</a:t>
            </a:r>
            <a:r>
              <a:rPr lang="en-US" sz="8800" dirty="0" smtClean="0">
                <a:latin typeface="Fredoka One" panose="02000000000000000000" pitchFamily="2" charset="0"/>
              </a:rPr>
              <a:t> </a:t>
            </a:r>
            <a:r>
              <a:rPr lang="en-US" sz="8800" dirty="0" err="1" smtClean="0">
                <a:latin typeface="Fredoka One" panose="02000000000000000000" pitchFamily="2" charset="0"/>
              </a:rPr>
              <a:t>dan</a:t>
            </a:r>
            <a:r>
              <a:rPr lang="en-US" sz="8800" dirty="0" smtClean="0">
                <a:latin typeface="Fredoka One" panose="02000000000000000000" pitchFamily="2" charset="0"/>
              </a:rPr>
              <a:t> </a:t>
            </a:r>
            <a:r>
              <a:rPr lang="en-US" sz="8800" dirty="0" err="1" smtClean="0">
                <a:latin typeface="Fredoka One" panose="02000000000000000000" pitchFamily="2" charset="0"/>
              </a:rPr>
              <a:t>Jujur</a:t>
            </a:r>
            <a:r>
              <a:rPr lang="en-US" sz="8800" dirty="0" smtClean="0">
                <a:latin typeface="Fredoka One" panose="02000000000000000000" pitchFamily="2" charset="0"/>
              </a:rPr>
              <a:t> (</a:t>
            </a:r>
            <a:r>
              <a:rPr lang="en-US" sz="8800" dirty="0" err="1" smtClean="0">
                <a:latin typeface="Fredoka One" panose="02000000000000000000" pitchFamily="2" charset="0"/>
              </a:rPr>
              <a:t>Pengayaan</a:t>
            </a:r>
            <a:r>
              <a:rPr lang="en-US" sz="8800" dirty="0" smtClean="0">
                <a:latin typeface="Fredoka One" panose="02000000000000000000" pitchFamily="2" charset="0"/>
              </a:rPr>
              <a:t>)</a:t>
            </a:r>
            <a:endParaRPr lang="en-ID" sz="8800" dirty="0">
              <a:latin typeface="Fredoka One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38150-462C-9832-0FC3-5BBBF74CF42D}"/>
              </a:ext>
            </a:extLst>
          </p:cNvPr>
          <p:cNvSpPr txBox="1"/>
          <p:nvPr/>
        </p:nvSpPr>
        <p:spPr>
          <a:xfrm>
            <a:off x="6815470" y="3086100"/>
            <a:ext cx="4657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Bitter" panose="02000000000000000000" pitchFamily="2" charset="0"/>
              </a:rPr>
              <a:t>BAB 3</a:t>
            </a:r>
            <a:endParaRPr lang="en-ID" sz="4400" b="1" dirty="0">
              <a:latin typeface="Bitt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87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3729844">
            <a:off x="14107125" y="-2036071"/>
            <a:ext cx="5284994" cy="522734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3729844">
            <a:off x="-1400194" y="5456181"/>
            <a:ext cx="5284994" cy="522734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6439864">
            <a:off x="15521944" y="7074045"/>
            <a:ext cx="3174389" cy="372909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6065136">
            <a:off x="-344891" y="195300"/>
            <a:ext cx="3174389" cy="3729091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959083" y="1269471"/>
            <a:ext cx="16369834" cy="7748057"/>
            <a:chOff x="0" y="0"/>
            <a:chExt cx="7234655" cy="3424257"/>
          </a:xfrm>
        </p:grpSpPr>
        <p:sp>
          <p:nvSpPr>
            <p:cNvPr id="7" name="Freeform 7"/>
            <p:cNvSpPr/>
            <p:nvPr/>
          </p:nvSpPr>
          <p:spPr>
            <a:xfrm>
              <a:off x="-9098" y="-6509"/>
              <a:ext cx="7248986" cy="3456311"/>
            </a:xfrm>
            <a:custGeom>
              <a:avLst/>
              <a:gdLst/>
              <a:ahLst/>
              <a:cxnLst/>
              <a:rect l="l" t="t" r="r" b="b"/>
              <a:pathLst>
                <a:path w="7248986" h="3456311">
                  <a:moveTo>
                    <a:pt x="63030" y="2862758"/>
                  </a:moveTo>
                  <a:cubicBezTo>
                    <a:pt x="63030" y="2862758"/>
                    <a:pt x="0" y="2616193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6355913" y="6965"/>
                  </a:cubicBezTo>
                  <a:lnTo>
                    <a:pt x="6355914" y="6965"/>
                  </a:lnTo>
                  <a:cubicBezTo>
                    <a:pt x="6572661" y="16819"/>
                    <a:pt x="6776976" y="36481"/>
                    <a:pt x="6911164" y="101690"/>
                  </a:cubicBezTo>
                  <a:cubicBezTo>
                    <a:pt x="7167210" y="226120"/>
                    <a:pt x="7248986" y="459160"/>
                    <a:pt x="7243498" y="704684"/>
                  </a:cubicBezTo>
                  <a:cubicBezTo>
                    <a:pt x="7243498" y="704684"/>
                    <a:pt x="7200209" y="1013073"/>
                    <a:pt x="7207643" y="1248607"/>
                  </a:cubicBezTo>
                  <a:cubicBezTo>
                    <a:pt x="7214767" y="2604559"/>
                    <a:pt x="7221923" y="2800162"/>
                    <a:pt x="7221923" y="2800162"/>
                  </a:cubicBezTo>
                  <a:cubicBezTo>
                    <a:pt x="7205242" y="3015894"/>
                    <a:pt x="7090598" y="3226506"/>
                    <a:pt x="6893728" y="3338130"/>
                  </a:cubicBezTo>
                  <a:cubicBezTo>
                    <a:pt x="6743377" y="3423379"/>
                    <a:pt x="6545346" y="3438476"/>
                    <a:pt x="5200663" y="3427735"/>
                  </a:cubicBezTo>
                  <a:lnTo>
                    <a:pt x="5200592" y="3427735"/>
                  </a:lnTo>
                  <a:cubicBezTo>
                    <a:pt x="645952" y="3422458"/>
                    <a:pt x="384604" y="3456311"/>
                    <a:pt x="254278" y="3347153"/>
                  </a:cubicBezTo>
                  <a:cubicBezTo>
                    <a:pt x="145767" y="3256268"/>
                    <a:pt x="81795" y="3062957"/>
                    <a:pt x="63030" y="2862758"/>
                  </a:cubicBezTo>
                  <a:close/>
                </a:path>
              </a:pathLst>
            </a:custGeom>
            <a:solidFill>
              <a:srgbClr val="FFF9E8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2183185" y="3753446"/>
            <a:ext cx="13912884" cy="4062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3600" dirty="0">
                <a:latin typeface="Bitter" panose="02000000000000000000" pitchFamily="2" charset="0"/>
              </a:rPr>
              <a:t>Kata </a:t>
            </a:r>
            <a:r>
              <a:rPr lang="en-US" sz="3600" dirty="0" err="1">
                <a:latin typeface="Bitter" panose="02000000000000000000" pitchFamily="2" charset="0"/>
              </a:rPr>
              <a:t>amanah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berasal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bahasa</a:t>
            </a:r>
            <a:r>
              <a:rPr lang="en-US" sz="3600" dirty="0">
                <a:latin typeface="Bitter" panose="02000000000000000000" pitchFamily="2" charset="0"/>
              </a:rPr>
              <a:t> Arab, </a:t>
            </a:r>
            <a:r>
              <a:rPr lang="en-US" sz="3600" dirty="0" err="1">
                <a:latin typeface="Bitter" panose="02000000000000000000" pitchFamily="2" charset="0"/>
              </a:rPr>
              <a:t>yakni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ar-SA" sz="4800" dirty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أَمِنَ</a:t>
            </a:r>
            <a:r>
              <a:rPr lang="ar-SA" sz="3600" dirty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 </a:t>
            </a:r>
            <a:r>
              <a:rPr lang="en-US" sz="3600" dirty="0" smtClean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 – </a:t>
            </a:r>
            <a:r>
              <a:rPr lang="ar-SA" sz="4800" dirty="0" smtClean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يَأْمَنُ</a:t>
            </a:r>
            <a:r>
              <a:rPr lang="en-US" sz="3600" dirty="0" smtClean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 – </a:t>
            </a:r>
            <a:r>
              <a:rPr lang="ar-SA" sz="4800" dirty="0" smtClean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أَمَانَةَ</a:t>
            </a:r>
            <a:r>
              <a:rPr lang="en-US" sz="3600" dirty="0" smtClean="0">
                <a:latin typeface="Adobe Naskh Medium" panose="01010101010101010101" pitchFamily="50" charset="-78"/>
                <a:cs typeface="Adobe Naskh Medium" panose="01010101010101010101" pitchFamily="50" charset="-78"/>
              </a:rPr>
              <a:t> </a:t>
            </a:r>
            <a:r>
              <a:rPr lang="en-US" sz="3600" dirty="0">
                <a:latin typeface="Bitter" panose="02000000000000000000" pitchFamily="2" charset="0"/>
              </a:rPr>
              <a:t>yang </a:t>
            </a:r>
            <a:r>
              <a:rPr lang="en-US" sz="3600" dirty="0" err="1">
                <a:latin typeface="Bitter" panose="02000000000000000000" pitchFamily="2" charset="0"/>
              </a:rPr>
              <a:t>berarti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aman</a:t>
            </a:r>
            <a:r>
              <a:rPr lang="en-US" sz="3600" dirty="0">
                <a:latin typeface="Bitter" panose="02000000000000000000" pitchFamily="2" charset="0"/>
              </a:rPr>
              <a:t>/</a:t>
            </a:r>
            <a:r>
              <a:rPr lang="en-US" sz="3600" dirty="0" err="1">
                <a:latin typeface="Bitter" panose="02000000000000000000" pitchFamily="2" charset="0"/>
              </a:rPr>
              <a:t>tidak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takut</a:t>
            </a:r>
            <a:r>
              <a:rPr lang="en-US" sz="3600" dirty="0">
                <a:latin typeface="Bitter" panose="02000000000000000000" pitchFamily="2" charset="0"/>
              </a:rPr>
              <a:t>, </a:t>
            </a:r>
            <a:r>
              <a:rPr lang="en-US" sz="3600" dirty="0" err="1">
                <a:latin typeface="Bitter" panose="02000000000000000000" pitchFamily="2" charset="0"/>
              </a:rPr>
              <a:t>dapat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dipercaya</a:t>
            </a:r>
            <a:r>
              <a:rPr lang="en-US" sz="3600" dirty="0">
                <a:latin typeface="Bitter" panose="02000000000000000000" pitchFamily="2" charset="0"/>
              </a:rPr>
              <a:t>. Orang yang </a:t>
            </a:r>
            <a:r>
              <a:rPr lang="en-US" sz="3600" dirty="0" err="1" smtClean="0">
                <a:latin typeface="Bitter" panose="02000000000000000000" pitchFamily="2" charset="0"/>
              </a:rPr>
              <a:t>amanah</a:t>
            </a:r>
            <a:r>
              <a:rPr lang="en-US" sz="3600" dirty="0" smtClean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artinya</a:t>
            </a:r>
            <a:r>
              <a:rPr lang="en-US" sz="3600" dirty="0">
                <a:latin typeface="Bitter" panose="02000000000000000000" pitchFamily="2" charset="0"/>
              </a:rPr>
              <a:t> orang yang </a:t>
            </a:r>
            <a:r>
              <a:rPr lang="en-US" sz="3600" dirty="0" err="1">
                <a:latin typeface="Bitter" panose="02000000000000000000" pitchFamily="2" charset="0"/>
              </a:rPr>
              <a:t>dapat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menjaga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sesuatu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menjadi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aman</a:t>
            </a:r>
            <a:r>
              <a:rPr lang="en-US" sz="3600" dirty="0">
                <a:latin typeface="Bitter" panose="02000000000000000000" pitchFamily="2" charset="0"/>
              </a:rPr>
              <a:t>. </a:t>
            </a:r>
            <a:r>
              <a:rPr lang="en-US" sz="3600" dirty="0" err="1">
                <a:latin typeface="Bitter" panose="02000000000000000000" pitchFamily="2" charset="0"/>
              </a:rPr>
              <a:t>Menurut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istilah</a:t>
            </a:r>
            <a:r>
              <a:rPr lang="en-US" sz="3600" dirty="0">
                <a:latin typeface="Bitter" panose="02000000000000000000" pitchFamily="2" charset="0"/>
              </a:rPr>
              <a:t>, kata </a:t>
            </a:r>
            <a:r>
              <a:rPr lang="en-US" sz="3600" dirty="0" err="1">
                <a:latin typeface="Bitter" panose="02000000000000000000" pitchFamily="2" charset="0"/>
              </a:rPr>
              <a:t>amanah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memiliki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dua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arti</a:t>
            </a:r>
            <a:r>
              <a:rPr lang="en-US" sz="3600" dirty="0">
                <a:latin typeface="Bitter" panose="02000000000000000000" pitchFamily="2" charset="0"/>
              </a:rPr>
              <a:t>, </a:t>
            </a:r>
            <a:r>
              <a:rPr lang="en-US" sz="3600" dirty="0" err="1">
                <a:latin typeface="Bitter" panose="02000000000000000000" pitchFamily="2" charset="0"/>
              </a:rPr>
              <a:t>yakni</a:t>
            </a:r>
            <a:r>
              <a:rPr lang="en-US" sz="3600" dirty="0">
                <a:latin typeface="Bitter" panose="02000000000000000000" pitchFamily="2" charset="0"/>
              </a:rPr>
              <a:t>, </a:t>
            </a:r>
            <a:r>
              <a:rPr lang="en-US" sz="3600" i="1" dirty="0" err="1">
                <a:latin typeface="Bitter" panose="02000000000000000000" pitchFamily="2" charset="0"/>
              </a:rPr>
              <a:t>pertama</a:t>
            </a:r>
            <a:r>
              <a:rPr lang="en-US" sz="3600" i="1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berarti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tanggung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jawab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manusia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kepada</a:t>
            </a:r>
            <a:r>
              <a:rPr lang="en-US" sz="3600" dirty="0">
                <a:latin typeface="Bitter" panose="02000000000000000000" pitchFamily="2" charset="0"/>
              </a:rPr>
              <a:t> Allah </a:t>
            </a:r>
            <a:r>
              <a:rPr lang="en-US" sz="3600" dirty="0" err="1">
                <a:latin typeface="Bitter" panose="02000000000000000000" pitchFamily="2" charset="0"/>
              </a:rPr>
              <a:t>Swt</a:t>
            </a:r>
            <a:r>
              <a:rPr lang="en-US" sz="3600" dirty="0">
                <a:latin typeface="Bitter" panose="02000000000000000000" pitchFamily="2" charset="0"/>
              </a:rPr>
              <a:t>. </a:t>
            </a:r>
            <a:r>
              <a:rPr lang="en-US" sz="3600" dirty="0" err="1">
                <a:latin typeface="Bitter" panose="02000000000000000000" pitchFamily="2" charset="0"/>
              </a:rPr>
              <a:t>dan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i="1" dirty="0" err="1">
                <a:latin typeface="Bitter" panose="02000000000000000000" pitchFamily="2" charset="0"/>
              </a:rPr>
              <a:t>kedua</a:t>
            </a:r>
            <a:r>
              <a:rPr lang="en-US" sz="3600" i="1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berarti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tanggung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jawab</a:t>
            </a:r>
            <a:r>
              <a:rPr lang="en-US" sz="3600" dirty="0">
                <a:latin typeface="Bitter" panose="02000000000000000000" pitchFamily="2" charset="0"/>
              </a:rPr>
              <a:t> yang </a:t>
            </a:r>
            <a:r>
              <a:rPr lang="en-US" sz="3600" dirty="0" err="1">
                <a:latin typeface="Bitter" panose="02000000000000000000" pitchFamily="2" charset="0"/>
              </a:rPr>
              <a:t>harus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dilaksanakan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berkaitan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dengan</a:t>
            </a:r>
            <a:r>
              <a:rPr lang="en-US" sz="3600" dirty="0">
                <a:latin typeface="Bitter" panose="02000000000000000000" pitchFamily="2" charset="0"/>
              </a:rPr>
              <a:t> </a:t>
            </a:r>
            <a:r>
              <a:rPr lang="en-US" sz="3600" dirty="0" err="1">
                <a:latin typeface="Bitter" panose="02000000000000000000" pitchFamily="2" charset="0"/>
              </a:rPr>
              <a:t>sesamanya</a:t>
            </a:r>
            <a:r>
              <a:rPr lang="en-US" sz="3600" dirty="0">
                <a:latin typeface="Bitter" panose="02000000000000000000" pitchFamily="2" charset="0"/>
              </a:rPr>
              <a:t>. </a:t>
            </a:r>
            <a:endParaRPr lang="en-US" sz="3600" dirty="0">
              <a:solidFill>
                <a:srgbClr val="1D1D1B"/>
              </a:solidFill>
              <a:latin typeface="Bitter" panose="02000000000000000000" pitchFamily="2" charset="0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7660893">
            <a:off x="16598890" y="4238232"/>
            <a:ext cx="1320819" cy="2615484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6607246" y="3908088"/>
            <a:ext cx="1003786" cy="985535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-314673" y="3149223"/>
            <a:ext cx="1003786" cy="985535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rot="10337773">
            <a:off x="15410621" y="6981335"/>
            <a:ext cx="1695489" cy="1695489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-1719259">
            <a:off x="17415401" y="2137312"/>
            <a:ext cx="577316" cy="995372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rot="-2636201">
            <a:off x="400455" y="531014"/>
            <a:ext cx="577316" cy="995372"/>
          </a:xfrm>
          <a:prstGeom prst="rect">
            <a:avLst/>
          </a:prstGeom>
        </p:spPr>
      </p:pic>
      <p:sp>
        <p:nvSpPr>
          <p:cNvPr id="23" name="TextBox 23"/>
          <p:cNvSpPr txBox="1"/>
          <p:nvPr/>
        </p:nvSpPr>
        <p:spPr>
          <a:xfrm>
            <a:off x="3966608" y="1587377"/>
            <a:ext cx="11144987" cy="1381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dirty="0" err="1">
                <a:solidFill>
                  <a:srgbClr val="1D1D1B"/>
                </a:solidFill>
                <a:latin typeface="More Sugar" pitchFamily="2" charset="0"/>
              </a:rPr>
              <a:t>Pengertian</a:t>
            </a:r>
            <a:r>
              <a:rPr lang="en-US" sz="90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9000" dirty="0" err="1">
                <a:solidFill>
                  <a:srgbClr val="1D1D1B"/>
                </a:solidFill>
                <a:latin typeface="More Sugar" pitchFamily="2" charset="0"/>
              </a:rPr>
              <a:t>amanah</a:t>
            </a:r>
            <a:endParaRPr lang="en-US" sz="9000" dirty="0">
              <a:solidFill>
                <a:srgbClr val="1D1D1B"/>
              </a:solidFill>
              <a:latin typeface="More Sugar" pitchFamily="2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600200"/>
            <a:ext cx="16230600" cy="7658100"/>
            <a:chOff x="0" y="0"/>
            <a:chExt cx="7173121" cy="3384501"/>
          </a:xfrm>
        </p:grpSpPr>
        <p:sp>
          <p:nvSpPr>
            <p:cNvPr id="3" name="Freeform 3"/>
            <p:cNvSpPr/>
            <p:nvPr/>
          </p:nvSpPr>
          <p:spPr>
            <a:xfrm>
              <a:off x="-9098" y="-6509"/>
              <a:ext cx="7187452" cy="3416554"/>
            </a:xfrm>
            <a:custGeom>
              <a:avLst/>
              <a:gdLst/>
              <a:ahLst/>
              <a:cxnLst/>
              <a:rect l="l" t="t" r="r" b="b"/>
              <a:pathLst>
                <a:path w="7187452" h="3416554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6294378" y="6965"/>
                  </a:cubicBezTo>
                  <a:lnTo>
                    <a:pt x="6294379" y="6965"/>
                  </a:lnTo>
                  <a:cubicBezTo>
                    <a:pt x="6511126" y="16819"/>
                    <a:pt x="6715441" y="36481"/>
                    <a:pt x="6849630" y="101690"/>
                  </a:cubicBezTo>
                  <a:cubicBezTo>
                    <a:pt x="7105676" y="226120"/>
                    <a:pt x="7187451" y="459160"/>
                    <a:pt x="7181963" y="704684"/>
                  </a:cubicBezTo>
                  <a:cubicBezTo>
                    <a:pt x="7181963" y="704684"/>
                    <a:pt x="7138675" y="1013073"/>
                    <a:pt x="7146109" y="1248607"/>
                  </a:cubicBezTo>
                  <a:cubicBezTo>
                    <a:pt x="7153232" y="2564802"/>
                    <a:pt x="7160389" y="2760405"/>
                    <a:pt x="7160389" y="2760405"/>
                  </a:cubicBezTo>
                  <a:cubicBezTo>
                    <a:pt x="7143707" y="2976137"/>
                    <a:pt x="7029063" y="3186749"/>
                    <a:pt x="6832194" y="3298373"/>
                  </a:cubicBezTo>
                  <a:cubicBezTo>
                    <a:pt x="6681843" y="3383622"/>
                    <a:pt x="6483811" y="3398720"/>
                    <a:pt x="5151657" y="3387978"/>
                  </a:cubicBezTo>
                  <a:lnTo>
                    <a:pt x="5151587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FFF9E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250027" y="563445"/>
            <a:ext cx="12532773" cy="2610626"/>
            <a:chOff x="0" y="0"/>
            <a:chExt cx="15472753" cy="3480835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239409">
              <a:off x="88613" y="310025"/>
              <a:ext cx="9010343" cy="2860784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1085"/>
            <a:stretch>
              <a:fillRect/>
            </a:stretch>
          </p:blipFill>
          <p:spPr>
            <a:xfrm rot="206049">
              <a:off x="7490861" y="348018"/>
              <a:ext cx="7904451" cy="2822570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1308750" y="2867712"/>
            <a:ext cx="15957138" cy="1730482"/>
            <a:chOff x="-8749786" y="10967"/>
            <a:chExt cx="21276183" cy="2307310"/>
          </a:xfrm>
        </p:grpSpPr>
        <p:sp>
          <p:nvSpPr>
            <p:cNvPr id="8" name="TextBox 8"/>
            <p:cNvSpPr txBox="1"/>
            <p:nvPr/>
          </p:nvSpPr>
          <p:spPr>
            <a:xfrm>
              <a:off x="-8095198" y="1219429"/>
              <a:ext cx="20621595" cy="109884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200" dirty="0">
                  <a:latin typeface="Bitter" panose="02000000000000000000" pitchFamily="2" charset="0"/>
                </a:rPr>
                <a:t>Allah </a:t>
              </a:r>
              <a:r>
                <a:rPr lang="en-US" sz="2200" dirty="0" err="1">
                  <a:latin typeface="Bitter" panose="02000000000000000000" pitchFamily="2" charset="0"/>
                </a:rPr>
                <a:t>Swt</a:t>
              </a:r>
              <a:r>
                <a:rPr lang="en-US" sz="2200" dirty="0">
                  <a:latin typeface="Bitter" panose="02000000000000000000" pitchFamily="2" charset="0"/>
                </a:rPr>
                <a:t>. </a:t>
              </a:r>
              <a:r>
                <a:rPr lang="en-US" sz="2200" dirty="0" err="1">
                  <a:latin typeface="Bitter" panose="02000000000000000000" pitchFamily="2" charset="0"/>
                </a:rPr>
                <a:t>memberikan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amanah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kepada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setiap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manusia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untuk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beribadah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kepada</a:t>
              </a:r>
              <a:r>
                <a:rPr lang="en-US" sz="2200" dirty="0">
                  <a:latin typeface="Bitter" panose="02000000000000000000" pitchFamily="2" charset="0"/>
                </a:rPr>
                <a:t>-Nya. </a:t>
              </a:r>
              <a:r>
                <a:rPr lang="en-US" sz="2200" dirty="0" smtClean="0">
                  <a:latin typeface="Bitter" panose="02000000000000000000" pitchFamily="2" charset="0"/>
                </a:rPr>
                <a:t>Cara </a:t>
              </a:r>
              <a:r>
                <a:rPr lang="en-US" sz="2200" dirty="0" err="1">
                  <a:latin typeface="Bitter" panose="02000000000000000000" pitchFamily="2" charset="0"/>
                </a:rPr>
                <a:t>menjaga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amanah</a:t>
              </a:r>
              <a:r>
                <a:rPr lang="en-US" sz="2200" dirty="0">
                  <a:latin typeface="Bitter" panose="02000000000000000000" pitchFamily="2" charset="0"/>
                </a:rPr>
                <a:t> yang </a:t>
              </a:r>
              <a:r>
                <a:rPr lang="en-US" sz="2200" dirty="0" err="1">
                  <a:latin typeface="Bitter" panose="02000000000000000000" pitchFamily="2" charset="0"/>
                </a:rPr>
                <a:t>diberikan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oleh</a:t>
              </a:r>
              <a:r>
                <a:rPr lang="en-US" sz="2200" dirty="0">
                  <a:latin typeface="Bitter" panose="02000000000000000000" pitchFamily="2" charset="0"/>
                </a:rPr>
                <a:t> Allah </a:t>
              </a:r>
              <a:r>
                <a:rPr lang="en-US" sz="2200" dirty="0" err="1">
                  <a:latin typeface="Bitter" panose="02000000000000000000" pitchFamily="2" charset="0"/>
                </a:rPr>
                <a:t>Swt</a:t>
              </a:r>
              <a:r>
                <a:rPr lang="en-US" sz="2200" dirty="0">
                  <a:latin typeface="Bitter" panose="02000000000000000000" pitchFamily="2" charset="0"/>
                </a:rPr>
                <a:t>. </a:t>
              </a:r>
              <a:r>
                <a:rPr lang="en-US" sz="2200" dirty="0" err="1">
                  <a:latin typeface="Bitter" panose="02000000000000000000" pitchFamily="2" charset="0"/>
                </a:rPr>
                <a:t>adalah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dengan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meyakini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rukun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iman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serta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mengamalkan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ajaran</a:t>
              </a:r>
              <a:r>
                <a:rPr lang="en-US" sz="2200" dirty="0">
                  <a:latin typeface="Bitter" panose="02000000000000000000" pitchFamily="2" charset="0"/>
                </a:rPr>
                <a:t> Islam.</a:t>
              </a:r>
              <a:endParaRPr lang="en-US" sz="22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-8749786" y="1433854"/>
              <a:ext cx="388599" cy="669998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>
              <a:off x="-8462786" y="10967"/>
              <a:ext cx="12568386" cy="11368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7020"/>
                </a:lnSpc>
              </a:pPr>
              <a:r>
                <a:rPr lang="en-US" sz="4000" dirty="0" err="1" smtClean="0">
                  <a:solidFill>
                    <a:srgbClr val="1D1D1B"/>
                  </a:solidFill>
                  <a:latin typeface="More Sugar" pitchFamily="2" charset="0"/>
                </a:rPr>
                <a:t>Amanah</a:t>
              </a:r>
              <a:r>
                <a:rPr lang="en-US" sz="4000" dirty="0" smtClean="0">
                  <a:solidFill>
                    <a:srgbClr val="1D1D1B"/>
                  </a:solidFill>
                  <a:latin typeface="More Sugar" pitchFamily="2" charset="0"/>
                </a:rPr>
                <a:t> </a:t>
              </a:r>
              <a:r>
                <a:rPr lang="en-US" sz="4000" dirty="0" err="1" smtClean="0">
                  <a:solidFill>
                    <a:srgbClr val="1D1D1B"/>
                  </a:solidFill>
                  <a:latin typeface="More Sugar" pitchFamily="2" charset="0"/>
                </a:rPr>
                <a:t>terhadap</a:t>
              </a:r>
              <a:r>
                <a:rPr lang="en-US" sz="4000" dirty="0" smtClean="0">
                  <a:solidFill>
                    <a:srgbClr val="1D1D1B"/>
                  </a:solidFill>
                  <a:latin typeface="More Sugar" pitchFamily="2" charset="0"/>
                </a:rPr>
                <a:t> Allah </a:t>
              </a:r>
              <a:r>
                <a:rPr lang="en-US" sz="4000" dirty="0" err="1" smtClean="0">
                  <a:solidFill>
                    <a:srgbClr val="1D1D1B"/>
                  </a:solidFill>
                  <a:latin typeface="More Sugar" pitchFamily="2" charset="0"/>
                </a:rPr>
                <a:t>Swt</a:t>
              </a:r>
              <a:r>
                <a:rPr lang="en-US" sz="4000" dirty="0" smtClean="0">
                  <a:solidFill>
                    <a:srgbClr val="1D1D1B"/>
                  </a:solidFill>
                  <a:latin typeface="More Sugar" pitchFamily="2" charset="0"/>
                </a:rPr>
                <a:t>.</a:t>
              </a:r>
              <a:endParaRPr lang="en-US" sz="4000" dirty="0">
                <a:solidFill>
                  <a:srgbClr val="1D1D1B"/>
                </a:solidFill>
                <a:latin typeface="More Sugar" pitchFamily="2" charset="0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08749" y="4828689"/>
            <a:ext cx="16229455" cy="2058900"/>
            <a:chOff x="-8714801" y="-112127"/>
            <a:chExt cx="21639273" cy="2745201"/>
          </a:xfrm>
        </p:grpSpPr>
        <p:sp>
          <p:nvSpPr>
            <p:cNvPr id="12" name="TextBox 12"/>
            <p:cNvSpPr txBox="1"/>
            <p:nvPr/>
          </p:nvSpPr>
          <p:spPr>
            <a:xfrm>
              <a:off x="-8060214" y="936540"/>
              <a:ext cx="20984686" cy="16965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200" dirty="0" err="1">
                  <a:latin typeface="Bitter" panose="02000000000000000000" pitchFamily="2" charset="0"/>
                </a:rPr>
                <a:t>Setiap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anggota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tubuh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kita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adalah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amanah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dari</a:t>
              </a:r>
              <a:r>
                <a:rPr lang="en-US" sz="2200" dirty="0">
                  <a:latin typeface="Bitter" panose="02000000000000000000" pitchFamily="2" charset="0"/>
                </a:rPr>
                <a:t> Allah </a:t>
              </a:r>
              <a:r>
                <a:rPr lang="en-US" sz="2200" dirty="0" err="1">
                  <a:latin typeface="Bitter" panose="02000000000000000000" pitchFamily="2" charset="0"/>
                </a:rPr>
                <a:t>Swt</a:t>
              </a:r>
              <a:r>
                <a:rPr lang="en-US" sz="2200" dirty="0">
                  <a:latin typeface="Bitter" panose="02000000000000000000" pitchFamily="2" charset="0"/>
                </a:rPr>
                <a:t>., </a:t>
              </a:r>
              <a:r>
                <a:rPr lang="en-US" sz="2200" dirty="0" err="1">
                  <a:latin typeface="Bitter" panose="02000000000000000000" pitchFamily="2" charset="0"/>
                </a:rPr>
                <a:t>Kedua</a:t>
              </a:r>
              <a:r>
                <a:rPr lang="en-US" sz="2200" dirty="0">
                  <a:latin typeface="Bitter" panose="02000000000000000000" pitchFamily="2" charset="0"/>
                </a:rPr>
                <a:t> kaki, </a:t>
              </a:r>
              <a:r>
                <a:rPr lang="en-US" sz="2200" dirty="0" err="1">
                  <a:latin typeface="Bitter" panose="02000000000000000000" pitchFamily="2" charset="0"/>
                </a:rPr>
                <a:t>kedua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tangan</a:t>
              </a:r>
              <a:r>
                <a:rPr lang="en-US" sz="2200" dirty="0">
                  <a:latin typeface="Bitter" panose="02000000000000000000" pitchFamily="2" charset="0"/>
                </a:rPr>
                <a:t>, </a:t>
              </a:r>
              <a:r>
                <a:rPr lang="en-US" sz="2200" dirty="0" err="1">
                  <a:latin typeface="Bitter" panose="02000000000000000000" pitchFamily="2" charset="0"/>
                </a:rPr>
                <a:t>kedua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mata</a:t>
              </a:r>
              <a:r>
                <a:rPr lang="en-US" sz="2200" dirty="0">
                  <a:latin typeface="Bitter" panose="02000000000000000000" pitchFamily="2" charset="0"/>
                </a:rPr>
                <a:t>, </a:t>
              </a:r>
              <a:r>
                <a:rPr lang="en-US" sz="2200" dirty="0" err="1">
                  <a:latin typeface="Bitter" panose="02000000000000000000" pitchFamily="2" charset="0"/>
                </a:rPr>
                <a:t>kedua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telinga</a:t>
              </a:r>
              <a:r>
                <a:rPr lang="en-US" sz="2200" dirty="0">
                  <a:latin typeface="Bitter" panose="02000000000000000000" pitchFamily="2" charset="0"/>
                </a:rPr>
                <a:t>, </a:t>
              </a:r>
              <a:r>
                <a:rPr lang="en-US" sz="2200" dirty="0" err="1">
                  <a:latin typeface="Bitter" panose="02000000000000000000" pitchFamily="2" charset="0"/>
                </a:rPr>
                <a:t>mulut</a:t>
              </a:r>
              <a:r>
                <a:rPr lang="en-US" sz="2200" dirty="0">
                  <a:latin typeface="Bitter" panose="02000000000000000000" pitchFamily="2" charset="0"/>
                </a:rPr>
                <a:t>, </a:t>
              </a:r>
              <a:r>
                <a:rPr lang="en-US" sz="2200" dirty="0" err="1">
                  <a:latin typeface="Bitter" panose="02000000000000000000" pitchFamily="2" charset="0"/>
                </a:rPr>
                <a:t>serta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anggota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badan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lainnya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akan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dimintai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pertanggungjawaban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oleh</a:t>
              </a:r>
              <a:r>
                <a:rPr lang="en-US" sz="2200" dirty="0">
                  <a:latin typeface="Bitter" panose="02000000000000000000" pitchFamily="2" charset="0"/>
                </a:rPr>
                <a:t> Allah </a:t>
              </a:r>
              <a:r>
                <a:rPr lang="en-US" sz="2200" dirty="0" err="1">
                  <a:latin typeface="Bitter" panose="02000000000000000000" pitchFamily="2" charset="0"/>
                </a:rPr>
                <a:t>Swt</a:t>
              </a:r>
              <a:r>
                <a:rPr lang="en-US" sz="2200" dirty="0">
                  <a:latin typeface="Bitter" panose="02000000000000000000" pitchFamily="2" charset="0"/>
                </a:rPr>
                <a:t>. </a:t>
              </a:r>
              <a:r>
                <a:rPr lang="en-US" sz="2200" dirty="0" err="1">
                  <a:latin typeface="Bitter" panose="02000000000000000000" pitchFamily="2" charset="0"/>
                </a:rPr>
                <a:t>dan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akan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bersaksi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atas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perbuatan</a:t>
              </a:r>
              <a:r>
                <a:rPr lang="en-US" sz="2200" dirty="0">
                  <a:latin typeface="Bitter" panose="02000000000000000000" pitchFamily="2" charset="0"/>
                </a:rPr>
                <a:t> yang </a:t>
              </a:r>
              <a:r>
                <a:rPr lang="en-US" sz="2200" dirty="0" err="1">
                  <a:latin typeface="Bitter" panose="02000000000000000000" pitchFamily="2" charset="0"/>
                </a:rPr>
                <a:t>telah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mereka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lakukan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selama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hidupnya</a:t>
              </a:r>
              <a:r>
                <a:rPr lang="en-US" sz="2200" dirty="0">
                  <a:latin typeface="Bitter" panose="02000000000000000000" pitchFamily="2" charset="0"/>
                </a:rPr>
                <a:t>.</a:t>
              </a:r>
              <a:endParaRPr lang="en-US" sz="22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-8714801" y="1476564"/>
              <a:ext cx="388599" cy="669998"/>
            </a:xfrm>
            <a:prstGeom prst="rect">
              <a:avLst/>
            </a:prstGeom>
          </p:spPr>
        </p:pic>
        <p:sp>
          <p:nvSpPr>
            <p:cNvPr id="14" name="TextBox 14"/>
            <p:cNvSpPr txBox="1"/>
            <p:nvPr/>
          </p:nvSpPr>
          <p:spPr>
            <a:xfrm>
              <a:off x="-8427800" y="-112127"/>
              <a:ext cx="10908101" cy="11969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7020"/>
                </a:lnSpc>
              </a:pPr>
              <a:r>
                <a:rPr lang="en-US" sz="4000" dirty="0" err="1" smtClean="0">
                  <a:solidFill>
                    <a:srgbClr val="1D1D1B"/>
                  </a:solidFill>
                  <a:latin typeface="More Sugar" pitchFamily="2" charset="0"/>
                </a:rPr>
                <a:t>Amanah</a:t>
              </a:r>
              <a:r>
                <a:rPr lang="en-US" sz="4000" dirty="0" smtClean="0">
                  <a:solidFill>
                    <a:srgbClr val="1D1D1B"/>
                  </a:solidFill>
                  <a:latin typeface="More Sugar" pitchFamily="2" charset="0"/>
                </a:rPr>
                <a:t> </a:t>
              </a:r>
              <a:r>
                <a:rPr lang="en-US" sz="4000" dirty="0" err="1" smtClean="0">
                  <a:solidFill>
                    <a:srgbClr val="1D1D1B"/>
                  </a:solidFill>
                  <a:latin typeface="More Sugar" pitchFamily="2" charset="0"/>
                </a:rPr>
                <a:t>terhadap</a:t>
              </a:r>
              <a:r>
                <a:rPr lang="en-US" sz="4000" dirty="0" smtClean="0">
                  <a:solidFill>
                    <a:srgbClr val="1D1D1B"/>
                  </a:solidFill>
                  <a:latin typeface="More Sugar" pitchFamily="2" charset="0"/>
                </a:rPr>
                <a:t> </a:t>
              </a:r>
              <a:r>
                <a:rPr lang="en-US" sz="4000" dirty="0" err="1" smtClean="0">
                  <a:solidFill>
                    <a:srgbClr val="1D1D1B"/>
                  </a:solidFill>
                  <a:latin typeface="More Sugar" pitchFamily="2" charset="0"/>
                </a:rPr>
                <a:t>diri</a:t>
              </a:r>
              <a:r>
                <a:rPr lang="en-US" sz="4000" dirty="0" smtClean="0">
                  <a:solidFill>
                    <a:srgbClr val="1D1D1B"/>
                  </a:solidFill>
                  <a:latin typeface="More Sugar" pitchFamily="2" charset="0"/>
                </a:rPr>
                <a:t> </a:t>
              </a:r>
              <a:r>
                <a:rPr lang="en-US" sz="4000" dirty="0" err="1" smtClean="0">
                  <a:solidFill>
                    <a:srgbClr val="1D1D1B"/>
                  </a:solidFill>
                  <a:latin typeface="More Sugar" pitchFamily="2" charset="0"/>
                </a:rPr>
                <a:t>sendiri</a:t>
              </a:r>
              <a:endParaRPr lang="en-US" sz="4000" dirty="0">
                <a:solidFill>
                  <a:srgbClr val="1D1D1B"/>
                </a:solidFill>
                <a:latin typeface="More Sugar" pitchFamily="2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08749" y="6955247"/>
            <a:ext cx="15957139" cy="1672664"/>
            <a:chOff x="-8855581" y="-47568"/>
            <a:chExt cx="21276184" cy="2230218"/>
          </a:xfrm>
        </p:grpSpPr>
        <p:sp>
          <p:nvSpPr>
            <p:cNvPr id="16" name="TextBox 16"/>
            <p:cNvSpPr txBox="1"/>
            <p:nvPr/>
          </p:nvSpPr>
          <p:spPr>
            <a:xfrm>
              <a:off x="-8200993" y="1075681"/>
              <a:ext cx="20621596" cy="1106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200" dirty="0" err="1">
                  <a:latin typeface="Bitter" panose="02000000000000000000" pitchFamily="2" charset="0"/>
                </a:rPr>
                <a:t>Manusia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adalah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makhluk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sosial</a:t>
              </a:r>
              <a:r>
                <a:rPr lang="en-US" sz="2200" dirty="0">
                  <a:latin typeface="Bitter" panose="02000000000000000000" pitchFamily="2" charset="0"/>
                </a:rPr>
                <a:t>. </a:t>
              </a:r>
              <a:r>
                <a:rPr lang="en-US" sz="2200" dirty="0" err="1" smtClean="0">
                  <a:latin typeface="Bitter" panose="02000000000000000000" pitchFamily="2" charset="0"/>
                </a:rPr>
                <a:t>Untuk</a:t>
              </a:r>
              <a:r>
                <a:rPr lang="en-US" sz="2200" dirty="0" smtClean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menghindari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keburukan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dan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masalah</a:t>
              </a:r>
              <a:r>
                <a:rPr lang="en-US" sz="2200" dirty="0">
                  <a:latin typeface="Bitter" panose="02000000000000000000" pitchFamily="2" charset="0"/>
                </a:rPr>
                <a:t> yang </a:t>
              </a:r>
              <a:r>
                <a:rPr lang="en-US" sz="2200" dirty="0" err="1">
                  <a:latin typeface="Bitter" panose="02000000000000000000" pitchFamily="2" charset="0"/>
                </a:rPr>
                <a:t>timbul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diperlukan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sikap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amanah</a:t>
              </a:r>
              <a:r>
                <a:rPr lang="en-US" sz="2200" dirty="0">
                  <a:latin typeface="Bitter" panose="02000000000000000000" pitchFamily="2" charset="0"/>
                </a:rPr>
                <a:t>, </a:t>
              </a:r>
              <a:r>
                <a:rPr lang="en-US" sz="2200" dirty="0" err="1">
                  <a:latin typeface="Bitter" panose="02000000000000000000" pitchFamily="2" charset="0"/>
                </a:rPr>
                <a:t>tanggung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jawab</a:t>
              </a:r>
              <a:r>
                <a:rPr lang="en-US" sz="2200" dirty="0">
                  <a:latin typeface="Bitter" panose="02000000000000000000" pitchFamily="2" charset="0"/>
                </a:rPr>
                <a:t>, </a:t>
              </a:r>
              <a:r>
                <a:rPr lang="en-US" sz="2200" dirty="0" err="1">
                  <a:latin typeface="Bitter" panose="02000000000000000000" pitchFamily="2" charset="0"/>
                </a:rPr>
                <a:t>menghormati</a:t>
              </a:r>
              <a:r>
                <a:rPr lang="en-US" sz="2200" dirty="0">
                  <a:latin typeface="Bitter" panose="02000000000000000000" pitchFamily="2" charset="0"/>
                </a:rPr>
                <a:t>, </a:t>
              </a:r>
              <a:r>
                <a:rPr lang="en-US" sz="2200" dirty="0" err="1">
                  <a:latin typeface="Bitter" panose="02000000000000000000" pitchFamily="2" charset="0"/>
                </a:rPr>
                <a:t>serta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memberikan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hak</a:t>
              </a:r>
              <a:r>
                <a:rPr lang="en-US" sz="2200" dirty="0">
                  <a:latin typeface="Bitter" panose="02000000000000000000" pitchFamily="2" charset="0"/>
                </a:rPr>
                <a:t> orang lain </a:t>
              </a:r>
              <a:r>
                <a:rPr lang="en-US" sz="2200" dirty="0" err="1">
                  <a:latin typeface="Bitter" panose="02000000000000000000" pitchFamily="2" charset="0"/>
                </a:rPr>
                <a:t>sesuai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dengan</a:t>
              </a:r>
              <a:r>
                <a:rPr lang="en-US" sz="2200" dirty="0">
                  <a:latin typeface="Bitter" panose="02000000000000000000" pitchFamily="2" charset="0"/>
                </a:rPr>
                <a:t> </a:t>
              </a:r>
              <a:r>
                <a:rPr lang="en-US" sz="2200" dirty="0" err="1">
                  <a:latin typeface="Bitter" panose="02000000000000000000" pitchFamily="2" charset="0"/>
                </a:rPr>
                <a:t>haknya</a:t>
              </a:r>
              <a:r>
                <a:rPr lang="en-US" sz="2200" dirty="0">
                  <a:latin typeface="Bitter" panose="02000000000000000000" pitchFamily="2" charset="0"/>
                </a:rPr>
                <a:t>.</a:t>
              </a:r>
              <a:endParaRPr lang="en-US" sz="22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-8855581" y="1294166"/>
              <a:ext cx="388599" cy="669997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-8568580" y="-47568"/>
              <a:ext cx="12268081" cy="11368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7020"/>
                </a:lnSpc>
              </a:pPr>
              <a:r>
                <a:rPr lang="en-US" sz="4000" dirty="0" err="1" smtClean="0">
                  <a:solidFill>
                    <a:srgbClr val="1D1D1B"/>
                  </a:solidFill>
                  <a:latin typeface="More Sugar" pitchFamily="2" charset="0"/>
                </a:rPr>
                <a:t>Amanah</a:t>
              </a:r>
              <a:r>
                <a:rPr lang="en-US" sz="4000" dirty="0" smtClean="0">
                  <a:solidFill>
                    <a:srgbClr val="1D1D1B"/>
                  </a:solidFill>
                  <a:latin typeface="More Sugar" pitchFamily="2" charset="0"/>
                </a:rPr>
                <a:t> </a:t>
              </a:r>
              <a:r>
                <a:rPr lang="en-US" sz="4000" dirty="0" err="1" smtClean="0">
                  <a:solidFill>
                    <a:srgbClr val="1D1D1B"/>
                  </a:solidFill>
                  <a:latin typeface="More Sugar" pitchFamily="2" charset="0"/>
                </a:rPr>
                <a:t>terhadap</a:t>
              </a:r>
              <a:r>
                <a:rPr lang="en-US" sz="4000" dirty="0" smtClean="0">
                  <a:solidFill>
                    <a:srgbClr val="1D1D1B"/>
                  </a:solidFill>
                  <a:latin typeface="More Sugar" pitchFamily="2" charset="0"/>
                </a:rPr>
                <a:t> orang lain</a:t>
              </a:r>
              <a:endParaRPr lang="en-US" sz="4000" dirty="0">
                <a:solidFill>
                  <a:srgbClr val="1D1D1B"/>
                </a:solidFill>
                <a:latin typeface="More Sugar" pitchFamily="2" charset="0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2250027" y="1278208"/>
            <a:ext cx="12056310" cy="1162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000"/>
              </a:lnSpc>
              <a:spcBef>
                <a:spcPct val="0"/>
              </a:spcBef>
            </a:pPr>
            <a:r>
              <a:rPr lang="en-US" sz="7500" dirty="0" err="1">
                <a:solidFill>
                  <a:srgbClr val="1D1D1B"/>
                </a:solidFill>
                <a:latin typeface="More Sugar" pitchFamily="2" charset="0"/>
              </a:rPr>
              <a:t>Bentuk</a:t>
            </a:r>
            <a:r>
              <a:rPr lang="en-US" sz="7500" dirty="0">
                <a:solidFill>
                  <a:srgbClr val="1D1D1B"/>
                </a:solidFill>
                <a:latin typeface="More Sugar" pitchFamily="2" charset="0"/>
              </a:rPr>
              <a:t> - </a:t>
            </a:r>
            <a:r>
              <a:rPr lang="en-US" sz="7500" dirty="0" err="1">
                <a:solidFill>
                  <a:srgbClr val="1D1D1B"/>
                </a:solidFill>
                <a:latin typeface="More Sugar" pitchFamily="2" charset="0"/>
              </a:rPr>
              <a:t>bentuk</a:t>
            </a:r>
            <a:r>
              <a:rPr lang="en-US" sz="75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7500" dirty="0" err="1">
                <a:solidFill>
                  <a:srgbClr val="1D1D1B"/>
                </a:solidFill>
                <a:latin typeface="More Sugar" pitchFamily="2" charset="0"/>
              </a:rPr>
              <a:t>Amanah</a:t>
            </a:r>
            <a:endParaRPr lang="en-US" sz="7500" dirty="0">
              <a:solidFill>
                <a:srgbClr val="1D1D1B"/>
              </a:solidFill>
              <a:latin typeface="More Sugar" pitchFamily="2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16540761" y="-3212042"/>
            <a:ext cx="5291822" cy="6424085"/>
            <a:chOff x="0" y="0"/>
            <a:chExt cx="2787973" cy="3384501"/>
          </a:xfrm>
        </p:grpSpPr>
        <p:sp>
          <p:nvSpPr>
            <p:cNvPr id="3" name="Freeform 3"/>
            <p:cNvSpPr/>
            <p:nvPr/>
          </p:nvSpPr>
          <p:spPr>
            <a:xfrm>
              <a:off x="-9098" y="-6509"/>
              <a:ext cx="2802304" cy="3416554"/>
            </a:xfrm>
            <a:custGeom>
              <a:avLst/>
              <a:gdLst/>
              <a:ahLst/>
              <a:cxnLst/>
              <a:rect l="l" t="t" r="r" b="b"/>
              <a:pathLst>
                <a:path w="2802304" h="3416554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909231" y="6965"/>
                  </a:cubicBezTo>
                  <a:lnTo>
                    <a:pt x="1909232" y="6965"/>
                  </a:lnTo>
                  <a:cubicBezTo>
                    <a:pt x="2125979" y="16819"/>
                    <a:pt x="2330294" y="36481"/>
                    <a:pt x="2464482" y="101690"/>
                  </a:cubicBezTo>
                  <a:cubicBezTo>
                    <a:pt x="2720528" y="226120"/>
                    <a:pt x="2802303" y="459160"/>
                    <a:pt x="2796816" y="704684"/>
                  </a:cubicBezTo>
                  <a:cubicBezTo>
                    <a:pt x="2796816" y="704684"/>
                    <a:pt x="2753528" y="1013073"/>
                    <a:pt x="2760961" y="1248607"/>
                  </a:cubicBezTo>
                  <a:cubicBezTo>
                    <a:pt x="2768085" y="2564802"/>
                    <a:pt x="2775241" y="2760405"/>
                    <a:pt x="2775241" y="2760405"/>
                  </a:cubicBezTo>
                  <a:cubicBezTo>
                    <a:pt x="2758560" y="2976137"/>
                    <a:pt x="2643915" y="3186749"/>
                    <a:pt x="2447046" y="3298373"/>
                  </a:cubicBezTo>
                  <a:cubicBezTo>
                    <a:pt x="2296695" y="3383622"/>
                    <a:pt x="2098664" y="3398720"/>
                    <a:pt x="1659326" y="3387978"/>
                  </a:cubicBezTo>
                  <a:lnTo>
                    <a:pt x="1659312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A2DDDC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85800" y="583009"/>
            <a:ext cx="15460280" cy="164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79"/>
              </a:lnSpc>
            </a:pP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Menerapkan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Sikap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Amanah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dalam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Kehidupan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Sehari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-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hari</a:t>
            </a:r>
            <a:endParaRPr lang="en-US" sz="5399" dirty="0">
              <a:solidFill>
                <a:srgbClr val="1D1D1B"/>
              </a:solidFill>
              <a:latin typeface="More Sugar" pitchFamily="2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81200" y="3543300"/>
            <a:ext cx="14945930" cy="4308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dirty="0" err="1">
                <a:latin typeface="Bitter" panose="02000000000000000000" pitchFamily="2" charset="0"/>
              </a:rPr>
              <a:t>Rasulullah</a:t>
            </a:r>
            <a:r>
              <a:rPr lang="en-US" sz="2800" dirty="0">
                <a:latin typeface="Bitter" panose="02000000000000000000" pitchFamily="2" charset="0"/>
              </a:rPr>
              <a:t> Saw. </a:t>
            </a:r>
            <a:r>
              <a:rPr lang="en-US" sz="2800" dirty="0" err="1">
                <a:latin typeface="Bitter" panose="02000000000000000000" pitchFamily="2" charset="0"/>
              </a:rPr>
              <a:t>senantiasa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bersikap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amanah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dalam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menjalani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 smtClean="0">
                <a:latin typeface="Bitter" panose="02000000000000000000" pitchFamily="2" charset="0"/>
              </a:rPr>
              <a:t>hidupnya</a:t>
            </a:r>
            <a:r>
              <a:rPr lang="en-US" sz="2800" dirty="0" smtClean="0">
                <a:latin typeface="Bitter" panose="02000000000000000000" pitchFamily="2" charset="0"/>
              </a:rPr>
              <a:t>, </a:t>
            </a:r>
            <a:r>
              <a:rPr lang="en-US" sz="2800" dirty="0" err="1" smtClean="0">
                <a:latin typeface="Bitter" panose="02000000000000000000" pitchFamily="2" charset="0"/>
              </a:rPr>
              <a:t>sehingga</a:t>
            </a:r>
            <a:r>
              <a:rPr lang="en-US" sz="2800" dirty="0" smtClean="0">
                <a:latin typeface="Bitter" panose="02000000000000000000" pitchFamily="2" charset="0"/>
              </a:rPr>
              <a:t> </a:t>
            </a:r>
            <a:r>
              <a:rPr lang="en-US" sz="2800" dirty="0" err="1" smtClean="0">
                <a:latin typeface="Bitter" panose="02000000000000000000" pitchFamily="2" charset="0"/>
              </a:rPr>
              <a:t>mendapatkan</a:t>
            </a:r>
            <a:r>
              <a:rPr lang="en-US" sz="2800" dirty="0" smtClean="0">
                <a:latin typeface="Bitter" panose="02000000000000000000" pitchFamily="2" charset="0"/>
              </a:rPr>
              <a:t> </a:t>
            </a:r>
            <a:r>
              <a:rPr lang="en-US" sz="2800" dirty="0" err="1" smtClean="0">
                <a:latin typeface="Bitter" panose="02000000000000000000" pitchFamily="2" charset="0"/>
              </a:rPr>
              <a:t>gelar</a:t>
            </a:r>
            <a:r>
              <a:rPr lang="en-US" sz="2800" dirty="0" smtClean="0">
                <a:latin typeface="Bitter" panose="02000000000000000000" pitchFamily="2" charset="0"/>
              </a:rPr>
              <a:t> “Al-Amin” </a:t>
            </a:r>
            <a:r>
              <a:rPr lang="en-US" sz="2800" dirty="0" err="1" smtClean="0">
                <a:latin typeface="Bitter" panose="02000000000000000000" pitchFamily="2" charset="0"/>
              </a:rPr>
              <a:t>atau</a:t>
            </a:r>
            <a:r>
              <a:rPr lang="en-US" sz="2800" dirty="0" smtClean="0">
                <a:latin typeface="Bitter" panose="02000000000000000000" pitchFamily="2" charset="0"/>
              </a:rPr>
              <a:t> orang yang </a:t>
            </a:r>
            <a:r>
              <a:rPr lang="en-US" sz="2800" dirty="0" err="1" smtClean="0">
                <a:latin typeface="Bitter" panose="02000000000000000000" pitchFamily="2" charset="0"/>
              </a:rPr>
              <a:t>dapat</a:t>
            </a:r>
            <a:r>
              <a:rPr lang="en-US" sz="2800" dirty="0" smtClean="0">
                <a:latin typeface="Bitter" panose="02000000000000000000" pitchFamily="2" charset="0"/>
              </a:rPr>
              <a:t> </a:t>
            </a:r>
            <a:r>
              <a:rPr lang="en-US" sz="2800" dirty="0" err="1" smtClean="0">
                <a:latin typeface="Bitter" panose="02000000000000000000" pitchFamily="2" charset="0"/>
              </a:rPr>
              <a:t>dipercaya</a:t>
            </a:r>
            <a:r>
              <a:rPr lang="en-US" sz="2800" dirty="0">
                <a:latin typeface="Bitter" panose="02000000000000000000" pitchFamily="2" charset="0"/>
              </a:rPr>
              <a:t>.</a:t>
            </a:r>
          </a:p>
          <a:p>
            <a:endParaRPr lang="en-US" sz="2800" dirty="0" smtClean="0">
              <a:latin typeface="Bitter" panose="02000000000000000000" pitchFamily="2" charset="0"/>
            </a:endParaRPr>
          </a:p>
          <a:p>
            <a:endParaRPr lang="en-US" sz="2800" dirty="0" smtClean="0">
              <a:latin typeface="Bitter" panose="02000000000000000000" pitchFamily="2" charset="0"/>
            </a:endParaRPr>
          </a:p>
          <a:p>
            <a:r>
              <a:rPr lang="en-US" sz="2800" dirty="0" err="1" smtClean="0">
                <a:latin typeface="Bitter" panose="02000000000000000000" pitchFamily="2" charset="0"/>
              </a:rPr>
              <a:t>Untuk</a:t>
            </a:r>
            <a:r>
              <a:rPr lang="en-US" sz="2800" dirty="0" smtClean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mengamalkan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sikap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amanah</a:t>
            </a:r>
            <a:r>
              <a:rPr lang="en-US" sz="2800" dirty="0">
                <a:latin typeface="Bitter" panose="02000000000000000000" pitchFamily="2" charset="0"/>
              </a:rPr>
              <a:t>, </a:t>
            </a:r>
            <a:r>
              <a:rPr lang="en-US" sz="2800" dirty="0" err="1">
                <a:latin typeface="Bitter" panose="02000000000000000000" pitchFamily="2" charset="0"/>
              </a:rPr>
              <a:t>terdapat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beberapa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nilai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kebaikan</a:t>
            </a:r>
            <a:r>
              <a:rPr lang="en-US" sz="2800" dirty="0">
                <a:latin typeface="Bitter" panose="02000000000000000000" pitchFamily="2" charset="0"/>
              </a:rPr>
              <a:t> yang </a:t>
            </a:r>
            <a:r>
              <a:rPr lang="en-US" sz="2800" dirty="0" err="1">
                <a:latin typeface="Bitter" panose="02000000000000000000" pitchFamily="2" charset="0"/>
              </a:rPr>
              <a:t>dapat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ditiru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dijadikan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teladan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dalam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kehidupan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sehari-hari</a:t>
            </a:r>
            <a:r>
              <a:rPr lang="en-US" sz="2800" dirty="0">
                <a:latin typeface="Bitter" panose="02000000000000000000" pitchFamily="2" charset="0"/>
              </a:rPr>
              <a:t>, </a:t>
            </a:r>
            <a:r>
              <a:rPr lang="en-US" sz="2800" dirty="0" err="1">
                <a:latin typeface="Bitter" panose="02000000000000000000" pitchFamily="2" charset="0"/>
              </a:rPr>
              <a:t>antara</a:t>
            </a:r>
            <a:r>
              <a:rPr lang="en-US" sz="2800" dirty="0">
                <a:latin typeface="Bitter" panose="02000000000000000000" pitchFamily="2" charset="0"/>
              </a:rPr>
              <a:t> lain: </a:t>
            </a:r>
          </a:p>
          <a:p>
            <a:pPr marL="514350" indent="-514350">
              <a:buFont typeface="+mj-lt"/>
              <a:buAutoNum type="alphaLcPeriod"/>
            </a:pPr>
            <a:r>
              <a:rPr lang="fi-FI" sz="2800" dirty="0" smtClean="0">
                <a:latin typeface="Bitter" panose="02000000000000000000" pitchFamily="2" charset="0"/>
              </a:rPr>
              <a:t>kepatuhan </a:t>
            </a:r>
            <a:r>
              <a:rPr lang="fi-FI" sz="2800" dirty="0">
                <a:latin typeface="Bitter" panose="02000000000000000000" pitchFamily="2" charset="0"/>
              </a:rPr>
              <a:t>dan ketaatan kepada Allah Swt., </a:t>
            </a:r>
          </a:p>
          <a:p>
            <a:pPr marL="514350" indent="-514350">
              <a:buFont typeface="+mj-lt"/>
              <a:buAutoNum type="alphaLcPeriod"/>
            </a:pPr>
            <a:r>
              <a:rPr lang="fi-FI" sz="2800" dirty="0" smtClean="0">
                <a:latin typeface="Bitter" panose="02000000000000000000" pitchFamily="2" charset="0"/>
              </a:rPr>
              <a:t>setia </a:t>
            </a:r>
            <a:r>
              <a:rPr lang="fi-FI" sz="2800" dirty="0">
                <a:latin typeface="Bitter" panose="02000000000000000000" pitchFamily="2" charset="0"/>
              </a:rPr>
              <a:t>kepada janji (menepati janji), </a:t>
            </a:r>
          </a:p>
          <a:p>
            <a:pPr marL="514350" indent="-514350">
              <a:buFont typeface="+mj-lt"/>
              <a:buAutoNum type="alphaLcPeriod"/>
            </a:pPr>
            <a:r>
              <a:rPr lang="nl-NL" sz="2800" dirty="0" smtClean="0">
                <a:latin typeface="Bitter" panose="02000000000000000000" pitchFamily="2" charset="0"/>
              </a:rPr>
              <a:t>setia </a:t>
            </a:r>
            <a:r>
              <a:rPr lang="nl-NL" sz="2800" dirty="0">
                <a:latin typeface="Bitter" panose="02000000000000000000" pitchFamily="2" charset="0"/>
              </a:rPr>
              <a:t>terhadap kebenaran, dan 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800" dirty="0" err="1" smtClean="0">
                <a:latin typeface="Bitter" panose="02000000000000000000" pitchFamily="2" charset="0"/>
              </a:rPr>
              <a:t>teguh</a:t>
            </a:r>
            <a:r>
              <a:rPr lang="en-US" sz="2800" dirty="0" smtClean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pendirian</a:t>
            </a:r>
            <a:r>
              <a:rPr lang="en-US" sz="2800" dirty="0">
                <a:latin typeface="Bitter" panose="02000000000000000000" pitchFamily="2" charset="0"/>
              </a:rPr>
              <a:t>. </a:t>
            </a:r>
            <a:endParaRPr lang="en-US" sz="2800" u="none" dirty="0">
              <a:solidFill>
                <a:srgbClr val="1D1D1B"/>
              </a:solidFill>
              <a:latin typeface="Bitter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pic>
        <p:nvPicPr>
          <p:cNvPr id="11" name="Picture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467705" y="3543300"/>
            <a:ext cx="291449" cy="502498"/>
          </a:xfrm>
          <a:prstGeom prst="rect">
            <a:avLst/>
          </a:prstGeom>
        </p:spPr>
      </p:pic>
      <p:pic>
        <p:nvPicPr>
          <p:cNvPr id="12" name="Picture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467705" y="5250756"/>
            <a:ext cx="291449" cy="50249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16540761" y="-3212042"/>
            <a:ext cx="5291822" cy="6424085"/>
            <a:chOff x="0" y="0"/>
            <a:chExt cx="2787973" cy="3384501"/>
          </a:xfrm>
        </p:grpSpPr>
        <p:sp>
          <p:nvSpPr>
            <p:cNvPr id="3" name="Freeform 3"/>
            <p:cNvSpPr/>
            <p:nvPr/>
          </p:nvSpPr>
          <p:spPr>
            <a:xfrm>
              <a:off x="-9098" y="-6509"/>
              <a:ext cx="2802304" cy="3416554"/>
            </a:xfrm>
            <a:custGeom>
              <a:avLst/>
              <a:gdLst/>
              <a:ahLst/>
              <a:cxnLst/>
              <a:rect l="l" t="t" r="r" b="b"/>
              <a:pathLst>
                <a:path w="2802304" h="3416554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1909231" y="6965"/>
                  </a:cubicBezTo>
                  <a:lnTo>
                    <a:pt x="1909232" y="6965"/>
                  </a:lnTo>
                  <a:cubicBezTo>
                    <a:pt x="2125979" y="16819"/>
                    <a:pt x="2330294" y="36481"/>
                    <a:pt x="2464482" y="101690"/>
                  </a:cubicBezTo>
                  <a:cubicBezTo>
                    <a:pt x="2720528" y="226120"/>
                    <a:pt x="2802303" y="459160"/>
                    <a:pt x="2796816" y="704684"/>
                  </a:cubicBezTo>
                  <a:cubicBezTo>
                    <a:pt x="2796816" y="704684"/>
                    <a:pt x="2753528" y="1013073"/>
                    <a:pt x="2760961" y="1248607"/>
                  </a:cubicBezTo>
                  <a:cubicBezTo>
                    <a:pt x="2768085" y="2564802"/>
                    <a:pt x="2775241" y="2760405"/>
                    <a:pt x="2775241" y="2760405"/>
                  </a:cubicBezTo>
                  <a:cubicBezTo>
                    <a:pt x="2758560" y="2976137"/>
                    <a:pt x="2643915" y="3186749"/>
                    <a:pt x="2447046" y="3298373"/>
                  </a:cubicBezTo>
                  <a:cubicBezTo>
                    <a:pt x="2296695" y="3383622"/>
                    <a:pt x="2098664" y="3398720"/>
                    <a:pt x="1659326" y="3387978"/>
                  </a:cubicBezTo>
                  <a:lnTo>
                    <a:pt x="1659312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A2DDDC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09600" y="335786"/>
            <a:ext cx="15460280" cy="164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79"/>
              </a:lnSpc>
            </a:pP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Menerapkan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Sikap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Amanah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dalam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Kehidupan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Sehari</a:t>
            </a:r>
            <a:r>
              <a:rPr lang="en-US" sz="5399" dirty="0">
                <a:solidFill>
                  <a:srgbClr val="1D1D1B"/>
                </a:solidFill>
                <a:latin typeface="More Sugar" pitchFamily="2" charset="0"/>
              </a:rPr>
              <a:t> - </a:t>
            </a:r>
            <a:r>
              <a:rPr lang="en-US" sz="5399" dirty="0" err="1">
                <a:solidFill>
                  <a:srgbClr val="1D1D1B"/>
                </a:solidFill>
                <a:latin typeface="More Sugar" pitchFamily="2" charset="0"/>
              </a:rPr>
              <a:t>hari</a:t>
            </a:r>
            <a:endParaRPr lang="en-US" sz="5399" dirty="0">
              <a:solidFill>
                <a:srgbClr val="1D1D1B"/>
              </a:solidFill>
              <a:latin typeface="More Sugar" pitchFamily="2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2270" y="2513159"/>
            <a:ext cx="6667500" cy="581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200" dirty="0" smtClean="0">
                <a:solidFill>
                  <a:srgbClr val="1D1D1B"/>
                </a:solidFill>
                <a:latin typeface="More Sugar"/>
              </a:rPr>
              <a:t>SIKAP/PERILAKU AMANAH</a:t>
            </a:r>
            <a:endParaRPr lang="en-US" sz="3200" dirty="0">
              <a:solidFill>
                <a:srgbClr val="1D1D1B"/>
              </a:solidFill>
              <a:latin typeface="More Sugar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36320" y="2552700"/>
            <a:ext cx="7964948" cy="581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200" dirty="0" smtClean="0">
                <a:solidFill>
                  <a:srgbClr val="1D1D1B"/>
                </a:solidFill>
                <a:latin typeface="More Sugar"/>
              </a:rPr>
              <a:t>WUJUD SIKAP/ PERILAKU AMANAH</a:t>
            </a:r>
            <a:endParaRPr lang="en-US" sz="3200" dirty="0">
              <a:solidFill>
                <a:srgbClr val="1D1D1B"/>
              </a:solidFill>
              <a:latin typeface="More Sugar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22270" y="3867404"/>
            <a:ext cx="3227320" cy="460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919"/>
              </a:lnSpc>
            </a:pPr>
            <a:r>
              <a:rPr lang="en-US" sz="2799" u="none" dirty="0" err="1" smtClean="0">
                <a:solidFill>
                  <a:srgbClr val="1D1D1B"/>
                </a:solidFill>
                <a:latin typeface="Bitter" panose="02000000000000000000" pitchFamily="2" charset="0"/>
              </a:rPr>
              <a:t>Patuh</a:t>
            </a:r>
            <a:r>
              <a:rPr lang="en-US" sz="2799" u="none" dirty="0" smtClean="0">
                <a:solidFill>
                  <a:srgbClr val="1D1D1B"/>
                </a:solidFill>
                <a:latin typeface="Bitter" panose="02000000000000000000" pitchFamily="2" charset="0"/>
              </a:rPr>
              <a:t> </a:t>
            </a:r>
            <a:r>
              <a:rPr lang="en-US" sz="2799" u="none" dirty="0" err="1" smtClean="0">
                <a:solidFill>
                  <a:srgbClr val="1D1D1B"/>
                </a:solidFill>
                <a:latin typeface="Bitter" panose="02000000000000000000" pitchFamily="2" charset="0"/>
              </a:rPr>
              <a:t>dan</a:t>
            </a:r>
            <a:r>
              <a:rPr lang="en-US" sz="2799" u="none" dirty="0" smtClean="0">
                <a:solidFill>
                  <a:srgbClr val="1D1D1B"/>
                </a:solidFill>
                <a:latin typeface="Bitter" panose="02000000000000000000" pitchFamily="2" charset="0"/>
              </a:rPr>
              <a:t> </a:t>
            </a:r>
            <a:r>
              <a:rPr lang="en-US" sz="2799" u="none" dirty="0" err="1" smtClean="0">
                <a:solidFill>
                  <a:srgbClr val="1D1D1B"/>
                </a:solidFill>
                <a:latin typeface="Bitter" panose="02000000000000000000" pitchFamily="2" charset="0"/>
              </a:rPr>
              <a:t>taat</a:t>
            </a:r>
            <a:endParaRPr lang="en-US" sz="2799" u="none" dirty="0">
              <a:solidFill>
                <a:srgbClr val="1D1D1B"/>
              </a:solidFill>
              <a:latin typeface="Bitter" panose="02000000000000000000" pitchFamily="2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42954" y="3328251"/>
            <a:ext cx="9151680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Bitter" panose="02000000000000000000" pitchFamily="2" charset="0"/>
              </a:rPr>
              <a:t>Menjadi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siswa</a:t>
            </a:r>
            <a:r>
              <a:rPr lang="en-US" sz="2000" dirty="0">
                <a:latin typeface="Bitter" panose="02000000000000000000" pitchFamily="2" charset="0"/>
              </a:rPr>
              <a:t> yang </a:t>
            </a:r>
            <a:r>
              <a:rPr lang="en-US" sz="2000" dirty="0" err="1">
                <a:latin typeface="Bitter" panose="02000000000000000000" pitchFamily="2" charset="0"/>
              </a:rPr>
              <a:t>baik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dan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rajin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mengerjakan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tugas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sekolah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dalam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rangka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melaksanakan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amanah</a:t>
            </a:r>
            <a:r>
              <a:rPr lang="en-US" sz="2000" dirty="0">
                <a:latin typeface="Bitter" panose="02000000000000000000" pitchFamily="2" charset="0"/>
              </a:rPr>
              <a:t> orang </a:t>
            </a:r>
            <a:r>
              <a:rPr lang="en-US" sz="2000" dirty="0" err="1">
                <a:latin typeface="Bitter" panose="02000000000000000000" pitchFamily="2" charset="0"/>
              </a:rPr>
              <a:t>tua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dan</a:t>
            </a:r>
            <a:r>
              <a:rPr lang="en-US" sz="2000" dirty="0">
                <a:latin typeface="Bitter" panose="02000000000000000000" pitchFamily="2" charset="0"/>
              </a:rPr>
              <a:t> guru. </a:t>
            </a:r>
            <a:endParaRPr lang="en-US" sz="2000" dirty="0" smtClean="0">
              <a:latin typeface="Bitter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Bitter" panose="02000000000000000000" pitchFamily="2" charset="0"/>
              </a:rPr>
              <a:t>Senantiasa</a:t>
            </a:r>
            <a:r>
              <a:rPr lang="en-US" sz="2000" dirty="0" smtClean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menaati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aturan</a:t>
            </a:r>
            <a:r>
              <a:rPr lang="en-US" sz="2000" dirty="0">
                <a:latin typeface="Bitter" panose="02000000000000000000" pitchFamily="2" charset="0"/>
              </a:rPr>
              <a:t>, </a:t>
            </a:r>
            <a:r>
              <a:rPr lang="en-US" sz="2000" dirty="0" err="1">
                <a:latin typeface="Bitter" panose="02000000000000000000" pitchFamily="2" charset="0"/>
              </a:rPr>
              <a:t>menepati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janji</a:t>
            </a:r>
            <a:r>
              <a:rPr lang="en-US" sz="2000" dirty="0">
                <a:latin typeface="Bitter" panose="02000000000000000000" pitchFamily="2" charset="0"/>
              </a:rPr>
              <a:t>, </a:t>
            </a:r>
            <a:r>
              <a:rPr lang="en-US" sz="2000" dirty="0" err="1">
                <a:latin typeface="Bitter" panose="02000000000000000000" pitchFamily="2" charset="0"/>
              </a:rPr>
              <a:t>dan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menerapkan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sikap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disiplin</a:t>
            </a:r>
            <a:r>
              <a:rPr lang="en-US" sz="2000" dirty="0">
                <a:latin typeface="Bitter" panose="02000000000000000000" pitchFamily="2" charset="0"/>
              </a:rPr>
              <a:t>. </a:t>
            </a:r>
            <a:endParaRPr lang="en-US" sz="2000" dirty="0" smtClean="0">
              <a:latin typeface="Bitter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Bitter" panose="02000000000000000000" pitchFamily="2" charset="0"/>
              </a:rPr>
              <a:t>Senantiasa</a:t>
            </a:r>
            <a:r>
              <a:rPr lang="en-US" sz="2000" dirty="0" smtClean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taat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menjalankan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ibadah</a:t>
            </a:r>
            <a:r>
              <a:rPr lang="en-US" sz="2000" dirty="0">
                <a:latin typeface="Bitter" panose="02000000000000000000" pitchFamily="2" charset="0"/>
              </a:rPr>
              <a:t> 	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8483220" y="5194637"/>
            <a:ext cx="94835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Memegang</a:t>
            </a:r>
            <a:r>
              <a:rPr lang="en-US" sz="20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teguh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sumpah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jabatannya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sampai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akhir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melakukan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perbuatan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yang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tercela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0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menyalahgunakan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jabatan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. 	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483220" y="7706261"/>
            <a:ext cx="96523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Bitter" panose="02000000000000000000" pitchFamily="2" charset="0"/>
              </a:rPr>
              <a:t>Memiliki</a:t>
            </a:r>
            <a:r>
              <a:rPr lang="en-US" sz="2000" dirty="0" smtClean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prinsip</a:t>
            </a:r>
            <a:r>
              <a:rPr lang="en-US" sz="2000" dirty="0">
                <a:latin typeface="Bitter" panose="02000000000000000000" pitchFamily="2" charset="0"/>
              </a:rPr>
              <a:t> yang </a:t>
            </a:r>
            <a:r>
              <a:rPr lang="en-US" sz="2000" dirty="0" err="1">
                <a:latin typeface="Bitter" panose="02000000000000000000" pitchFamily="2" charset="0"/>
              </a:rPr>
              <a:t>kuat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terhadap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kebenaran</a:t>
            </a:r>
            <a:r>
              <a:rPr lang="en-US" sz="2000" dirty="0">
                <a:latin typeface="Bitter" panose="02000000000000000000" pitchFamily="2" charset="0"/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000" dirty="0" smtClean="0">
                <a:latin typeface="Bitter" panose="02000000000000000000" pitchFamily="2" charset="0"/>
              </a:rPr>
              <a:t>Tidak </a:t>
            </a:r>
            <a:r>
              <a:rPr lang="sv-SE" sz="2000" dirty="0">
                <a:latin typeface="Bitter" panose="02000000000000000000" pitchFamily="2" charset="0"/>
              </a:rPr>
              <a:t>mudah tergiur pada godaan.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Bitter" panose="02000000000000000000" pitchFamily="2" charset="0"/>
              </a:rPr>
              <a:t>Bekerja</a:t>
            </a:r>
            <a:r>
              <a:rPr lang="en-US" sz="2000" dirty="0" smtClean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berdasarkan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aturan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dan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bertanggung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jawab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terhadap</a:t>
            </a:r>
            <a:r>
              <a:rPr lang="en-US" sz="2000" dirty="0">
                <a:latin typeface="Bitter" panose="02000000000000000000" pitchFamily="2" charset="0"/>
              </a:rPr>
              <a:t> </a:t>
            </a:r>
            <a:r>
              <a:rPr lang="en-US" sz="2000" dirty="0" err="1">
                <a:latin typeface="Bitter" panose="02000000000000000000" pitchFamily="2" charset="0"/>
              </a:rPr>
              <a:t>amanah</a:t>
            </a:r>
            <a:r>
              <a:rPr lang="en-US" sz="2000" dirty="0">
                <a:latin typeface="Bitter" panose="02000000000000000000" pitchFamily="2" charset="0"/>
              </a:rPr>
              <a:t> yang </a:t>
            </a:r>
            <a:r>
              <a:rPr lang="en-US" sz="2000" dirty="0" err="1">
                <a:latin typeface="Bitter" panose="02000000000000000000" pitchFamily="2" charset="0"/>
              </a:rPr>
              <a:t>diberikan</a:t>
            </a:r>
            <a:r>
              <a:rPr lang="en-US" sz="2000" dirty="0">
                <a:latin typeface="Bitter" panose="02000000000000000000" pitchFamily="2" charset="0"/>
              </a:rPr>
              <a:t>.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542954" y="6567505"/>
            <a:ext cx="94237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0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melakukan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kecurangan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serta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menipu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ataupun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berbohong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Bersikap</a:t>
            </a:r>
            <a:r>
              <a:rPr lang="en-US" sz="20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berani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menegakkan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kebenaran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bertindak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sesuai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000" dirty="0" err="1">
                <a:solidFill>
                  <a:srgbClr val="221E1F"/>
                </a:solidFill>
                <a:latin typeface="Bitter" panose="02000000000000000000" pitchFamily="2" charset="0"/>
              </a:rPr>
              <a:t>aturan</a:t>
            </a:r>
            <a:r>
              <a:rPr lang="en-US" sz="2000" dirty="0">
                <a:solidFill>
                  <a:srgbClr val="221E1F"/>
                </a:solidFill>
                <a:latin typeface="Bitter" panose="02000000000000000000" pitchFamily="2" charset="0"/>
              </a:rPr>
              <a:t>. 	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5603" y="5437968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2800" dirty="0" smtClean="0">
                <a:solidFill>
                  <a:srgbClr val="221E1F"/>
                </a:solidFill>
                <a:latin typeface="Bitter" panose="02000000000000000000" pitchFamily="2" charset="0"/>
              </a:rPr>
              <a:t>Setia kepada janji (menepati janji) 	</a:t>
            </a:r>
            <a:endParaRPr lang="fi-FI" sz="2800" dirty="0">
              <a:solidFill>
                <a:srgbClr val="221E1F"/>
              </a:solidFill>
              <a:latin typeface="Bitter" panose="0200000000000000000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25603" y="6666059"/>
            <a:ext cx="48013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Setia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pada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kebenaran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	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22270" y="8106370"/>
            <a:ext cx="3877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Teguh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pendirian</a:t>
            </a:r>
            <a:r>
              <a:rPr lang="en-US" sz="28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	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609600" y="5067300"/>
            <a:ext cx="17297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09600" y="6362700"/>
            <a:ext cx="17297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33400" y="7505700"/>
            <a:ext cx="17297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5800" y="3162300"/>
            <a:ext cx="17297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DD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600200"/>
            <a:ext cx="16230600" cy="7658100"/>
            <a:chOff x="0" y="0"/>
            <a:chExt cx="7173121" cy="3384501"/>
          </a:xfrm>
        </p:grpSpPr>
        <p:sp>
          <p:nvSpPr>
            <p:cNvPr id="3" name="Freeform 3"/>
            <p:cNvSpPr/>
            <p:nvPr/>
          </p:nvSpPr>
          <p:spPr>
            <a:xfrm>
              <a:off x="-9098" y="-6509"/>
              <a:ext cx="7187452" cy="3416554"/>
            </a:xfrm>
            <a:custGeom>
              <a:avLst/>
              <a:gdLst/>
              <a:ahLst/>
              <a:cxnLst/>
              <a:rect l="l" t="t" r="r" b="b"/>
              <a:pathLst>
                <a:path w="7187452" h="3416554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6294378" y="6965"/>
                  </a:cubicBezTo>
                  <a:lnTo>
                    <a:pt x="6294379" y="6965"/>
                  </a:lnTo>
                  <a:cubicBezTo>
                    <a:pt x="6511126" y="16819"/>
                    <a:pt x="6715441" y="36481"/>
                    <a:pt x="6849630" y="101690"/>
                  </a:cubicBezTo>
                  <a:cubicBezTo>
                    <a:pt x="7105676" y="226120"/>
                    <a:pt x="7187451" y="459160"/>
                    <a:pt x="7181963" y="704684"/>
                  </a:cubicBezTo>
                  <a:cubicBezTo>
                    <a:pt x="7181963" y="704684"/>
                    <a:pt x="7138675" y="1013073"/>
                    <a:pt x="7146109" y="1248607"/>
                  </a:cubicBezTo>
                  <a:cubicBezTo>
                    <a:pt x="7153232" y="2564802"/>
                    <a:pt x="7160389" y="2760405"/>
                    <a:pt x="7160389" y="2760405"/>
                  </a:cubicBezTo>
                  <a:cubicBezTo>
                    <a:pt x="7143707" y="2976137"/>
                    <a:pt x="7029063" y="3186749"/>
                    <a:pt x="6832194" y="3298373"/>
                  </a:cubicBezTo>
                  <a:cubicBezTo>
                    <a:pt x="6681843" y="3383622"/>
                    <a:pt x="6483811" y="3398720"/>
                    <a:pt x="5151657" y="3387978"/>
                  </a:cubicBezTo>
                  <a:lnTo>
                    <a:pt x="5151587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FFF9E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849303" y="174900"/>
            <a:ext cx="12162097" cy="2488732"/>
            <a:chOff x="0" y="0"/>
            <a:chExt cx="16895037" cy="3800799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239409">
              <a:off x="96759" y="338524"/>
              <a:ext cx="9838590" cy="312375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1085"/>
            <a:stretch>
              <a:fillRect/>
            </a:stretch>
          </p:blipFill>
          <p:spPr>
            <a:xfrm rot="206049">
              <a:off x="8179435" y="380009"/>
              <a:ext cx="8631042" cy="3082026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6606846" y="3025500"/>
            <a:ext cx="4670754" cy="6620914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2438400" y="785540"/>
            <a:ext cx="13191310" cy="1162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000"/>
              </a:lnSpc>
              <a:spcBef>
                <a:spcPct val="0"/>
              </a:spcBef>
            </a:pPr>
            <a:r>
              <a:rPr lang="en-US" sz="7200" dirty="0" err="1">
                <a:solidFill>
                  <a:srgbClr val="1D1D1B"/>
                </a:solidFill>
                <a:latin typeface="More Sugar" pitchFamily="2" charset="0"/>
              </a:rPr>
              <a:t>Hikmah</a:t>
            </a:r>
            <a:r>
              <a:rPr lang="en-US" sz="72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7200" dirty="0" err="1">
                <a:solidFill>
                  <a:srgbClr val="1D1D1B"/>
                </a:solidFill>
                <a:latin typeface="More Sugar" pitchFamily="2" charset="0"/>
              </a:rPr>
              <a:t>Perilaku</a:t>
            </a:r>
            <a:r>
              <a:rPr lang="en-US" sz="72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7200" dirty="0" err="1">
                <a:solidFill>
                  <a:srgbClr val="1D1D1B"/>
                </a:solidFill>
                <a:latin typeface="More Sugar" pitchFamily="2" charset="0"/>
              </a:rPr>
              <a:t>Amanah</a:t>
            </a:r>
            <a:endParaRPr lang="en-US" sz="7200" dirty="0">
              <a:solidFill>
                <a:srgbClr val="1D1D1B"/>
              </a:solidFill>
              <a:latin typeface="More Sugar" pitchFamily="2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589987" y="3485143"/>
            <a:ext cx="4265438" cy="1299330"/>
            <a:chOff x="0" y="0"/>
            <a:chExt cx="5687251" cy="1732441"/>
          </a:xfrm>
        </p:grpSpPr>
        <p:sp>
          <p:nvSpPr>
            <p:cNvPr id="12" name="TextBox 12"/>
            <p:cNvSpPr txBox="1"/>
            <p:nvPr/>
          </p:nvSpPr>
          <p:spPr>
            <a:xfrm>
              <a:off x="743280" y="0"/>
              <a:ext cx="4943971" cy="17324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800" dirty="0" err="1" smtClean="0">
                  <a:solidFill>
                    <a:srgbClr val="221E1F"/>
                  </a:solidFill>
                  <a:latin typeface="Bitter" panose="02000000000000000000" pitchFamily="2" charset="0"/>
                </a:rPr>
                <a:t>Mendapatkan</a:t>
              </a:r>
              <a:r>
                <a:rPr lang="en-US" sz="2800" dirty="0" smtClean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kepercayaan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dari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orang lain</a:t>
              </a:r>
              <a:endParaRPr lang="en-US" sz="2799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88598" cy="669997"/>
            </a:xfrm>
            <a:prstGeom prst="rect">
              <a:avLst/>
            </a:prstGeom>
          </p:spPr>
        </p:pic>
      </p:grpSp>
      <p:grpSp>
        <p:nvGrpSpPr>
          <p:cNvPr id="14" name="Group 14"/>
          <p:cNvGrpSpPr/>
          <p:nvPr/>
        </p:nvGrpSpPr>
        <p:grpSpPr>
          <a:xfrm>
            <a:off x="11778300" y="3349030"/>
            <a:ext cx="4265438" cy="1735347"/>
            <a:chOff x="0" y="0"/>
            <a:chExt cx="5687251" cy="2313797"/>
          </a:xfrm>
        </p:grpSpPr>
        <p:sp>
          <p:nvSpPr>
            <p:cNvPr id="15" name="TextBox 15"/>
            <p:cNvSpPr txBox="1"/>
            <p:nvPr/>
          </p:nvSpPr>
          <p:spPr>
            <a:xfrm>
              <a:off x="743280" y="0"/>
              <a:ext cx="4943971" cy="2313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fi-FI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Mendapatkan perhatian dan penilaian positif dari semua pihak</a:t>
              </a:r>
              <a:endParaRPr lang="en-US" sz="2799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88598" cy="669997"/>
            </a:xfrm>
            <a:prstGeom prst="rect">
              <a:avLst/>
            </a:prstGeom>
          </p:spPr>
        </p:pic>
      </p:grpSp>
      <p:grpSp>
        <p:nvGrpSpPr>
          <p:cNvPr id="17" name="Group 17"/>
          <p:cNvGrpSpPr/>
          <p:nvPr/>
        </p:nvGrpSpPr>
        <p:grpSpPr>
          <a:xfrm>
            <a:off x="1589987" y="6096062"/>
            <a:ext cx="4265438" cy="1292662"/>
            <a:chOff x="0" y="0"/>
            <a:chExt cx="5687251" cy="1723548"/>
          </a:xfrm>
        </p:grpSpPr>
        <p:sp>
          <p:nvSpPr>
            <p:cNvPr id="18" name="TextBox 18"/>
            <p:cNvSpPr txBox="1"/>
            <p:nvPr/>
          </p:nvSpPr>
          <p:spPr>
            <a:xfrm>
              <a:off x="743280" y="0"/>
              <a:ext cx="4943971" cy="17235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en-US" sz="2800" dirty="0" err="1" smtClean="0">
                  <a:solidFill>
                    <a:srgbClr val="221E1F"/>
                  </a:solidFill>
                  <a:latin typeface="Bitter" panose="02000000000000000000" pitchFamily="2" charset="0"/>
                </a:rPr>
                <a:t>Terhindar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 smtClean="0">
                  <a:solidFill>
                    <a:srgbClr val="221E1F"/>
                  </a:solidFill>
                  <a:latin typeface="Bitter" panose="02000000000000000000" pitchFamily="2" charset="0"/>
                </a:rPr>
                <a:t>dari</a:t>
              </a:r>
              <a:r>
                <a:rPr lang="en-US" sz="2800" dirty="0" smtClean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keburukan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fitnah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. </a:t>
              </a:r>
            </a:p>
          </p:txBody>
        </p:sp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88598" cy="669997"/>
            </a:xfrm>
            <a:prstGeom prst="rect">
              <a:avLst/>
            </a:prstGeom>
          </p:spPr>
        </p:pic>
      </p:grpSp>
      <p:grpSp>
        <p:nvGrpSpPr>
          <p:cNvPr id="20" name="Group 20"/>
          <p:cNvGrpSpPr/>
          <p:nvPr/>
        </p:nvGrpSpPr>
        <p:grpSpPr>
          <a:xfrm>
            <a:off x="11778300" y="6096062"/>
            <a:ext cx="4265438" cy="1720599"/>
            <a:chOff x="0" y="0"/>
            <a:chExt cx="5687251" cy="2294132"/>
          </a:xfrm>
        </p:grpSpPr>
        <p:sp>
          <p:nvSpPr>
            <p:cNvPr id="21" name="TextBox 21"/>
            <p:cNvSpPr txBox="1"/>
            <p:nvPr/>
          </p:nvSpPr>
          <p:spPr>
            <a:xfrm>
              <a:off x="743280" y="0"/>
              <a:ext cx="4943971" cy="2294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9"/>
                </a:lnSpc>
              </a:pP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Hidupnya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akan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lebih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tenang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diterima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oleh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semua</a:t>
              </a:r>
              <a:r>
                <a:rPr lang="en-US" sz="2800" dirty="0">
                  <a:solidFill>
                    <a:srgbClr val="221E1F"/>
                  </a:solidFill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solidFill>
                    <a:srgbClr val="221E1F"/>
                  </a:solidFill>
                  <a:latin typeface="Bitter" panose="02000000000000000000" pitchFamily="2" charset="0"/>
                </a:rPr>
                <a:t>pihak</a:t>
              </a:r>
              <a:endParaRPr lang="en-US" sz="2799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88598" cy="669997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DD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67787" y="1471434"/>
            <a:ext cx="16230600" cy="7658100"/>
            <a:chOff x="0" y="0"/>
            <a:chExt cx="7173121" cy="3384501"/>
          </a:xfrm>
        </p:grpSpPr>
        <p:sp>
          <p:nvSpPr>
            <p:cNvPr id="3" name="Freeform 3"/>
            <p:cNvSpPr/>
            <p:nvPr/>
          </p:nvSpPr>
          <p:spPr>
            <a:xfrm>
              <a:off x="-9098" y="-6509"/>
              <a:ext cx="7187452" cy="3416554"/>
            </a:xfrm>
            <a:custGeom>
              <a:avLst/>
              <a:gdLst/>
              <a:ahLst/>
              <a:cxnLst/>
              <a:rect l="l" t="t" r="r" b="b"/>
              <a:pathLst>
                <a:path w="7187452" h="3416554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6294378" y="6965"/>
                  </a:cubicBezTo>
                  <a:lnTo>
                    <a:pt x="6294379" y="6965"/>
                  </a:lnTo>
                  <a:cubicBezTo>
                    <a:pt x="6511126" y="16819"/>
                    <a:pt x="6715441" y="36481"/>
                    <a:pt x="6849630" y="101690"/>
                  </a:cubicBezTo>
                  <a:cubicBezTo>
                    <a:pt x="7105676" y="226120"/>
                    <a:pt x="7187451" y="459160"/>
                    <a:pt x="7181963" y="704684"/>
                  </a:cubicBezTo>
                  <a:cubicBezTo>
                    <a:pt x="7181963" y="704684"/>
                    <a:pt x="7138675" y="1013073"/>
                    <a:pt x="7146109" y="1248607"/>
                  </a:cubicBezTo>
                  <a:cubicBezTo>
                    <a:pt x="7153232" y="2564802"/>
                    <a:pt x="7160389" y="2760405"/>
                    <a:pt x="7160389" y="2760405"/>
                  </a:cubicBezTo>
                  <a:cubicBezTo>
                    <a:pt x="7143707" y="2976137"/>
                    <a:pt x="7029063" y="3186749"/>
                    <a:pt x="6832194" y="3298373"/>
                  </a:cubicBezTo>
                  <a:cubicBezTo>
                    <a:pt x="6681843" y="3383622"/>
                    <a:pt x="6483811" y="3398720"/>
                    <a:pt x="5151657" y="3387978"/>
                  </a:cubicBezTo>
                  <a:lnTo>
                    <a:pt x="5151587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FFF9E8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897709">
            <a:off x="390755" y="5558355"/>
            <a:ext cx="3176657" cy="314200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4336776" y="2210892"/>
            <a:ext cx="9683876" cy="1162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000"/>
              </a:lnSpc>
              <a:spcBef>
                <a:spcPct val="0"/>
              </a:spcBef>
            </a:pPr>
            <a:r>
              <a:rPr lang="en-US" sz="7500" dirty="0" err="1">
                <a:solidFill>
                  <a:srgbClr val="1D1D1B"/>
                </a:solidFill>
                <a:latin typeface="More Sugar" pitchFamily="2" charset="0"/>
              </a:rPr>
              <a:t>Pengertian</a:t>
            </a:r>
            <a:r>
              <a:rPr lang="en-US" sz="75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7500" dirty="0" err="1">
                <a:solidFill>
                  <a:srgbClr val="1D1D1B"/>
                </a:solidFill>
                <a:latin typeface="More Sugar" pitchFamily="2" charset="0"/>
              </a:rPr>
              <a:t>Jujur</a:t>
            </a:r>
            <a:endParaRPr lang="en-US" sz="7500" dirty="0">
              <a:solidFill>
                <a:srgbClr val="1D1D1B"/>
              </a:solidFill>
              <a:latin typeface="More Sugar" pitchFamily="2" charset="0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221970">
            <a:off x="15906362" y="4219283"/>
            <a:ext cx="1695489" cy="169548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2088258">
            <a:off x="16891204" y="3560243"/>
            <a:ext cx="577316" cy="99537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052947">
            <a:off x="1285511" y="3107410"/>
            <a:ext cx="1755396" cy="19743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523591" y="4434024"/>
            <a:ext cx="1094930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Jujur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adalah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kesesuaian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sikap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antara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perkataan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perbuatan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yang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sebenarnya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400" dirty="0">
                <a:latin typeface="Bitter" panose="02000000000000000000" pitchFamily="2" charset="0"/>
              </a:rPr>
              <a:t>Kata </a:t>
            </a:r>
            <a:r>
              <a:rPr lang="en-US" sz="2400" dirty="0" err="1">
                <a:latin typeface="Bitter" panose="02000000000000000000" pitchFamily="2" charset="0"/>
              </a:rPr>
              <a:t>kejujuran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digunakan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untuk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menyatakan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sikap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seseorang</a:t>
            </a:r>
            <a:r>
              <a:rPr lang="en-US" sz="2400" dirty="0">
                <a:latin typeface="Bitter" panose="02000000000000000000" pitchFamily="2" charset="0"/>
              </a:rPr>
              <a:t>. </a:t>
            </a:r>
            <a:r>
              <a:rPr lang="en-US" sz="2400" dirty="0" err="1">
                <a:latin typeface="Bitter" panose="02000000000000000000" pitchFamily="2" charset="0"/>
              </a:rPr>
              <a:t>Sikap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tersebut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muncul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disebabkan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oleh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situasi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keadaan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kenyataan</a:t>
            </a:r>
            <a:r>
              <a:rPr lang="en-US" sz="2400" dirty="0">
                <a:latin typeface="Bitter" panose="02000000000000000000" pitchFamily="2" charset="0"/>
              </a:rPr>
              <a:t> yang </a:t>
            </a:r>
            <a:r>
              <a:rPr lang="en-US" sz="2400" dirty="0" err="1">
                <a:latin typeface="Bitter" panose="02000000000000000000" pitchFamily="2" charset="0"/>
              </a:rPr>
              <a:t>dilihat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didengar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diketahui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dirasakan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tanpa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dikurangi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atau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ditambah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serta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tindakan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dan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ucapan</a:t>
            </a:r>
            <a:r>
              <a:rPr lang="en-US" sz="2400" dirty="0">
                <a:latin typeface="Bitter" panose="02000000000000000000" pitchFamily="2" charset="0"/>
              </a:rPr>
              <a:t> yang </a:t>
            </a:r>
            <a:r>
              <a:rPr lang="en-US" sz="2400" dirty="0" err="1">
                <a:latin typeface="Bitter" panose="02000000000000000000" pitchFamily="2" charset="0"/>
              </a:rPr>
              <a:t>dilakukan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apa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latin typeface="Bitter" panose="02000000000000000000" pitchFamily="2" charset="0"/>
              </a:rPr>
              <a:t>adanya</a:t>
            </a:r>
            <a:r>
              <a:rPr lang="en-US" sz="2400" dirty="0" smtClean="0">
                <a:latin typeface="Bitter" panose="02000000000000000000" pitchFamily="2" charset="0"/>
              </a:rPr>
              <a:t>. </a:t>
            </a:r>
            <a:r>
              <a:rPr lang="en-US" sz="2400" dirty="0" err="1">
                <a:latin typeface="Bitter" panose="02000000000000000000" pitchFamily="2" charset="0"/>
              </a:rPr>
              <a:t>Jujur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itu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mudah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seperti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berkata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apa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adanya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memberikan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hak</a:t>
            </a:r>
            <a:r>
              <a:rPr lang="en-US" sz="2400" dirty="0">
                <a:latin typeface="Bitter" panose="02000000000000000000" pitchFamily="2" charset="0"/>
              </a:rPr>
              <a:t> orang lain </a:t>
            </a:r>
            <a:r>
              <a:rPr lang="en-US" sz="2400" dirty="0" err="1">
                <a:latin typeface="Bitter" panose="02000000000000000000" pitchFamily="2" charset="0"/>
              </a:rPr>
              <a:t>sesuai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haknya</a:t>
            </a:r>
            <a:r>
              <a:rPr lang="en-US" sz="2400" dirty="0">
                <a:latin typeface="Bitter" panose="02000000000000000000" pitchFamily="2" charset="0"/>
              </a:rPr>
              <a:t>, </a:t>
            </a:r>
            <a:r>
              <a:rPr lang="en-US" sz="2400" dirty="0" err="1">
                <a:latin typeface="Bitter" panose="02000000000000000000" pitchFamily="2" charset="0"/>
              </a:rPr>
              <a:t>dan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tidak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mengurangi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ukuran</a:t>
            </a:r>
            <a:r>
              <a:rPr lang="en-US" sz="2400" dirty="0">
                <a:latin typeface="Bitter" panose="02000000000000000000" pitchFamily="2" charset="0"/>
              </a:rPr>
              <a:t> </a:t>
            </a:r>
            <a:r>
              <a:rPr lang="en-US" sz="2400" dirty="0" err="1">
                <a:latin typeface="Bitter" panose="02000000000000000000" pitchFamily="2" charset="0"/>
              </a:rPr>
              <a:t>timbangan</a:t>
            </a:r>
            <a:r>
              <a:rPr lang="en-US" sz="2400" dirty="0">
                <a:latin typeface="Bitter" panose="02000000000000000000" pitchFamily="2" charset="0"/>
              </a:rPr>
              <a:t>.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endParaRPr lang="en-US" sz="2400" dirty="0">
              <a:latin typeface="Bitter" panose="02000000000000000000" pitchFamily="2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70610" y="3248841"/>
            <a:ext cx="5639424" cy="2139722"/>
            <a:chOff x="0" y="0"/>
            <a:chExt cx="7519232" cy="2852963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7519232" cy="2852963"/>
              <a:chOff x="0" y="0"/>
              <a:chExt cx="6216600" cy="358554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-9098" y="-6509"/>
                <a:ext cx="6230931" cy="3617596"/>
              </a:xfrm>
              <a:custGeom>
                <a:avLst/>
                <a:gdLst/>
                <a:ahLst/>
                <a:cxnLst/>
                <a:rect l="l" t="t" r="r" b="b"/>
                <a:pathLst>
                  <a:path w="6230931" h="3617596">
                    <a:moveTo>
                      <a:pt x="63030" y="3024043"/>
                    </a:moveTo>
                    <a:cubicBezTo>
                      <a:pt x="63030" y="3024043"/>
                      <a:pt x="0" y="2777479"/>
                      <a:pt x="10218" y="1214762"/>
                    </a:cubicBezTo>
                    <a:cubicBezTo>
                      <a:pt x="18651" y="990971"/>
                      <a:pt x="65033" y="645332"/>
                      <a:pt x="65033" y="645332"/>
                    </a:cubicBezTo>
                    <a:cubicBezTo>
                      <a:pt x="82233" y="502466"/>
                      <a:pt x="56685" y="337866"/>
                      <a:pt x="181385" y="223925"/>
                    </a:cubicBezTo>
                    <a:cubicBezTo>
                      <a:pt x="346794" y="72788"/>
                      <a:pt x="621643" y="0"/>
                      <a:pt x="5337858" y="6965"/>
                    </a:cubicBezTo>
                    <a:lnTo>
                      <a:pt x="5337859" y="6965"/>
                    </a:lnTo>
                    <a:cubicBezTo>
                      <a:pt x="5554606" y="16819"/>
                      <a:pt x="5758921" y="36481"/>
                      <a:pt x="5893109" y="101690"/>
                    </a:cubicBezTo>
                    <a:cubicBezTo>
                      <a:pt x="6149155" y="226120"/>
                      <a:pt x="6230931" y="459160"/>
                      <a:pt x="6225443" y="704684"/>
                    </a:cubicBezTo>
                    <a:cubicBezTo>
                      <a:pt x="6225443" y="704684"/>
                      <a:pt x="6182155" y="1013073"/>
                      <a:pt x="6189588" y="1248607"/>
                    </a:cubicBezTo>
                    <a:cubicBezTo>
                      <a:pt x="6196712" y="2765844"/>
                      <a:pt x="6203868" y="2961447"/>
                      <a:pt x="6203868" y="2961447"/>
                    </a:cubicBezTo>
                    <a:cubicBezTo>
                      <a:pt x="6187187" y="3177179"/>
                      <a:pt x="6072543" y="3387791"/>
                      <a:pt x="5875674" y="3499415"/>
                    </a:cubicBezTo>
                    <a:cubicBezTo>
                      <a:pt x="5725322" y="3584664"/>
                      <a:pt x="5527291" y="3599762"/>
                      <a:pt x="4389884" y="3589020"/>
                    </a:cubicBezTo>
                    <a:lnTo>
                      <a:pt x="4389827" y="3589020"/>
                    </a:lnTo>
                    <a:cubicBezTo>
                      <a:pt x="645952" y="3583743"/>
                      <a:pt x="384604" y="3617596"/>
                      <a:pt x="254278" y="3508439"/>
                    </a:cubicBezTo>
                    <a:cubicBezTo>
                      <a:pt x="145767" y="3417554"/>
                      <a:pt x="81795" y="3224242"/>
                      <a:pt x="63030" y="3024043"/>
                    </a:cubicBezTo>
                    <a:close/>
                  </a:path>
                </a:pathLst>
              </a:custGeom>
              <a:solidFill>
                <a:srgbClr val="EE741B"/>
              </a:solidFill>
            </p:spPr>
          </p:sp>
        </p:grpSp>
        <p:sp>
          <p:nvSpPr>
            <p:cNvPr id="5" name="TextBox 5"/>
            <p:cNvSpPr txBox="1"/>
            <p:nvPr/>
          </p:nvSpPr>
          <p:spPr>
            <a:xfrm>
              <a:off x="307591" y="898947"/>
              <a:ext cx="6899375" cy="13131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Terbuka,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lugas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,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dan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apa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adanya</a:t>
              </a:r>
              <a:endParaRPr lang="en-US" sz="32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418805" y="2916934"/>
            <a:ext cx="5551560" cy="2803538"/>
            <a:chOff x="133661" y="281083"/>
            <a:chExt cx="7402079" cy="373805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5133430">
              <a:off x="1965676" y="-1550932"/>
              <a:ext cx="3738050" cy="7402079"/>
            </a:xfrm>
            <a:prstGeom prst="rect">
              <a:avLst/>
            </a:prstGeom>
          </p:spPr>
        </p:pic>
        <p:sp>
          <p:nvSpPr>
            <p:cNvPr id="8" name="TextBox 8"/>
            <p:cNvSpPr txBox="1"/>
            <p:nvPr/>
          </p:nvSpPr>
          <p:spPr>
            <a:xfrm>
              <a:off x="701150" y="1242211"/>
              <a:ext cx="6267100" cy="13131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Ketaatan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pada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perintah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Allah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Swt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.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593101" y="1019175"/>
            <a:ext cx="11509253" cy="857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720"/>
              </a:lnSpc>
              <a:spcBef>
                <a:spcPct val="0"/>
              </a:spcBef>
            </a:pPr>
            <a:r>
              <a:rPr lang="en-US" sz="5600" dirty="0" err="1">
                <a:solidFill>
                  <a:srgbClr val="1D1D1B"/>
                </a:solidFill>
                <a:latin typeface="More Sugar" pitchFamily="2" charset="0"/>
              </a:rPr>
              <a:t>Nilai</a:t>
            </a:r>
            <a:r>
              <a:rPr lang="en-US" sz="5600" dirty="0">
                <a:solidFill>
                  <a:srgbClr val="1D1D1B"/>
                </a:solidFill>
                <a:latin typeface="More Sugar" pitchFamily="2" charset="0"/>
              </a:rPr>
              <a:t> - </a:t>
            </a:r>
            <a:r>
              <a:rPr lang="en-US" sz="5600" dirty="0" err="1">
                <a:solidFill>
                  <a:srgbClr val="1D1D1B"/>
                </a:solidFill>
                <a:latin typeface="More Sugar" pitchFamily="2" charset="0"/>
              </a:rPr>
              <a:t>nilai</a:t>
            </a:r>
            <a:r>
              <a:rPr lang="en-US" sz="5600" dirty="0">
                <a:solidFill>
                  <a:srgbClr val="1D1D1B"/>
                </a:solidFill>
                <a:latin typeface="More Sugar" pitchFamily="2" charset="0"/>
              </a:rPr>
              <a:t> </a:t>
            </a:r>
            <a:r>
              <a:rPr lang="en-US" sz="5600" dirty="0" err="1">
                <a:solidFill>
                  <a:srgbClr val="1D1D1B"/>
                </a:solidFill>
                <a:latin typeface="More Sugar" pitchFamily="2" charset="0"/>
              </a:rPr>
              <a:t>Kejujuran</a:t>
            </a:r>
            <a:endParaRPr lang="en-US" sz="5600" dirty="0">
              <a:solidFill>
                <a:srgbClr val="1D1D1B"/>
              </a:solidFill>
              <a:latin typeface="More Sugar" pitchFamily="2" charset="0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718050" y="2240606"/>
            <a:ext cx="4882458" cy="4156193"/>
            <a:chOff x="957400" y="1271503"/>
            <a:chExt cx="6509944" cy="5541590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rot="7237095">
              <a:off x="1441577" y="787326"/>
              <a:ext cx="5541590" cy="6509944"/>
            </a:xfrm>
            <a:prstGeom prst="rect">
              <a:avLst/>
            </a:prstGeom>
          </p:spPr>
        </p:pic>
        <p:sp>
          <p:nvSpPr>
            <p:cNvPr id="12" name="TextBox 12"/>
            <p:cNvSpPr txBox="1"/>
            <p:nvPr/>
          </p:nvSpPr>
          <p:spPr>
            <a:xfrm>
              <a:off x="1324281" y="3385707"/>
              <a:ext cx="5335975" cy="13131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Kepatuhan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kepada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Allah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Swt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.</a:t>
              </a: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1052947">
            <a:off x="2909213" y="465376"/>
            <a:ext cx="1755396" cy="1974372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>
            <a:off x="12687491" y="5300387"/>
            <a:ext cx="4882458" cy="4156193"/>
            <a:chOff x="957400" y="1271503"/>
            <a:chExt cx="6509944" cy="5541590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rot="7237095">
              <a:off x="1441577" y="787326"/>
              <a:ext cx="5541590" cy="6509944"/>
            </a:xfrm>
            <a:prstGeom prst="rect">
              <a:avLst/>
            </a:prstGeom>
          </p:spPr>
        </p:pic>
        <p:sp>
          <p:nvSpPr>
            <p:cNvPr id="16" name="TextBox 16"/>
            <p:cNvSpPr txBox="1"/>
            <p:nvPr/>
          </p:nvSpPr>
          <p:spPr>
            <a:xfrm>
              <a:off x="1632277" y="3406317"/>
              <a:ext cx="5335975" cy="13131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Setia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terhadap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kebenaran</a:t>
              </a:r>
              <a:endParaRPr lang="en-US" sz="32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792089" y="6807077"/>
            <a:ext cx="4734382" cy="2164549"/>
            <a:chOff x="-8690" y="152150"/>
            <a:chExt cx="6312510" cy="2886065"/>
          </a:xfrm>
        </p:grpSpPr>
        <p:grpSp>
          <p:nvGrpSpPr>
            <p:cNvPr id="18" name="Group 18"/>
            <p:cNvGrpSpPr/>
            <p:nvPr/>
          </p:nvGrpSpPr>
          <p:grpSpPr>
            <a:xfrm>
              <a:off x="-8690" y="152150"/>
              <a:ext cx="6312510" cy="2886065"/>
              <a:chOff x="-7166" y="190716"/>
              <a:chExt cx="5205192" cy="3617597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-7166" y="190716"/>
                <a:ext cx="5205192" cy="3617597"/>
              </a:xfrm>
              <a:custGeom>
                <a:avLst/>
                <a:gdLst/>
                <a:ahLst/>
                <a:cxnLst/>
                <a:rect l="l" t="t" r="r" b="b"/>
                <a:pathLst>
                  <a:path w="5205192" h="3617596">
                    <a:moveTo>
                      <a:pt x="63030" y="3024043"/>
                    </a:moveTo>
                    <a:cubicBezTo>
                      <a:pt x="63030" y="3024043"/>
                      <a:pt x="0" y="2777479"/>
                      <a:pt x="10218" y="1214762"/>
                    </a:cubicBezTo>
                    <a:cubicBezTo>
                      <a:pt x="18651" y="990971"/>
                      <a:pt x="65033" y="645332"/>
                      <a:pt x="65033" y="645332"/>
                    </a:cubicBezTo>
                    <a:cubicBezTo>
                      <a:pt x="82233" y="502466"/>
                      <a:pt x="56685" y="337866"/>
                      <a:pt x="181385" y="223925"/>
                    </a:cubicBezTo>
                    <a:cubicBezTo>
                      <a:pt x="346794" y="72788"/>
                      <a:pt x="621643" y="0"/>
                      <a:pt x="4312119" y="6965"/>
                    </a:cubicBezTo>
                    <a:lnTo>
                      <a:pt x="4312120" y="6965"/>
                    </a:lnTo>
                    <a:cubicBezTo>
                      <a:pt x="4528867" y="16819"/>
                      <a:pt x="4733182" y="36481"/>
                      <a:pt x="4867370" y="101690"/>
                    </a:cubicBezTo>
                    <a:cubicBezTo>
                      <a:pt x="5123416" y="226120"/>
                      <a:pt x="5205192" y="459160"/>
                      <a:pt x="5199704" y="704684"/>
                    </a:cubicBezTo>
                    <a:cubicBezTo>
                      <a:pt x="5199704" y="704684"/>
                      <a:pt x="5156416" y="1013073"/>
                      <a:pt x="5163849" y="1248607"/>
                    </a:cubicBezTo>
                    <a:cubicBezTo>
                      <a:pt x="5170973" y="2765844"/>
                      <a:pt x="5178129" y="2961447"/>
                      <a:pt x="5178129" y="2961447"/>
                    </a:cubicBezTo>
                    <a:cubicBezTo>
                      <a:pt x="5161448" y="3177179"/>
                      <a:pt x="5046804" y="3387791"/>
                      <a:pt x="4849935" y="3499415"/>
                    </a:cubicBezTo>
                    <a:cubicBezTo>
                      <a:pt x="4699583" y="3584664"/>
                      <a:pt x="4501552" y="3599762"/>
                      <a:pt x="3572986" y="3589020"/>
                    </a:cubicBezTo>
                    <a:lnTo>
                      <a:pt x="3572941" y="3589020"/>
                    </a:lnTo>
                    <a:cubicBezTo>
                      <a:pt x="645952" y="3583743"/>
                      <a:pt x="384604" y="3617596"/>
                      <a:pt x="254278" y="3508439"/>
                    </a:cubicBezTo>
                    <a:cubicBezTo>
                      <a:pt x="145767" y="3417554"/>
                      <a:pt x="81795" y="3224242"/>
                      <a:pt x="63030" y="3024043"/>
                    </a:cubicBezTo>
                    <a:close/>
                  </a:path>
                </a:pathLst>
              </a:custGeom>
              <a:solidFill>
                <a:srgbClr val="EE741B"/>
              </a:solidFill>
            </p:spPr>
          </p:sp>
        </p:grpSp>
        <p:sp>
          <p:nvSpPr>
            <p:cNvPr id="20" name="TextBox 20"/>
            <p:cNvSpPr txBox="1"/>
            <p:nvPr/>
          </p:nvSpPr>
          <p:spPr>
            <a:xfrm>
              <a:off x="259473" y="876613"/>
              <a:ext cx="5776185" cy="9639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480"/>
                </a:lnSpc>
              </a:pP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Tidak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ada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rekayasa</a:t>
              </a:r>
              <a:endParaRPr lang="en-US" sz="32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6317636" y="6643135"/>
            <a:ext cx="5551560" cy="2803537"/>
            <a:chOff x="133661" y="281083"/>
            <a:chExt cx="7402079" cy="3738050"/>
          </a:xfrm>
        </p:grpSpPr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5133430">
              <a:off x="1965676" y="-1550932"/>
              <a:ext cx="3738050" cy="7402079"/>
            </a:xfrm>
            <a:prstGeom prst="rect">
              <a:avLst/>
            </a:prstGeom>
          </p:spPr>
        </p:pic>
        <p:sp>
          <p:nvSpPr>
            <p:cNvPr id="23" name="TextBox 23"/>
            <p:cNvSpPr txBox="1"/>
            <p:nvPr/>
          </p:nvSpPr>
          <p:spPr>
            <a:xfrm>
              <a:off x="701150" y="1452613"/>
              <a:ext cx="6267100" cy="9801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480"/>
                </a:lnSpc>
                <a:spcBef>
                  <a:spcPct val="0"/>
                </a:spcBef>
              </a:pP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Amanah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dan</a:t>
              </a:r>
              <a:r>
                <a:rPr lang="en-US" sz="3200" dirty="0">
                  <a:solidFill>
                    <a:srgbClr val="1D1D1B"/>
                  </a:solidFill>
                  <a:latin typeface="Bitter" panose="02000000000000000000" pitchFamily="2" charset="0"/>
                </a:rPr>
                <a:t> </a:t>
              </a:r>
              <a:r>
                <a:rPr lang="en-US" sz="3200" dirty="0" err="1">
                  <a:solidFill>
                    <a:srgbClr val="1D1D1B"/>
                  </a:solidFill>
                  <a:latin typeface="Bitter" panose="02000000000000000000" pitchFamily="2" charset="0"/>
                </a:rPr>
                <a:t>ikhlas</a:t>
              </a:r>
              <a:endParaRPr lang="en-US" sz="3200" dirty="0">
                <a:solidFill>
                  <a:srgbClr val="1D1D1B"/>
                </a:solidFill>
                <a:latin typeface="Bitter" panose="02000000000000000000" pitchFamily="2" charset="0"/>
              </a:endParaRP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862</Words>
  <Application>Microsoft Office PowerPoint</Application>
  <PresentationFormat>Custom</PresentationFormat>
  <Paragraphs>83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Adobe Naskh Medium</vt:lpstr>
      <vt:lpstr>Arial</vt:lpstr>
      <vt:lpstr>Calibri</vt:lpstr>
      <vt:lpstr>Bitter</vt:lpstr>
      <vt:lpstr>Fredoka One</vt:lpstr>
      <vt:lpstr>ＭＳ Ｐゴシック</vt:lpstr>
      <vt:lpstr>More Sugar</vt:lpstr>
      <vt:lpstr>More Sugar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Selamat belajar!</dc:title>
  <dc:creator>Kepegawaian</dc:creator>
  <cp:lastModifiedBy>Muhammad Faqih Alim</cp:lastModifiedBy>
  <cp:revision>14</cp:revision>
  <dcterms:created xsi:type="dcterms:W3CDTF">2006-08-16T00:00:00Z</dcterms:created>
  <dcterms:modified xsi:type="dcterms:W3CDTF">2022-08-22T06:53:35Z</dcterms:modified>
  <dc:identifier>DAFI_VjPzZQ</dc:identifier>
</cp:coreProperties>
</file>