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13"/>
  </p:notesMasterIdLst>
  <p:sldIdLst>
    <p:sldId id="312" r:id="rId2"/>
    <p:sldId id="313" r:id="rId3"/>
    <p:sldId id="258" r:id="rId4"/>
    <p:sldId id="260" r:id="rId5"/>
    <p:sldId id="259" r:id="rId6"/>
    <p:sldId id="314" r:id="rId7"/>
    <p:sldId id="315" r:id="rId8"/>
    <p:sldId id="316" r:id="rId9"/>
    <p:sldId id="317" r:id="rId10"/>
    <p:sldId id="318" r:id="rId11"/>
    <p:sldId id="319" r:id="rId12"/>
  </p:sldIdLst>
  <p:sldSz cx="9144000" cy="5143500" type="screen16x9"/>
  <p:notesSz cx="6858000" cy="9144000"/>
  <p:embeddedFontLst>
    <p:embeddedFont>
      <p:font typeface="Adobe Naskh Medium" panose="01010101010101010101" pitchFamily="50" charset="-78"/>
      <p:regular r:id="rId14"/>
    </p:embeddedFont>
    <p:embeddedFont>
      <p:font typeface="Arial Black" panose="020B0A04020102020204" pitchFamily="34" charset="0"/>
      <p:bold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Palanquin" panose="020B0004020203020204" pitchFamily="34" charset="0"/>
      <p:regular r:id="rId20"/>
      <p:bold r:id="rId21"/>
    </p:embeddedFont>
    <p:embeddedFont>
      <p:font typeface="Signika" panose="020B0604020202020204" charset="0"/>
      <p:regular r:id="rId22"/>
      <p:bold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9900"/>
    <a:srgbClr val="000000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E5379C1-D2D0-4EF2-92FC-0923395DC1CA}">
  <a:tblStyle styleId="{AE5379C1-D2D0-4EF2-92FC-0923395DC1C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94e9ec5677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94e9ec5677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932104ddb9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932104ddb9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94e9ec5677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94e9ec5677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3731172" y="1943338"/>
            <a:ext cx="4699500" cy="75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 idx="2" hasCustomPrompt="1"/>
          </p:nvPr>
        </p:nvSpPr>
        <p:spPr>
          <a:xfrm>
            <a:off x="3731050" y="636125"/>
            <a:ext cx="4699800" cy="14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8" name="Google Shape;18;p3"/>
          <p:cNvSpPr txBox="1">
            <a:spLocks noGrp="1"/>
          </p:cNvSpPr>
          <p:nvPr>
            <p:ph type="subTitle" idx="1"/>
          </p:nvPr>
        </p:nvSpPr>
        <p:spPr>
          <a:xfrm>
            <a:off x="3731150" y="3219775"/>
            <a:ext cx="4699500" cy="808800"/>
          </a:xfrm>
          <a:prstGeom prst="rect">
            <a:avLst/>
          </a:prstGeom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3"/>
          </p:nvPr>
        </p:nvSpPr>
        <p:spPr>
          <a:xfrm>
            <a:off x="3731150" y="2774950"/>
            <a:ext cx="4699500" cy="368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5_1_1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/>
          <p:nvPr/>
        </p:nvSpPr>
        <p:spPr>
          <a:xfrm>
            <a:off x="676950" y="151150"/>
            <a:ext cx="776700" cy="776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6"/>
          <p:cNvSpPr/>
          <p:nvPr/>
        </p:nvSpPr>
        <p:spPr>
          <a:xfrm>
            <a:off x="2390225" y="4293125"/>
            <a:ext cx="1601700" cy="16020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6"/>
          <p:cNvSpPr/>
          <p:nvPr/>
        </p:nvSpPr>
        <p:spPr>
          <a:xfrm>
            <a:off x="8030725" y="1257250"/>
            <a:ext cx="912000" cy="9120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CUSTOM_5_1_1_1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7"/>
          <p:cNvSpPr/>
          <p:nvPr/>
        </p:nvSpPr>
        <p:spPr>
          <a:xfrm>
            <a:off x="7539900" y="3535550"/>
            <a:ext cx="965700" cy="965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27"/>
          <p:cNvSpPr/>
          <p:nvPr/>
        </p:nvSpPr>
        <p:spPr>
          <a:xfrm>
            <a:off x="6274125" y="-381700"/>
            <a:ext cx="1647600" cy="16476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7"/>
          <p:cNvSpPr/>
          <p:nvPr/>
        </p:nvSpPr>
        <p:spPr>
          <a:xfrm>
            <a:off x="-223100" y="3504650"/>
            <a:ext cx="1463100" cy="1463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7"/>
          <p:cNvSpPr/>
          <p:nvPr/>
        </p:nvSpPr>
        <p:spPr>
          <a:xfrm>
            <a:off x="592125" y="328975"/>
            <a:ext cx="609900" cy="60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2591550" y="1470395"/>
            <a:ext cx="396090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2591550" y="2048721"/>
            <a:ext cx="3960900" cy="145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>
            <a:hlinkClick r:id="rId2" action="ppaction://hlinksldjump"/>
          </p:cNvPr>
          <p:cNvSpPr txBox="1">
            <a:spLocks noGrp="1"/>
          </p:cNvSpPr>
          <p:nvPr>
            <p:ph type="title" idx="2" hasCustomPrompt="1"/>
          </p:nvPr>
        </p:nvSpPr>
        <p:spPr>
          <a:xfrm>
            <a:off x="713225" y="1787250"/>
            <a:ext cx="923400" cy="96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61" name="Google Shape;61;p13">
            <a:hlinkClick r:id="rId2" action="ppaction://hlinksldjump"/>
          </p:cNvPr>
          <p:cNvSpPr txBox="1">
            <a:spLocks noGrp="1"/>
          </p:cNvSpPr>
          <p:nvPr>
            <p:ph type="title" idx="3"/>
          </p:nvPr>
        </p:nvSpPr>
        <p:spPr>
          <a:xfrm>
            <a:off x="1636585" y="1787250"/>
            <a:ext cx="1684500" cy="43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>
            <a:hlinkClick r:id="rId2" action="ppaction://hlinksldjump"/>
          </p:cNvPr>
          <p:cNvSpPr txBox="1">
            <a:spLocks noGrp="1"/>
          </p:cNvSpPr>
          <p:nvPr>
            <p:ph type="subTitle" idx="1"/>
          </p:nvPr>
        </p:nvSpPr>
        <p:spPr>
          <a:xfrm>
            <a:off x="1636576" y="2062667"/>
            <a:ext cx="1684500" cy="6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title" idx="4" hasCustomPrompt="1"/>
          </p:nvPr>
        </p:nvSpPr>
        <p:spPr>
          <a:xfrm>
            <a:off x="713225" y="3629725"/>
            <a:ext cx="923400" cy="96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64" name="Google Shape;64;p13"/>
          <p:cNvSpPr txBox="1">
            <a:spLocks noGrp="1"/>
          </p:cNvSpPr>
          <p:nvPr>
            <p:ph type="title" idx="5"/>
          </p:nvPr>
        </p:nvSpPr>
        <p:spPr>
          <a:xfrm>
            <a:off x="1636585" y="3629627"/>
            <a:ext cx="1684500" cy="43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6"/>
          </p:nvPr>
        </p:nvSpPr>
        <p:spPr>
          <a:xfrm>
            <a:off x="1636576" y="3905175"/>
            <a:ext cx="1684500" cy="6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3">
            <a:hlinkClick r:id="" action="ppaction://noaction"/>
          </p:cNvPr>
          <p:cNvSpPr txBox="1">
            <a:spLocks noGrp="1"/>
          </p:cNvSpPr>
          <p:nvPr>
            <p:ph type="title" idx="7" hasCustomPrompt="1"/>
          </p:nvPr>
        </p:nvSpPr>
        <p:spPr>
          <a:xfrm>
            <a:off x="3321175" y="1787250"/>
            <a:ext cx="923400" cy="96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67" name="Google Shape;67;p13">
            <a:hlinkClick r:id="" action="ppaction://noaction"/>
          </p:cNvPr>
          <p:cNvSpPr txBox="1">
            <a:spLocks noGrp="1"/>
          </p:cNvSpPr>
          <p:nvPr>
            <p:ph type="title" idx="8"/>
          </p:nvPr>
        </p:nvSpPr>
        <p:spPr>
          <a:xfrm>
            <a:off x="4244527" y="1787250"/>
            <a:ext cx="1684500" cy="43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3">
            <a:hlinkClick r:id="" action="ppaction://noaction"/>
          </p:cNvPr>
          <p:cNvSpPr txBox="1">
            <a:spLocks noGrp="1"/>
          </p:cNvSpPr>
          <p:nvPr>
            <p:ph type="subTitle" idx="9"/>
          </p:nvPr>
        </p:nvSpPr>
        <p:spPr>
          <a:xfrm>
            <a:off x="4244526" y="2062667"/>
            <a:ext cx="1684500" cy="6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title" idx="13" hasCustomPrompt="1"/>
          </p:nvPr>
        </p:nvSpPr>
        <p:spPr>
          <a:xfrm>
            <a:off x="3321175" y="3629725"/>
            <a:ext cx="923400" cy="96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70" name="Google Shape;70;p13"/>
          <p:cNvSpPr txBox="1">
            <a:spLocks noGrp="1"/>
          </p:cNvSpPr>
          <p:nvPr>
            <p:ph type="title" idx="14"/>
          </p:nvPr>
        </p:nvSpPr>
        <p:spPr>
          <a:xfrm>
            <a:off x="4244527" y="3629627"/>
            <a:ext cx="1684500" cy="43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subTitle" idx="15"/>
          </p:nvPr>
        </p:nvSpPr>
        <p:spPr>
          <a:xfrm>
            <a:off x="4244526" y="3905175"/>
            <a:ext cx="1684500" cy="6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3">
            <a:hlinkClick r:id="" action="ppaction://noaction"/>
          </p:cNvPr>
          <p:cNvSpPr txBox="1">
            <a:spLocks noGrp="1"/>
          </p:cNvSpPr>
          <p:nvPr>
            <p:ph type="title" idx="16" hasCustomPrompt="1"/>
          </p:nvPr>
        </p:nvSpPr>
        <p:spPr>
          <a:xfrm>
            <a:off x="5929125" y="1787250"/>
            <a:ext cx="923400" cy="96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73" name="Google Shape;73;p13">
            <a:hlinkClick r:id="" action="ppaction://noaction"/>
          </p:cNvPr>
          <p:cNvSpPr txBox="1">
            <a:spLocks noGrp="1"/>
          </p:cNvSpPr>
          <p:nvPr>
            <p:ph type="title" idx="17"/>
          </p:nvPr>
        </p:nvSpPr>
        <p:spPr>
          <a:xfrm>
            <a:off x="6852450" y="1787250"/>
            <a:ext cx="1684500" cy="43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>
            <a:hlinkClick r:id="" action="ppaction://noaction"/>
          </p:cNvPr>
          <p:cNvSpPr txBox="1">
            <a:spLocks noGrp="1"/>
          </p:cNvSpPr>
          <p:nvPr>
            <p:ph type="subTitle" idx="18"/>
          </p:nvPr>
        </p:nvSpPr>
        <p:spPr>
          <a:xfrm>
            <a:off x="6852456" y="2062667"/>
            <a:ext cx="1684500" cy="6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title" idx="19" hasCustomPrompt="1"/>
          </p:nvPr>
        </p:nvSpPr>
        <p:spPr>
          <a:xfrm>
            <a:off x="5929125" y="3629725"/>
            <a:ext cx="923400" cy="96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76" name="Google Shape;76;p13"/>
          <p:cNvSpPr txBox="1">
            <a:spLocks noGrp="1"/>
          </p:cNvSpPr>
          <p:nvPr>
            <p:ph type="title" idx="20"/>
          </p:nvPr>
        </p:nvSpPr>
        <p:spPr>
          <a:xfrm>
            <a:off x="6852450" y="3629627"/>
            <a:ext cx="1684500" cy="43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ubTitle" idx="21"/>
          </p:nvPr>
        </p:nvSpPr>
        <p:spPr>
          <a:xfrm>
            <a:off x="6852456" y="3905175"/>
            <a:ext cx="1684500" cy="6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5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5_1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5"/>
          <p:cNvSpPr/>
          <p:nvPr/>
        </p:nvSpPr>
        <p:spPr>
          <a:xfrm>
            <a:off x="8524150" y="1232025"/>
            <a:ext cx="1088100" cy="1088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5"/>
          <p:cNvSpPr/>
          <p:nvPr/>
        </p:nvSpPr>
        <p:spPr>
          <a:xfrm>
            <a:off x="-431825" y="3851325"/>
            <a:ext cx="1088100" cy="1087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5"/>
          <p:cNvSpPr/>
          <p:nvPr/>
        </p:nvSpPr>
        <p:spPr>
          <a:xfrm>
            <a:off x="1363550" y="84175"/>
            <a:ext cx="418800" cy="418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1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78425"/>
            <a:ext cx="7717500" cy="34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Char char="●"/>
              <a:defRPr sz="1600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Char char="○"/>
              <a:defRPr sz="1600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Char char="■"/>
              <a:defRPr sz="1600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Char char="●"/>
              <a:defRPr sz="1600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Char char="○"/>
              <a:defRPr sz="1600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Char char="■"/>
              <a:defRPr sz="1600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Char char="●"/>
              <a:defRPr sz="1600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Char char="○"/>
              <a:defRPr sz="1600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Char char="■"/>
              <a:defRPr sz="1600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be 2">
            <a:extLst>
              <a:ext uri="{FF2B5EF4-FFF2-40B4-BE49-F238E27FC236}">
                <a16:creationId xmlns:a16="http://schemas.microsoft.com/office/drawing/2014/main" id="{8C65A88D-6134-824E-004B-D70C8C91CEF6}"/>
              </a:ext>
            </a:extLst>
          </p:cNvPr>
          <p:cNvSpPr/>
          <p:nvPr/>
        </p:nvSpPr>
        <p:spPr>
          <a:xfrm>
            <a:off x="1730014" y="895351"/>
            <a:ext cx="2269429" cy="309907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rgbClr val="FFFFFF">
                  <a:lumMod val="75000"/>
                  <a:shade val="30000"/>
                  <a:satMod val="115000"/>
                </a:srgbClr>
              </a:gs>
              <a:gs pos="50000">
                <a:srgbClr val="FFFFFF">
                  <a:lumMod val="75000"/>
                  <a:shade val="67500"/>
                  <a:satMod val="115000"/>
                </a:srgbClr>
              </a:gs>
              <a:gs pos="100000">
                <a:srgbClr val="FFFFFF">
                  <a:lumMod val="75000"/>
                  <a:shade val="100000"/>
                  <a:satMod val="115000"/>
                </a:srgbClr>
              </a:gs>
            </a:gsLst>
            <a:lin ang="0" scaled="1"/>
            <a:tileRect/>
          </a:gradFill>
          <a:ln w="25400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0DD656-BEA9-230B-D12D-4DB9F96BA5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014" y="1011460"/>
            <a:ext cx="2198721" cy="2982961"/>
          </a:xfrm>
          <a:prstGeom prst="rect">
            <a:avLst/>
          </a:prstGeom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645EAC2C-CD54-5578-294F-5C30391F89A9}"/>
              </a:ext>
            </a:extLst>
          </p:cNvPr>
          <p:cNvSpPr txBox="1">
            <a:spLocks/>
          </p:cNvSpPr>
          <p:nvPr/>
        </p:nvSpPr>
        <p:spPr>
          <a:xfrm>
            <a:off x="3758432" y="1234155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テキスト プレースホルダー 11">
            <a:extLst>
              <a:ext uri="{FF2B5EF4-FFF2-40B4-BE49-F238E27FC236}">
                <a16:creationId xmlns:a16="http://schemas.microsoft.com/office/drawing/2014/main" id="{32B67580-2C29-1807-01A1-EB609704A402}"/>
              </a:ext>
            </a:extLst>
          </p:cNvPr>
          <p:cNvSpPr txBox="1">
            <a:spLocks/>
          </p:cNvSpPr>
          <p:nvPr/>
        </p:nvSpPr>
        <p:spPr>
          <a:xfrm>
            <a:off x="3901368" y="1567905"/>
            <a:ext cx="478799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 err="1">
                <a:solidFill>
                  <a:srgbClr val="E8380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Pendidikan</a:t>
            </a:r>
            <a:r>
              <a:rPr lang="en-US" sz="3200" b="1" dirty="0">
                <a:solidFill>
                  <a:srgbClr val="E8380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Agama Islam </a:t>
            </a:r>
            <a:r>
              <a:rPr lang="en-US" sz="3200" b="1" dirty="0" err="1">
                <a:solidFill>
                  <a:srgbClr val="E8380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</a:t>
            </a:r>
            <a:r>
              <a:rPr lang="en-US" sz="3200" b="1" dirty="0">
                <a:solidFill>
                  <a:srgbClr val="E8380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Budi </a:t>
            </a:r>
            <a:r>
              <a:rPr lang="en-US" sz="3200" b="1" dirty="0" err="1">
                <a:solidFill>
                  <a:srgbClr val="E8380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Pekerti</a:t>
            </a:r>
            <a:endParaRPr lang="en-US" sz="3200" b="1" dirty="0">
              <a:solidFill>
                <a:srgbClr val="E8380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直線コネクタ 9">
            <a:extLst>
              <a:ext uri="{FF2B5EF4-FFF2-40B4-BE49-F238E27FC236}">
                <a16:creationId xmlns:a16="http://schemas.microsoft.com/office/drawing/2014/main" id="{EB7000E2-3C66-5294-9832-8F15DBF77D6A}"/>
              </a:ext>
            </a:extLst>
          </p:cNvPr>
          <p:cNvCxnSpPr/>
          <p:nvPr/>
        </p:nvCxnSpPr>
        <p:spPr>
          <a:xfrm>
            <a:off x="4193588" y="2695797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bg1">
                <a:lumMod val="50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B3E8A687-0353-87C9-A9A3-3701EF744427}"/>
              </a:ext>
            </a:extLst>
          </p:cNvPr>
          <p:cNvSpPr/>
          <p:nvPr/>
        </p:nvSpPr>
        <p:spPr>
          <a:xfrm>
            <a:off x="5228245" y="2794982"/>
            <a:ext cx="2134239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25000"/>
                  </a:schemeClr>
                </a:solidFill>
              </a:rPr>
              <a:t>UNTUK SMP KELAS VII</a:t>
            </a:r>
            <a:endParaRPr lang="id-ID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48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E9D85BD8-F9A7-9E40-730F-60136BB942B8}"/>
              </a:ext>
            </a:extLst>
          </p:cNvPr>
          <p:cNvSpPr/>
          <p:nvPr/>
        </p:nvSpPr>
        <p:spPr>
          <a:xfrm>
            <a:off x="1251019" y="221064"/>
            <a:ext cx="6641962" cy="707886"/>
          </a:xfrm>
          <a:prstGeom prst="round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772DFD-CB64-5EB1-D41C-64270D61B969}"/>
              </a:ext>
            </a:extLst>
          </p:cNvPr>
          <p:cNvSpPr txBox="1"/>
          <p:nvPr/>
        </p:nvSpPr>
        <p:spPr>
          <a:xfrm>
            <a:off x="582804" y="221064"/>
            <a:ext cx="7656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000" dirty="0">
                <a:solidFill>
                  <a:srgbClr val="FFFFFF"/>
                </a:solidFill>
                <a:latin typeface="Arial Black" panose="020B0A04020102020204" pitchFamily="34" charset="0"/>
              </a:rPr>
              <a:t>C</a:t>
            </a:r>
            <a:r>
              <a:rPr lang="en" sz="2000" dirty="0">
                <a:solidFill>
                  <a:srgbClr val="FFFFFF"/>
                </a:solidFill>
                <a:latin typeface="Arial Black" panose="020B0A04020102020204" pitchFamily="34" charset="0"/>
              </a:rPr>
              <a:t>ontoh Perilaku Yang Mencerminkan </a:t>
            </a:r>
          </a:p>
          <a:p>
            <a:pPr algn="ctr"/>
            <a:r>
              <a:rPr lang="en" sz="2000" dirty="0">
                <a:solidFill>
                  <a:srgbClr val="FFFFFF"/>
                </a:solidFill>
                <a:latin typeface="Arial Black" panose="020B0A04020102020204" pitchFamily="34" charset="0"/>
              </a:rPr>
              <a:t>Iman Kepada Malaikat</a:t>
            </a:r>
            <a:endParaRPr lang="en-ID" sz="20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Google Shape;417;p41">
            <a:extLst>
              <a:ext uri="{FF2B5EF4-FFF2-40B4-BE49-F238E27FC236}">
                <a16:creationId xmlns:a16="http://schemas.microsoft.com/office/drawing/2014/main" id="{CAEABF69-07F3-6D53-DFA6-8DBCD3C06509}"/>
              </a:ext>
            </a:extLst>
          </p:cNvPr>
          <p:cNvSpPr/>
          <p:nvPr/>
        </p:nvSpPr>
        <p:spPr>
          <a:xfrm>
            <a:off x="927226" y="1451039"/>
            <a:ext cx="7473196" cy="2749172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+mn-lt"/>
                <a:cs typeface="Itim" panose="020B0604020202020204" charset="-34"/>
              </a:rPr>
              <a:t>Tetap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menjadi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pribadi</a:t>
            </a:r>
            <a:r>
              <a:rPr lang="en-US" sz="1600" b="1" dirty="0">
                <a:latin typeface="+mn-lt"/>
                <a:cs typeface="Itim" panose="020B0604020202020204" charset="-34"/>
              </a:rPr>
              <a:t> yang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rendah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hati</a:t>
            </a:r>
            <a:r>
              <a:rPr lang="en-US" sz="1600" b="1" dirty="0">
                <a:latin typeface="+mn-lt"/>
                <a:cs typeface="Itim" panose="020B0604020202020204" charset="-34"/>
              </a:rPr>
              <a:t> (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tidak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menyombongkan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diri</a:t>
            </a:r>
            <a:r>
              <a:rPr lang="en-US" sz="1600" b="1" dirty="0">
                <a:latin typeface="+mn-lt"/>
                <a:cs typeface="Itim" panose="020B0604020202020204" charset="-34"/>
              </a:rPr>
              <a:t>).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+mn-lt"/>
                <a:cs typeface="Itim" panose="020B0604020202020204" charset="-34"/>
              </a:rPr>
              <a:t>Tetap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menjadi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pribadi</a:t>
            </a:r>
            <a:r>
              <a:rPr lang="en-US" sz="1600" b="1" dirty="0">
                <a:latin typeface="+mn-lt"/>
                <a:cs typeface="Itim" panose="020B0604020202020204" charset="-34"/>
              </a:rPr>
              <a:t> yang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taat</a:t>
            </a:r>
            <a:r>
              <a:rPr lang="en-US" sz="1600" b="1" dirty="0">
                <a:latin typeface="+mn-lt"/>
                <a:cs typeface="Itim" panose="020B0604020202020204" charset="-34"/>
              </a:rPr>
              <a:t> dan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patuh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terhadap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perintah</a:t>
            </a:r>
            <a:r>
              <a:rPr lang="en-US" sz="1600" b="1" dirty="0">
                <a:latin typeface="+mn-lt"/>
                <a:cs typeface="Itim" panose="020B0604020202020204" charset="-34"/>
              </a:rPr>
              <a:t> Allah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Swt</a:t>
            </a:r>
            <a:r>
              <a:rPr lang="en-US" sz="1600" b="1" dirty="0">
                <a:latin typeface="+mn-lt"/>
                <a:cs typeface="Itim" panose="020B0604020202020204" charset="-34"/>
              </a:rPr>
              <a:t>.,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+mn-lt"/>
                <a:cs typeface="Itim" panose="020B0604020202020204" charset="-34"/>
              </a:rPr>
              <a:t>Wajib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menaati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perintah</a:t>
            </a:r>
            <a:r>
              <a:rPr lang="en-US" sz="1600" b="1" dirty="0">
                <a:latin typeface="+mn-lt"/>
                <a:cs typeface="Itim" panose="020B0604020202020204" charset="-34"/>
              </a:rPr>
              <a:t> orang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tua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atau</a:t>
            </a:r>
            <a:r>
              <a:rPr lang="en-US" sz="1600" b="1" dirty="0">
                <a:latin typeface="+mn-lt"/>
                <a:cs typeface="Itim" panose="020B0604020202020204" charset="-34"/>
              </a:rPr>
              <a:t> guru.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+mn-lt"/>
                <a:cs typeface="Itim" panose="020B0604020202020204" charset="-34"/>
              </a:rPr>
              <a:t>Senantiasa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bertasbih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kepada</a:t>
            </a:r>
            <a:r>
              <a:rPr lang="en-US" sz="1600" b="1" dirty="0">
                <a:latin typeface="+mn-lt"/>
                <a:cs typeface="Itim" panose="020B0604020202020204" charset="-34"/>
              </a:rPr>
              <a:t> Allah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Swt</a:t>
            </a:r>
            <a:r>
              <a:rPr lang="en-US" sz="1600" b="1" dirty="0">
                <a:latin typeface="+mn-lt"/>
                <a:cs typeface="Itim" panose="020B0604020202020204" charset="-34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+mn-lt"/>
                <a:cs typeface="Itim" panose="020B0604020202020204" charset="-34"/>
              </a:rPr>
              <a:t>Senantiasa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mendoakan</a:t>
            </a:r>
            <a:r>
              <a:rPr lang="en-US" sz="1600" b="1" dirty="0">
                <a:latin typeface="+mn-lt"/>
                <a:cs typeface="Itim" panose="020B0604020202020204" charset="-34"/>
              </a:rPr>
              <a:t> yang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baik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kepada</a:t>
            </a:r>
            <a:r>
              <a:rPr lang="en-US" sz="1600" b="1" dirty="0">
                <a:latin typeface="+mn-lt"/>
                <a:cs typeface="Itim" panose="020B0604020202020204" charset="-34"/>
              </a:rPr>
              <a:t> orang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tua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atau</a:t>
            </a:r>
            <a:r>
              <a:rPr lang="en-US" sz="1600" b="1" dirty="0">
                <a:latin typeface="+mn-lt"/>
                <a:cs typeface="Itim" panose="020B0604020202020204" charset="-34"/>
              </a:rPr>
              <a:t> guru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+mn-lt"/>
                <a:cs typeface="Itim" panose="020B0604020202020204" charset="-34"/>
              </a:rPr>
              <a:t>Selalu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mengajak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beramal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kebaikan</a:t>
            </a:r>
            <a:r>
              <a:rPr lang="en-US" sz="1600" b="1" dirty="0">
                <a:latin typeface="+mn-lt"/>
                <a:cs typeface="Itim" panose="020B0604020202020204" charset="-34"/>
              </a:rPr>
              <a:t> dan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menjauhi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amal</a:t>
            </a:r>
            <a:r>
              <a:rPr lang="en-US" sz="1600" b="1" dirty="0">
                <a:latin typeface="+mn-lt"/>
                <a:cs typeface="Itim" panose="020B0604020202020204" charset="-34"/>
              </a:rPr>
              <a:t> yang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jelek</a:t>
            </a:r>
            <a:r>
              <a:rPr lang="en-US" sz="1600" b="1" dirty="0">
                <a:latin typeface="+mn-lt"/>
                <a:cs typeface="Itim" panose="020B0604020202020204" charset="-34"/>
              </a:rPr>
              <a:t>. </a:t>
            </a:r>
            <a:endParaRPr lang="en-ID" sz="1600" b="1" dirty="0">
              <a:latin typeface="+mn-lt"/>
              <a:cs typeface="Itim" panose="020B0604020202020204" charset="-3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99BDF1-A95F-4A99-3312-CBCFCAD8B4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76241"/>
            <a:ext cx="9144000" cy="48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37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9037415-AD07-E739-EE50-3CA653F523AF}"/>
              </a:ext>
            </a:extLst>
          </p:cNvPr>
          <p:cNvSpPr txBox="1"/>
          <p:nvPr/>
        </p:nvSpPr>
        <p:spPr>
          <a:xfrm>
            <a:off x="2860158" y="1382232"/>
            <a:ext cx="49335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>
                <a:latin typeface="Arial Black" panose="020B0A04020102020204" pitchFamily="34" charset="0"/>
              </a:rPr>
              <a:t>Selamat</a:t>
            </a:r>
            <a:r>
              <a:rPr lang="en-US" sz="5400" dirty="0">
                <a:latin typeface="Arial Black" panose="020B0A04020102020204" pitchFamily="34" charset="0"/>
              </a:rPr>
              <a:t> </a:t>
            </a:r>
            <a:r>
              <a:rPr lang="en-US" sz="5400" dirty="0" err="1">
                <a:latin typeface="Arial Black" panose="020B0A04020102020204" pitchFamily="34" charset="0"/>
              </a:rPr>
              <a:t>Belajar</a:t>
            </a:r>
            <a:r>
              <a:rPr lang="en-US" sz="5400" dirty="0">
                <a:latin typeface="Arial Black" panose="020B0A04020102020204" pitchFamily="34" charset="0"/>
              </a:rPr>
              <a:t>!</a:t>
            </a:r>
            <a:endParaRPr lang="en-ID" sz="5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822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80C951E-D73F-8B9C-3E38-FEACDCE53D13}"/>
              </a:ext>
            </a:extLst>
          </p:cNvPr>
          <p:cNvSpPr txBox="1"/>
          <p:nvPr/>
        </p:nvSpPr>
        <p:spPr>
          <a:xfrm>
            <a:off x="340242" y="595423"/>
            <a:ext cx="4327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latin typeface="+mn-lt"/>
              </a:rPr>
              <a:t>BAB 7</a:t>
            </a:r>
            <a:endParaRPr lang="en-ID" sz="1800" b="1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72AA86-7A6D-5A87-6DC7-3CDAABC3E8B9}"/>
              </a:ext>
            </a:extLst>
          </p:cNvPr>
          <p:cNvSpPr txBox="1"/>
          <p:nvPr/>
        </p:nvSpPr>
        <p:spPr>
          <a:xfrm>
            <a:off x="180753" y="1131757"/>
            <a:ext cx="5103628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dirty="0" err="1">
                <a:solidFill>
                  <a:srgbClr val="002060"/>
                </a:solidFill>
                <a:latin typeface="Arial Black" panose="020B0A04020102020204" pitchFamily="34" charset="0"/>
              </a:rPr>
              <a:t>Meneladani</a:t>
            </a:r>
            <a:r>
              <a:rPr lang="en-US" sz="5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US" sz="5400" dirty="0" err="1">
                <a:solidFill>
                  <a:srgbClr val="002060"/>
                </a:solidFill>
                <a:latin typeface="Arial Black" panose="020B0A04020102020204" pitchFamily="34" charset="0"/>
              </a:rPr>
              <a:t>Ketaatan</a:t>
            </a:r>
            <a:r>
              <a:rPr lang="en-US" sz="5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US" sz="5400" dirty="0" err="1">
                <a:solidFill>
                  <a:srgbClr val="002060"/>
                </a:solidFill>
                <a:latin typeface="Arial Black" panose="020B0A04020102020204" pitchFamily="34" charset="0"/>
              </a:rPr>
              <a:t>Malaikat</a:t>
            </a:r>
            <a:r>
              <a:rPr lang="en-US" sz="5400" dirty="0">
                <a:solidFill>
                  <a:srgbClr val="002060"/>
                </a:solidFill>
                <a:latin typeface="Arial Black" panose="020B0A04020102020204" pitchFamily="34" charset="0"/>
              </a:rPr>
              <a:t> Allah </a:t>
            </a:r>
            <a:r>
              <a:rPr lang="en-US" sz="5400" dirty="0" err="1">
                <a:solidFill>
                  <a:srgbClr val="002060"/>
                </a:solidFill>
                <a:latin typeface="Arial Black" panose="020B0A04020102020204" pitchFamily="34" charset="0"/>
              </a:rPr>
              <a:t>Swt</a:t>
            </a:r>
            <a:r>
              <a:rPr lang="en-US" sz="5400" dirty="0">
                <a:solidFill>
                  <a:srgbClr val="002060"/>
                </a:solidFill>
                <a:latin typeface="Arial Black" panose="020B0A04020102020204" pitchFamily="34" charset="0"/>
              </a:rPr>
              <a:t>.</a:t>
            </a:r>
            <a:endParaRPr lang="en-ID" sz="5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CC51A8C-CA3D-04EC-B1C9-DE13D39731F1}"/>
              </a:ext>
            </a:extLst>
          </p:cNvPr>
          <p:cNvCxnSpPr/>
          <p:nvPr/>
        </p:nvCxnSpPr>
        <p:spPr>
          <a:xfrm>
            <a:off x="5986130" y="392341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D1462F4-F286-E296-0F66-11542542B57A}"/>
              </a:ext>
            </a:extLst>
          </p:cNvPr>
          <p:cNvCxnSpPr/>
          <p:nvPr/>
        </p:nvCxnSpPr>
        <p:spPr>
          <a:xfrm>
            <a:off x="1765005" y="964755"/>
            <a:ext cx="13822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1119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2"/>
          <p:cNvSpPr/>
          <p:nvPr/>
        </p:nvSpPr>
        <p:spPr>
          <a:xfrm>
            <a:off x="-251841" y="-205866"/>
            <a:ext cx="1429277" cy="135318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32"/>
          <p:cNvSpPr/>
          <p:nvPr/>
        </p:nvSpPr>
        <p:spPr>
          <a:xfrm>
            <a:off x="8070112" y="-151701"/>
            <a:ext cx="1330807" cy="1353179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Rectangle: Single Corner Rounded 3">
            <a:extLst>
              <a:ext uri="{FF2B5EF4-FFF2-40B4-BE49-F238E27FC236}">
                <a16:creationId xmlns:a16="http://schemas.microsoft.com/office/drawing/2014/main" id="{4B6593C2-397A-9A0E-5EF3-672AF4F290F0}"/>
              </a:ext>
            </a:extLst>
          </p:cNvPr>
          <p:cNvSpPr/>
          <p:nvPr/>
        </p:nvSpPr>
        <p:spPr>
          <a:xfrm>
            <a:off x="1465905" y="376448"/>
            <a:ext cx="6315739" cy="576001"/>
          </a:xfrm>
          <a:prstGeom prst="round1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Beriman</a:t>
            </a:r>
            <a:r>
              <a:rPr lang="en-US" sz="2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sz="2400" b="1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kepada</a:t>
            </a:r>
            <a:r>
              <a:rPr lang="en-US" sz="2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sz="2400" b="1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Malaikat</a:t>
            </a:r>
            <a:r>
              <a:rPr lang="en-US" sz="2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 Allah </a:t>
            </a:r>
            <a:r>
              <a:rPr lang="en-US" sz="2400" b="1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Swt</a:t>
            </a:r>
            <a:endParaRPr lang="en-ID" sz="2400" b="1" dirty="0">
              <a:solidFill>
                <a:schemeClr val="tx2">
                  <a:lumMod val="20000"/>
                  <a:lumOff val="8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08D732-4955-DE6F-9DF5-EE4BF2DFB0BA}"/>
              </a:ext>
            </a:extLst>
          </p:cNvPr>
          <p:cNvSpPr txBox="1"/>
          <p:nvPr/>
        </p:nvSpPr>
        <p:spPr>
          <a:xfrm>
            <a:off x="170120" y="1346601"/>
            <a:ext cx="22009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/>
              <a:t>Iman </a:t>
            </a:r>
            <a:r>
              <a:rPr lang="en-US" sz="1600" b="1" dirty="0" err="1"/>
              <a:t>secara</a:t>
            </a:r>
            <a:r>
              <a:rPr lang="en-US" sz="1600" b="1" dirty="0"/>
              <a:t> </a:t>
            </a:r>
            <a:r>
              <a:rPr lang="en-US" sz="1600" b="1" dirty="0" err="1"/>
              <a:t>bahasa</a:t>
            </a:r>
            <a:r>
              <a:rPr lang="en-US" sz="1600" b="1" dirty="0"/>
              <a:t> </a:t>
            </a:r>
            <a:r>
              <a:rPr lang="en-US" sz="1600" b="1" dirty="0" err="1"/>
              <a:t>artinya</a:t>
            </a:r>
            <a:r>
              <a:rPr lang="en-US" sz="1600" b="1" dirty="0"/>
              <a:t> </a:t>
            </a:r>
            <a:r>
              <a:rPr lang="en-US" sz="1600" b="1" dirty="0" err="1"/>
              <a:t>percaya</a:t>
            </a:r>
            <a:r>
              <a:rPr lang="en-US" sz="1600" b="1" dirty="0"/>
              <a:t> </a:t>
            </a:r>
            <a:r>
              <a:rPr lang="en-US" sz="1600" b="1" dirty="0" err="1"/>
              <a:t>atau</a:t>
            </a:r>
            <a:r>
              <a:rPr lang="en-US" sz="1600" b="1" dirty="0"/>
              <a:t> </a:t>
            </a:r>
            <a:r>
              <a:rPr lang="en-US" sz="1600" b="1" dirty="0" err="1"/>
              <a:t>yakin</a:t>
            </a:r>
            <a:r>
              <a:rPr lang="en-US" sz="1600" b="1" dirty="0"/>
              <a:t>. </a:t>
            </a:r>
            <a:endParaRPr lang="en-ID" sz="16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D6CC98-4F5B-6A65-78E6-DD81A0CB8C68}"/>
              </a:ext>
            </a:extLst>
          </p:cNvPr>
          <p:cNvSpPr txBox="1"/>
          <p:nvPr/>
        </p:nvSpPr>
        <p:spPr>
          <a:xfrm>
            <a:off x="2482601" y="2177598"/>
            <a:ext cx="3211033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600" b="1" dirty="0">
                <a:latin typeface="+mn-lt"/>
                <a:cs typeface="Itim" panose="020B0604020202020204" charset="-34"/>
              </a:rPr>
              <a:t>Iman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kepada</a:t>
            </a:r>
            <a:r>
              <a:rPr lang="en-ID" sz="1600" b="1" dirty="0">
                <a:latin typeface="+mn-lt"/>
                <a:cs typeface="Itim" panose="020B0604020202020204" charset="-34"/>
              </a:rPr>
              <a:t>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malaikat</a:t>
            </a:r>
            <a:r>
              <a:rPr lang="en-ID" sz="1600" b="1" dirty="0">
                <a:latin typeface="+mn-lt"/>
                <a:cs typeface="Itim" panose="020B0604020202020204" charset="-34"/>
              </a:rPr>
              <a:t>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adalah</a:t>
            </a:r>
            <a:r>
              <a:rPr lang="en-ID" sz="1600" b="1" dirty="0">
                <a:latin typeface="+mn-lt"/>
                <a:cs typeface="Itim" panose="020B0604020202020204" charset="-34"/>
              </a:rPr>
              <a:t>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percaya</a:t>
            </a:r>
            <a:r>
              <a:rPr lang="en-ID" sz="1600" b="1" dirty="0">
                <a:latin typeface="+mn-lt"/>
                <a:cs typeface="Itim" panose="020B0604020202020204" charset="-34"/>
              </a:rPr>
              <a:t> dan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membenarkan</a:t>
            </a:r>
            <a:r>
              <a:rPr lang="en-ID" sz="1600" b="1" dirty="0">
                <a:latin typeface="+mn-lt"/>
                <a:cs typeface="Itim" panose="020B0604020202020204" charset="-34"/>
              </a:rPr>
              <a:t>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dengan</a:t>
            </a:r>
            <a:r>
              <a:rPr lang="en-ID" sz="1600" b="1" dirty="0">
                <a:latin typeface="+mn-lt"/>
                <a:cs typeface="Itim" panose="020B0604020202020204" charset="-34"/>
              </a:rPr>
              <a:t>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sepenuh</a:t>
            </a:r>
            <a:r>
              <a:rPr lang="en-ID" sz="1600" b="1" dirty="0">
                <a:latin typeface="+mn-lt"/>
                <a:cs typeface="Itim" panose="020B0604020202020204" charset="-34"/>
              </a:rPr>
              <a:t>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hati</a:t>
            </a:r>
            <a:r>
              <a:rPr lang="en-ID" sz="1600" b="1" dirty="0">
                <a:latin typeface="+mn-lt"/>
                <a:cs typeface="Itim" panose="020B0604020202020204" charset="-34"/>
              </a:rPr>
              <a:t>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bahwa</a:t>
            </a:r>
            <a:r>
              <a:rPr lang="en-ID" sz="1600" b="1" dirty="0">
                <a:latin typeface="+mn-lt"/>
                <a:cs typeface="Itim" panose="020B0604020202020204" charset="-34"/>
              </a:rPr>
              <a:t>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malaikat</a:t>
            </a:r>
            <a:r>
              <a:rPr lang="en-ID" sz="1600" b="1" dirty="0">
                <a:latin typeface="+mn-lt"/>
                <a:cs typeface="Itim" panose="020B0604020202020204" charset="-34"/>
              </a:rPr>
              <a:t> Allah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Swt</a:t>
            </a:r>
            <a:r>
              <a:rPr lang="en-ID" sz="1600" b="1" dirty="0">
                <a:latin typeface="+mn-lt"/>
                <a:cs typeface="Itim" panose="020B0604020202020204" charset="-34"/>
              </a:rPr>
              <a:t>.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benar-benar</a:t>
            </a:r>
            <a:r>
              <a:rPr lang="en-ID" sz="1600" b="1" dirty="0">
                <a:latin typeface="+mn-lt"/>
                <a:cs typeface="Itim" panose="020B0604020202020204" charset="-34"/>
              </a:rPr>
              <a:t>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ada</a:t>
            </a:r>
            <a:r>
              <a:rPr lang="en-ID" sz="1600" b="1" dirty="0">
                <a:latin typeface="+mn-lt"/>
                <a:cs typeface="Itim" panose="020B0604020202020204" charset="-34"/>
              </a:rPr>
              <a:t>.</a:t>
            </a:r>
          </a:p>
          <a:p>
            <a:pPr algn="ctr"/>
            <a:endParaRPr lang="en-ID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4CA8D1D-803E-8D01-FDE1-6FEB84AD8040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5693634" y="2822870"/>
            <a:ext cx="978196" cy="124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C0F9851-D1A1-C925-7628-3A973EC9BB54}"/>
              </a:ext>
            </a:extLst>
          </p:cNvPr>
          <p:cNvSpPr txBox="1"/>
          <p:nvPr/>
        </p:nvSpPr>
        <p:spPr>
          <a:xfrm>
            <a:off x="5693634" y="3308279"/>
            <a:ext cx="3333408" cy="1154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600" b="1" dirty="0" err="1">
                <a:latin typeface="+mn-lt"/>
                <a:cs typeface="Itim" panose="020B0604020202020204" charset="-34"/>
              </a:rPr>
              <a:t>Keberadaan</a:t>
            </a:r>
            <a:r>
              <a:rPr lang="en-ID" sz="1600" b="1" dirty="0">
                <a:latin typeface="+mn-lt"/>
                <a:cs typeface="Itim" panose="020B0604020202020204" charset="-34"/>
              </a:rPr>
              <a:t>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malaikat</a:t>
            </a:r>
            <a:r>
              <a:rPr lang="en-ID" sz="1600" b="1" dirty="0">
                <a:latin typeface="+mn-lt"/>
                <a:cs typeface="Itim" panose="020B0604020202020204" charset="-34"/>
              </a:rPr>
              <a:t>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bersifat</a:t>
            </a:r>
            <a:r>
              <a:rPr lang="en-ID" sz="1600" b="1" dirty="0">
                <a:latin typeface="+mn-lt"/>
                <a:cs typeface="Itim" panose="020B0604020202020204" charset="-34"/>
              </a:rPr>
              <a:t>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gaib</a:t>
            </a:r>
            <a:r>
              <a:rPr lang="en-ID" sz="1600" b="1" dirty="0">
                <a:latin typeface="+mn-lt"/>
                <a:cs typeface="Itim" panose="020B0604020202020204" charset="-34"/>
              </a:rPr>
              <a:t>,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artinya</a:t>
            </a:r>
            <a:r>
              <a:rPr lang="en-ID" sz="1600" b="1" dirty="0">
                <a:latin typeface="+mn-lt"/>
                <a:cs typeface="Itim" panose="020B0604020202020204" charset="-34"/>
              </a:rPr>
              <a:t>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malaikat</a:t>
            </a:r>
            <a:r>
              <a:rPr lang="en-ID" sz="1600" b="1" dirty="0">
                <a:latin typeface="+mn-lt"/>
                <a:cs typeface="Itim" panose="020B0604020202020204" charset="-34"/>
              </a:rPr>
              <a:t>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tidak</a:t>
            </a:r>
            <a:r>
              <a:rPr lang="en-ID" sz="1600" b="1" dirty="0">
                <a:latin typeface="+mn-lt"/>
                <a:cs typeface="Itim" panose="020B0604020202020204" charset="-34"/>
              </a:rPr>
              <a:t>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bisa</a:t>
            </a:r>
            <a:r>
              <a:rPr lang="en-ID" sz="1600" b="1" dirty="0">
                <a:latin typeface="+mn-lt"/>
                <a:cs typeface="Itim" panose="020B0604020202020204" charset="-34"/>
              </a:rPr>
              <a:t>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dilihat</a:t>
            </a:r>
            <a:r>
              <a:rPr lang="en-ID" sz="1600" b="1" dirty="0">
                <a:latin typeface="+mn-lt"/>
                <a:cs typeface="Itim" panose="020B0604020202020204" charset="-34"/>
              </a:rPr>
              <a:t> oleh </a:t>
            </a:r>
            <a:r>
              <a:rPr lang="en-ID" sz="1600" b="1" dirty="0" err="1">
                <a:latin typeface="+mn-lt"/>
                <a:cs typeface="Itim" panose="020B0604020202020204" charset="-34"/>
              </a:rPr>
              <a:t>mata</a:t>
            </a:r>
            <a:r>
              <a:rPr lang="en-ID" sz="1600" b="1" dirty="0">
                <a:latin typeface="+mn-lt"/>
                <a:cs typeface="Itim" panose="020B0604020202020204" charset="-34"/>
              </a:rPr>
              <a:t>. 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1B2A38B6-4F3F-1646-C8B0-2D176074F6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29A22CA3-4609-CA66-D579-B2ACA7E5CFAF}"/>
              </a:ext>
            </a:extLst>
          </p:cNvPr>
          <p:cNvCxnSpPr/>
          <p:nvPr/>
        </p:nvCxnSpPr>
        <p:spPr>
          <a:xfrm>
            <a:off x="1180214" y="2020186"/>
            <a:ext cx="1302387" cy="551564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DD4C33E7-44A6-5219-A75C-9C73FBD9A846}"/>
              </a:ext>
            </a:extLst>
          </p:cNvPr>
          <p:cNvCxnSpPr/>
          <p:nvPr/>
        </p:nvCxnSpPr>
        <p:spPr>
          <a:xfrm>
            <a:off x="4029740" y="3540642"/>
            <a:ext cx="1552353" cy="318977"/>
          </a:xfrm>
          <a:prstGeom prst="bentConnector3">
            <a:avLst>
              <a:gd name="adj1" fmla="val 685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4"/>
          <p:cNvSpPr/>
          <p:nvPr/>
        </p:nvSpPr>
        <p:spPr>
          <a:xfrm>
            <a:off x="-988975" y="-346275"/>
            <a:ext cx="3296240" cy="2674805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34"/>
          <p:cNvSpPr/>
          <p:nvPr/>
        </p:nvSpPr>
        <p:spPr>
          <a:xfrm>
            <a:off x="4420628" y="4215295"/>
            <a:ext cx="356196" cy="328410"/>
          </a:xfrm>
          <a:custGeom>
            <a:avLst/>
            <a:gdLst/>
            <a:ahLst/>
            <a:cxnLst/>
            <a:rect l="l" t="t" r="r" b="b"/>
            <a:pathLst>
              <a:path w="11217" h="10342" extrusionOk="0">
                <a:moveTo>
                  <a:pt x="3394" y="1186"/>
                </a:moveTo>
                <a:lnTo>
                  <a:pt x="3394" y="1507"/>
                </a:lnTo>
                <a:lnTo>
                  <a:pt x="1668" y="1507"/>
                </a:lnTo>
                <a:lnTo>
                  <a:pt x="1668" y="1186"/>
                </a:lnTo>
                <a:close/>
                <a:moveTo>
                  <a:pt x="3096" y="1829"/>
                </a:moveTo>
                <a:lnTo>
                  <a:pt x="3096" y="2090"/>
                </a:lnTo>
                <a:lnTo>
                  <a:pt x="2013" y="3043"/>
                </a:lnTo>
                <a:lnTo>
                  <a:pt x="2013" y="1829"/>
                </a:lnTo>
                <a:close/>
                <a:moveTo>
                  <a:pt x="6740" y="5948"/>
                </a:moveTo>
                <a:cubicBezTo>
                  <a:pt x="6775" y="5948"/>
                  <a:pt x="6799" y="5972"/>
                  <a:pt x="6799" y="6008"/>
                </a:cubicBezTo>
                <a:lnTo>
                  <a:pt x="6799" y="10020"/>
                </a:lnTo>
                <a:lnTo>
                  <a:pt x="4644" y="10020"/>
                </a:lnTo>
                <a:lnTo>
                  <a:pt x="4644" y="6008"/>
                </a:lnTo>
                <a:cubicBezTo>
                  <a:pt x="4644" y="5972"/>
                  <a:pt x="4668" y="5948"/>
                  <a:pt x="4704" y="5948"/>
                </a:cubicBezTo>
                <a:close/>
                <a:moveTo>
                  <a:pt x="5601" y="1"/>
                </a:moveTo>
                <a:cubicBezTo>
                  <a:pt x="5543" y="1"/>
                  <a:pt x="5484" y="19"/>
                  <a:pt x="5430" y="55"/>
                </a:cubicBezTo>
                <a:lnTo>
                  <a:pt x="3692" y="1567"/>
                </a:lnTo>
                <a:lnTo>
                  <a:pt x="3692" y="1126"/>
                </a:lnTo>
                <a:cubicBezTo>
                  <a:pt x="3692" y="995"/>
                  <a:pt x="3573" y="876"/>
                  <a:pt x="3442" y="876"/>
                </a:cubicBezTo>
                <a:lnTo>
                  <a:pt x="1596" y="876"/>
                </a:lnTo>
                <a:cubicBezTo>
                  <a:pt x="1453" y="876"/>
                  <a:pt x="1334" y="995"/>
                  <a:pt x="1334" y="1126"/>
                </a:cubicBezTo>
                <a:lnTo>
                  <a:pt x="1334" y="1590"/>
                </a:lnTo>
                <a:cubicBezTo>
                  <a:pt x="1334" y="1721"/>
                  <a:pt x="1453" y="1840"/>
                  <a:pt x="1596" y="1840"/>
                </a:cubicBezTo>
                <a:lnTo>
                  <a:pt x="1691" y="1840"/>
                </a:lnTo>
                <a:lnTo>
                  <a:pt x="1691" y="3329"/>
                </a:lnTo>
                <a:lnTo>
                  <a:pt x="108" y="4710"/>
                </a:lnTo>
                <a:cubicBezTo>
                  <a:pt x="25" y="4781"/>
                  <a:pt x="1" y="4888"/>
                  <a:pt x="25" y="4984"/>
                </a:cubicBezTo>
                <a:cubicBezTo>
                  <a:pt x="60" y="5079"/>
                  <a:pt x="167" y="5138"/>
                  <a:pt x="251" y="5138"/>
                </a:cubicBezTo>
                <a:lnTo>
                  <a:pt x="1322" y="5138"/>
                </a:lnTo>
                <a:lnTo>
                  <a:pt x="1322" y="7972"/>
                </a:lnTo>
                <a:cubicBezTo>
                  <a:pt x="1322" y="8056"/>
                  <a:pt x="1394" y="8139"/>
                  <a:pt x="1489" y="8139"/>
                </a:cubicBezTo>
                <a:cubicBezTo>
                  <a:pt x="1572" y="8139"/>
                  <a:pt x="1656" y="8056"/>
                  <a:pt x="1656" y="7972"/>
                </a:cubicBezTo>
                <a:lnTo>
                  <a:pt x="1656" y="5055"/>
                </a:lnTo>
                <a:lnTo>
                  <a:pt x="5609" y="1614"/>
                </a:lnTo>
                <a:lnTo>
                  <a:pt x="9561" y="5055"/>
                </a:lnTo>
                <a:lnTo>
                  <a:pt x="9561" y="9937"/>
                </a:lnTo>
                <a:cubicBezTo>
                  <a:pt x="9561" y="9984"/>
                  <a:pt x="9526" y="10020"/>
                  <a:pt x="9478" y="10020"/>
                </a:cubicBezTo>
                <a:lnTo>
                  <a:pt x="7109" y="10020"/>
                </a:lnTo>
                <a:lnTo>
                  <a:pt x="7109" y="6008"/>
                </a:lnTo>
                <a:cubicBezTo>
                  <a:pt x="7109" y="5793"/>
                  <a:pt x="6930" y="5615"/>
                  <a:pt x="6728" y="5615"/>
                </a:cubicBezTo>
                <a:lnTo>
                  <a:pt x="4680" y="5615"/>
                </a:lnTo>
                <a:cubicBezTo>
                  <a:pt x="4478" y="5615"/>
                  <a:pt x="4299" y="5793"/>
                  <a:pt x="4299" y="6008"/>
                </a:cubicBezTo>
                <a:lnTo>
                  <a:pt x="4299" y="10020"/>
                </a:lnTo>
                <a:lnTo>
                  <a:pt x="1739" y="10020"/>
                </a:lnTo>
                <a:cubicBezTo>
                  <a:pt x="1691" y="10020"/>
                  <a:pt x="1656" y="9984"/>
                  <a:pt x="1656" y="9937"/>
                </a:cubicBezTo>
                <a:lnTo>
                  <a:pt x="1656" y="8734"/>
                </a:lnTo>
                <a:cubicBezTo>
                  <a:pt x="1656" y="8639"/>
                  <a:pt x="1572" y="8567"/>
                  <a:pt x="1489" y="8567"/>
                </a:cubicBezTo>
                <a:cubicBezTo>
                  <a:pt x="1394" y="8567"/>
                  <a:pt x="1322" y="8639"/>
                  <a:pt x="1322" y="8734"/>
                </a:cubicBezTo>
                <a:lnTo>
                  <a:pt x="1322" y="9937"/>
                </a:lnTo>
                <a:cubicBezTo>
                  <a:pt x="1322" y="10163"/>
                  <a:pt x="1501" y="10342"/>
                  <a:pt x="1727" y="10342"/>
                </a:cubicBezTo>
                <a:lnTo>
                  <a:pt x="9466" y="10342"/>
                </a:lnTo>
                <a:cubicBezTo>
                  <a:pt x="9692" y="10342"/>
                  <a:pt x="9871" y="10163"/>
                  <a:pt x="9871" y="9937"/>
                </a:cubicBezTo>
                <a:lnTo>
                  <a:pt x="9871" y="5127"/>
                </a:lnTo>
                <a:lnTo>
                  <a:pt x="10943" y="5127"/>
                </a:lnTo>
                <a:cubicBezTo>
                  <a:pt x="11038" y="5127"/>
                  <a:pt x="11133" y="5067"/>
                  <a:pt x="11157" y="4960"/>
                </a:cubicBezTo>
                <a:cubicBezTo>
                  <a:pt x="11216" y="4877"/>
                  <a:pt x="11205" y="4769"/>
                  <a:pt x="11121" y="4698"/>
                </a:cubicBezTo>
                <a:lnTo>
                  <a:pt x="8811" y="2686"/>
                </a:lnTo>
                <a:cubicBezTo>
                  <a:pt x="8785" y="2659"/>
                  <a:pt x="8748" y="2647"/>
                  <a:pt x="8711" y="2647"/>
                </a:cubicBezTo>
                <a:cubicBezTo>
                  <a:pt x="8665" y="2647"/>
                  <a:pt x="8618" y="2665"/>
                  <a:pt x="8585" y="2698"/>
                </a:cubicBezTo>
                <a:cubicBezTo>
                  <a:pt x="8526" y="2757"/>
                  <a:pt x="8538" y="2864"/>
                  <a:pt x="8597" y="2924"/>
                </a:cubicBezTo>
                <a:lnTo>
                  <a:pt x="10764" y="4805"/>
                </a:lnTo>
                <a:lnTo>
                  <a:pt x="9776" y="4805"/>
                </a:lnTo>
                <a:lnTo>
                  <a:pt x="5763" y="1305"/>
                </a:lnTo>
                <a:cubicBezTo>
                  <a:pt x="5716" y="1269"/>
                  <a:pt x="5659" y="1251"/>
                  <a:pt x="5601" y="1251"/>
                </a:cubicBezTo>
                <a:cubicBezTo>
                  <a:pt x="5543" y="1251"/>
                  <a:pt x="5484" y="1269"/>
                  <a:pt x="5430" y="1305"/>
                </a:cubicBezTo>
                <a:lnTo>
                  <a:pt x="1418" y="4805"/>
                </a:lnTo>
                <a:lnTo>
                  <a:pt x="429" y="4805"/>
                </a:lnTo>
                <a:lnTo>
                  <a:pt x="1918" y="3507"/>
                </a:lnTo>
                <a:lnTo>
                  <a:pt x="3335" y="2281"/>
                </a:lnTo>
                <a:lnTo>
                  <a:pt x="5609" y="340"/>
                </a:lnTo>
                <a:lnTo>
                  <a:pt x="8026" y="2436"/>
                </a:lnTo>
                <a:cubicBezTo>
                  <a:pt x="8052" y="2463"/>
                  <a:pt x="8086" y="2475"/>
                  <a:pt x="8121" y="2475"/>
                </a:cubicBezTo>
                <a:cubicBezTo>
                  <a:pt x="8164" y="2475"/>
                  <a:pt x="8207" y="2457"/>
                  <a:pt x="8240" y="2424"/>
                </a:cubicBezTo>
                <a:cubicBezTo>
                  <a:pt x="8299" y="2364"/>
                  <a:pt x="8288" y="2257"/>
                  <a:pt x="8228" y="2198"/>
                </a:cubicBezTo>
                <a:lnTo>
                  <a:pt x="5763" y="55"/>
                </a:lnTo>
                <a:cubicBezTo>
                  <a:pt x="5716" y="19"/>
                  <a:pt x="5659" y="1"/>
                  <a:pt x="560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34"/>
          <p:cNvSpPr/>
          <p:nvPr/>
        </p:nvSpPr>
        <p:spPr>
          <a:xfrm>
            <a:off x="4420628" y="4215295"/>
            <a:ext cx="356196" cy="328410"/>
          </a:xfrm>
          <a:custGeom>
            <a:avLst/>
            <a:gdLst/>
            <a:ahLst/>
            <a:cxnLst/>
            <a:rect l="l" t="t" r="r" b="b"/>
            <a:pathLst>
              <a:path w="11217" h="10342" extrusionOk="0">
                <a:moveTo>
                  <a:pt x="3394" y="1186"/>
                </a:moveTo>
                <a:lnTo>
                  <a:pt x="3394" y="1507"/>
                </a:lnTo>
                <a:lnTo>
                  <a:pt x="1668" y="1507"/>
                </a:lnTo>
                <a:lnTo>
                  <a:pt x="1668" y="1186"/>
                </a:lnTo>
                <a:close/>
                <a:moveTo>
                  <a:pt x="3096" y="1829"/>
                </a:moveTo>
                <a:lnTo>
                  <a:pt x="3096" y="2090"/>
                </a:lnTo>
                <a:lnTo>
                  <a:pt x="2013" y="3043"/>
                </a:lnTo>
                <a:lnTo>
                  <a:pt x="2013" y="1829"/>
                </a:lnTo>
                <a:close/>
                <a:moveTo>
                  <a:pt x="6740" y="5948"/>
                </a:moveTo>
                <a:cubicBezTo>
                  <a:pt x="6775" y="5948"/>
                  <a:pt x="6799" y="5972"/>
                  <a:pt x="6799" y="6008"/>
                </a:cubicBezTo>
                <a:lnTo>
                  <a:pt x="6799" y="10020"/>
                </a:lnTo>
                <a:lnTo>
                  <a:pt x="4644" y="10020"/>
                </a:lnTo>
                <a:lnTo>
                  <a:pt x="4644" y="6008"/>
                </a:lnTo>
                <a:cubicBezTo>
                  <a:pt x="4644" y="5972"/>
                  <a:pt x="4668" y="5948"/>
                  <a:pt x="4704" y="5948"/>
                </a:cubicBezTo>
                <a:close/>
                <a:moveTo>
                  <a:pt x="5601" y="1"/>
                </a:moveTo>
                <a:cubicBezTo>
                  <a:pt x="5543" y="1"/>
                  <a:pt x="5484" y="19"/>
                  <a:pt x="5430" y="55"/>
                </a:cubicBezTo>
                <a:lnTo>
                  <a:pt x="3692" y="1567"/>
                </a:lnTo>
                <a:lnTo>
                  <a:pt x="3692" y="1126"/>
                </a:lnTo>
                <a:cubicBezTo>
                  <a:pt x="3692" y="995"/>
                  <a:pt x="3573" y="876"/>
                  <a:pt x="3442" y="876"/>
                </a:cubicBezTo>
                <a:lnTo>
                  <a:pt x="1596" y="876"/>
                </a:lnTo>
                <a:cubicBezTo>
                  <a:pt x="1453" y="876"/>
                  <a:pt x="1334" y="995"/>
                  <a:pt x="1334" y="1126"/>
                </a:cubicBezTo>
                <a:lnTo>
                  <a:pt x="1334" y="1590"/>
                </a:lnTo>
                <a:cubicBezTo>
                  <a:pt x="1334" y="1721"/>
                  <a:pt x="1453" y="1840"/>
                  <a:pt x="1596" y="1840"/>
                </a:cubicBezTo>
                <a:lnTo>
                  <a:pt x="1691" y="1840"/>
                </a:lnTo>
                <a:lnTo>
                  <a:pt x="1691" y="3329"/>
                </a:lnTo>
                <a:lnTo>
                  <a:pt x="108" y="4710"/>
                </a:lnTo>
                <a:cubicBezTo>
                  <a:pt x="25" y="4781"/>
                  <a:pt x="1" y="4888"/>
                  <a:pt x="25" y="4984"/>
                </a:cubicBezTo>
                <a:cubicBezTo>
                  <a:pt x="60" y="5079"/>
                  <a:pt x="167" y="5138"/>
                  <a:pt x="251" y="5138"/>
                </a:cubicBezTo>
                <a:lnTo>
                  <a:pt x="1322" y="5138"/>
                </a:lnTo>
                <a:lnTo>
                  <a:pt x="1322" y="7972"/>
                </a:lnTo>
                <a:cubicBezTo>
                  <a:pt x="1322" y="8056"/>
                  <a:pt x="1394" y="8139"/>
                  <a:pt x="1489" y="8139"/>
                </a:cubicBezTo>
                <a:cubicBezTo>
                  <a:pt x="1572" y="8139"/>
                  <a:pt x="1656" y="8056"/>
                  <a:pt x="1656" y="7972"/>
                </a:cubicBezTo>
                <a:lnTo>
                  <a:pt x="1656" y="5055"/>
                </a:lnTo>
                <a:lnTo>
                  <a:pt x="5609" y="1614"/>
                </a:lnTo>
                <a:lnTo>
                  <a:pt x="9561" y="5055"/>
                </a:lnTo>
                <a:lnTo>
                  <a:pt x="9561" y="9937"/>
                </a:lnTo>
                <a:cubicBezTo>
                  <a:pt x="9561" y="9984"/>
                  <a:pt x="9526" y="10020"/>
                  <a:pt x="9478" y="10020"/>
                </a:cubicBezTo>
                <a:lnTo>
                  <a:pt x="7109" y="10020"/>
                </a:lnTo>
                <a:lnTo>
                  <a:pt x="7109" y="6008"/>
                </a:lnTo>
                <a:cubicBezTo>
                  <a:pt x="7109" y="5793"/>
                  <a:pt x="6930" y="5615"/>
                  <a:pt x="6728" y="5615"/>
                </a:cubicBezTo>
                <a:lnTo>
                  <a:pt x="4680" y="5615"/>
                </a:lnTo>
                <a:cubicBezTo>
                  <a:pt x="4478" y="5615"/>
                  <a:pt x="4299" y="5793"/>
                  <a:pt x="4299" y="6008"/>
                </a:cubicBezTo>
                <a:lnTo>
                  <a:pt x="4299" y="10020"/>
                </a:lnTo>
                <a:lnTo>
                  <a:pt x="1739" y="10020"/>
                </a:lnTo>
                <a:cubicBezTo>
                  <a:pt x="1691" y="10020"/>
                  <a:pt x="1656" y="9984"/>
                  <a:pt x="1656" y="9937"/>
                </a:cubicBezTo>
                <a:lnTo>
                  <a:pt x="1656" y="8734"/>
                </a:lnTo>
                <a:cubicBezTo>
                  <a:pt x="1656" y="8639"/>
                  <a:pt x="1572" y="8567"/>
                  <a:pt x="1489" y="8567"/>
                </a:cubicBezTo>
                <a:cubicBezTo>
                  <a:pt x="1394" y="8567"/>
                  <a:pt x="1322" y="8639"/>
                  <a:pt x="1322" y="8734"/>
                </a:cubicBezTo>
                <a:lnTo>
                  <a:pt x="1322" y="9937"/>
                </a:lnTo>
                <a:cubicBezTo>
                  <a:pt x="1322" y="10163"/>
                  <a:pt x="1501" y="10342"/>
                  <a:pt x="1727" y="10342"/>
                </a:cubicBezTo>
                <a:lnTo>
                  <a:pt x="9466" y="10342"/>
                </a:lnTo>
                <a:cubicBezTo>
                  <a:pt x="9692" y="10342"/>
                  <a:pt x="9871" y="10163"/>
                  <a:pt x="9871" y="9937"/>
                </a:cubicBezTo>
                <a:lnTo>
                  <a:pt x="9871" y="5127"/>
                </a:lnTo>
                <a:lnTo>
                  <a:pt x="10943" y="5127"/>
                </a:lnTo>
                <a:cubicBezTo>
                  <a:pt x="11038" y="5127"/>
                  <a:pt x="11133" y="5067"/>
                  <a:pt x="11157" y="4960"/>
                </a:cubicBezTo>
                <a:cubicBezTo>
                  <a:pt x="11216" y="4877"/>
                  <a:pt x="11205" y="4769"/>
                  <a:pt x="11121" y="4698"/>
                </a:cubicBezTo>
                <a:lnTo>
                  <a:pt x="8811" y="2686"/>
                </a:lnTo>
                <a:cubicBezTo>
                  <a:pt x="8785" y="2659"/>
                  <a:pt x="8748" y="2647"/>
                  <a:pt x="8711" y="2647"/>
                </a:cubicBezTo>
                <a:cubicBezTo>
                  <a:pt x="8665" y="2647"/>
                  <a:pt x="8618" y="2665"/>
                  <a:pt x="8585" y="2698"/>
                </a:cubicBezTo>
                <a:cubicBezTo>
                  <a:pt x="8526" y="2757"/>
                  <a:pt x="8538" y="2864"/>
                  <a:pt x="8597" y="2924"/>
                </a:cubicBezTo>
                <a:lnTo>
                  <a:pt x="10764" y="4805"/>
                </a:lnTo>
                <a:lnTo>
                  <a:pt x="9776" y="4805"/>
                </a:lnTo>
                <a:lnTo>
                  <a:pt x="5763" y="1305"/>
                </a:lnTo>
                <a:cubicBezTo>
                  <a:pt x="5716" y="1269"/>
                  <a:pt x="5659" y="1251"/>
                  <a:pt x="5601" y="1251"/>
                </a:cubicBezTo>
                <a:cubicBezTo>
                  <a:pt x="5543" y="1251"/>
                  <a:pt x="5484" y="1269"/>
                  <a:pt x="5430" y="1305"/>
                </a:cubicBezTo>
                <a:lnTo>
                  <a:pt x="1418" y="4805"/>
                </a:lnTo>
                <a:lnTo>
                  <a:pt x="429" y="4805"/>
                </a:lnTo>
                <a:lnTo>
                  <a:pt x="1918" y="3507"/>
                </a:lnTo>
                <a:lnTo>
                  <a:pt x="3335" y="2281"/>
                </a:lnTo>
                <a:lnTo>
                  <a:pt x="5609" y="340"/>
                </a:lnTo>
                <a:lnTo>
                  <a:pt x="8026" y="2436"/>
                </a:lnTo>
                <a:cubicBezTo>
                  <a:pt x="8052" y="2463"/>
                  <a:pt x="8086" y="2475"/>
                  <a:pt x="8121" y="2475"/>
                </a:cubicBezTo>
                <a:cubicBezTo>
                  <a:pt x="8164" y="2475"/>
                  <a:pt x="8207" y="2457"/>
                  <a:pt x="8240" y="2424"/>
                </a:cubicBezTo>
                <a:cubicBezTo>
                  <a:pt x="8299" y="2364"/>
                  <a:pt x="8288" y="2257"/>
                  <a:pt x="8228" y="2198"/>
                </a:cubicBezTo>
                <a:lnTo>
                  <a:pt x="5763" y="55"/>
                </a:lnTo>
                <a:cubicBezTo>
                  <a:pt x="5716" y="19"/>
                  <a:pt x="5659" y="1"/>
                  <a:pt x="560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EDBAB7-19B4-10D0-E81F-6A85EECDB992}"/>
              </a:ext>
            </a:extLst>
          </p:cNvPr>
          <p:cNvSpPr txBox="1"/>
          <p:nvPr/>
        </p:nvSpPr>
        <p:spPr>
          <a:xfrm>
            <a:off x="-170123" y="144741"/>
            <a:ext cx="229663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err="1">
                <a:latin typeface="Arial Black" panose="020B0A04020102020204" pitchFamily="34" charset="0"/>
              </a:rPr>
              <a:t>Dalil</a:t>
            </a:r>
            <a:r>
              <a:rPr lang="en-US" sz="2600" dirty="0">
                <a:latin typeface="Arial Black" panose="020B0A04020102020204" pitchFamily="34" charset="0"/>
              </a:rPr>
              <a:t> </a:t>
            </a:r>
            <a:r>
              <a:rPr lang="en-US" sz="2600" dirty="0" err="1">
                <a:latin typeface="Arial Black" panose="020B0A04020102020204" pitchFamily="34" charset="0"/>
              </a:rPr>
              <a:t>Beriman</a:t>
            </a:r>
            <a:r>
              <a:rPr lang="en-US" sz="2600" dirty="0">
                <a:latin typeface="Arial Black" panose="020B0A04020102020204" pitchFamily="34" charset="0"/>
              </a:rPr>
              <a:t> </a:t>
            </a:r>
            <a:r>
              <a:rPr lang="en-US" sz="2600" dirty="0" err="1">
                <a:latin typeface="Arial Black" panose="020B0A04020102020204" pitchFamily="34" charset="0"/>
              </a:rPr>
              <a:t>kepada</a:t>
            </a:r>
            <a:r>
              <a:rPr lang="en-US" sz="2600" dirty="0">
                <a:latin typeface="Arial Black" panose="020B0A04020102020204" pitchFamily="34" charset="0"/>
              </a:rPr>
              <a:t> </a:t>
            </a:r>
            <a:r>
              <a:rPr lang="en-US" sz="2600" dirty="0" err="1">
                <a:latin typeface="Arial Black" panose="020B0A04020102020204" pitchFamily="34" charset="0"/>
              </a:rPr>
              <a:t>Malaikat</a:t>
            </a:r>
            <a:endParaRPr lang="en-ID" sz="2600" dirty="0">
              <a:latin typeface="Arial Black" panose="020B0A040201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72204C4-EF06-1860-A318-1A99F7B5028D}"/>
              </a:ext>
            </a:extLst>
          </p:cNvPr>
          <p:cNvSpPr txBox="1"/>
          <p:nvPr/>
        </p:nvSpPr>
        <p:spPr>
          <a:xfrm>
            <a:off x="2041451" y="484470"/>
            <a:ext cx="692179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3200" b="1" i="0" dirty="0">
                <a:solidFill>
                  <a:srgbClr val="000000"/>
                </a:solidFill>
                <a:effectLst/>
                <a:latin typeface="Adobe Naskh Medium" panose="01010101010101010101" pitchFamily="50" charset="-78"/>
                <a:cs typeface="Adobe Naskh Medium" panose="01010101010101010101" pitchFamily="50" charset="-78"/>
              </a:rPr>
              <a:t>اٰمَنَ الرَّسُوْلُ بِمَآ اُنْزِلَ اِلَيْهِ مِنْ رَّبِّهٖ وَالْمُؤْمِنُوْنَۗ كُلٌّ اٰمَنَ بِاللّٰهِ وَمَلٰۤىِٕكَتِهٖ وَكُتُبِهٖ وَرُسُلِهٖۗ لَا نُفَرِّقُ بَيْنَ اَحَدٍ مِّنْ رُّسُلِهٖ ۗ وَقَالُوْا سَمِعْنَا وَاَطَعْنَا غُفْرَانَكَ رَبَّنَا وَاِلَيْكَ الْمَصِيْرُ</a:t>
            </a:r>
            <a:endParaRPr lang="en-ID" sz="3200" b="1" dirty="0">
              <a:latin typeface="Adobe Naskh Medium" panose="01010101010101010101" pitchFamily="50" charset="-78"/>
              <a:cs typeface="Adobe Naskh Medium" panose="01010101010101010101" pitchFamily="50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1F7A580-D7DD-AD74-7250-48E621210ACB}"/>
              </a:ext>
            </a:extLst>
          </p:cNvPr>
          <p:cNvSpPr txBox="1"/>
          <p:nvPr/>
        </p:nvSpPr>
        <p:spPr>
          <a:xfrm>
            <a:off x="507659" y="2814971"/>
            <a:ext cx="84555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err="1">
                <a:solidFill>
                  <a:schemeClr val="accent1">
                    <a:lumMod val="10000"/>
                  </a:schemeClr>
                </a:solidFill>
                <a:latin typeface="+mn-lt"/>
                <a:cs typeface="Itim" panose="020B0604020202020204" charset="-34"/>
              </a:rPr>
              <a:t>Artinya</a:t>
            </a:r>
            <a:r>
              <a:rPr lang="en-US" sz="1600" b="1" dirty="0">
                <a:solidFill>
                  <a:schemeClr val="accent1">
                    <a:lumMod val="10000"/>
                  </a:schemeClr>
                </a:solidFill>
                <a:latin typeface="+mn-lt"/>
                <a:cs typeface="Itim" panose="020B0604020202020204" charset="-34"/>
              </a:rPr>
              <a:t>: </a:t>
            </a:r>
            <a:r>
              <a:rPr lang="en-US" sz="1600" dirty="0">
                <a:solidFill>
                  <a:schemeClr val="accent1">
                    <a:lumMod val="10000"/>
                  </a:schemeClr>
                </a:solidFill>
                <a:latin typeface="+mn-lt"/>
                <a:cs typeface="Itim" panose="020B0604020202020204" charset="-34"/>
              </a:rPr>
              <a:t>“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Rasul (Muhammad)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beriman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kepada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apa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yang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diturunkan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kepadanya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(Al-Qur'an)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dari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Tuhannya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,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demikian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pula orang-orang yang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beriman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.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Semua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beriman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kepada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Allah,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malaikat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-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malaikat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-Nya, kitab-kitab-Nya dan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rasul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-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rasul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-Nya. (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Mereka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berkata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), “Kami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tidak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membeda-bedakan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seorang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pun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dari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rasul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-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rasul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-Nya.” Dan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mereka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berkata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, “Kami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dengar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dan kami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taat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.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Ampunilah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kami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Ya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Tuhan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kami, dan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kepada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-Mu </a:t>
            </a:r>
            <a:r>
              <a:rPr lang="en-ID" sz="1600" b="0" i="1" dirty="0" err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tempat</a:t>
            </a:r>
            <a:r>
              <a:rPr lang="en-ID" sz="1600" b="0" i="1" dirty="0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cs typeface="Itim" panose="020B0604020202020204" charset="-34"/>
              </a:rPr>
              <a:t> (kami) Kembali</a:t>
            </a:r>
            <a:r>
              <a:rPr lang="en-ID" sz="1600" dirty="0">
                <a:solidFill>
                  <a:schemeClr val="accent1">
                    <a:lumMod val="10000"/>
                  </a:schemeClr>
                </a:solidFill>
                <a:latin typeface="+mn-lt"/>
                <a:cs typeface="Itim" panose="020B0604020202020204" charset="-34"/>
              </a:rPr>
              <a:t>.” </a:t>
            </a:r>
            <a:r>
              <a:rPr lang="en-ID" sz="1600" b="1" dirty="0">
                <a:solidFill>
                  <a:schemeClr val="accent1">
                    <a:lumMod val="10000"/>
                  </a:schemeClr>
                </a:solidFill>
                <a:latin typeface="+mn-lt"/>
                <a:cs typeface="Itim" panose="020B0604020202020204" charset="-34"/>
              </a:rPr>
              <a:t>(Q.S. Al-Baqarah/2: 285)</a:t>
            </a:r>
            <a:endParaRPr lang="en-US" sz="1600" b="1" dirty="0">
              <a:solidFill>
                <a:schemeClr val="accent1">
                  <a:lumMod val="10000"/>
                </a:schemeClr>
              </a:solidFill>
              <a:latin typeface="+mn-lt"/>
              <a:cs typeface="Itim" panose="020B0604020202020204" charset="-34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B549CB0-EB9B-61C1-E3A7-A684B22165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3">
            <a:hlinkClick r:id="rId3" action="ppaction://hlinksldjump"/>
          </p:cNvPr>
          <p:cNvSpPr/>
          <p:nvPr/>
        </p:nvSpPr>
        <p:spPr>
          <a:xfrm>
            <a:off x="304475" y="1199431"/>
            <a:ext cx="817200" cy="8172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33">
            <a:hlinkClick r:id="" action="ppaction://noaction"/>
          </p:cNvPr>
          <p:cNvSpPr/>
          <p:nvPr/>
        </p:nvSpPr>
        <p:spPr>
          <a:xfrm>
            <a:off x="5813677" y="3189743"/>
            <a:ext cx="817200" cy="8172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33">
            <a:hlinkClick r:id="" action="ppaction://noaction"/>
          </p:cNvPr>
          <p:cNvSpPr/>
          <p:nvPr/>
        </p:nvSpPr>
        <p:spPr>
          <a:xfrm>
            <a:off x="338552" y="3175127"/>
            <a:ext cx="817200" cy="817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33">
            <a:hlinkClick r:id="" action="ppaction://noaction"/>
          </p:cNvPr>
          <p:cNvSpPr/>
          <p:nvPr/>
        </p:nvSpPr>
        <p:spPr>
          <a:xfrm>
            <a:off x="5776310" y="1225377"/>
            <a:ext cx="817200" cy="8172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33">
            <a:hlinkClick r:id="" action="ppaction://noaction"/>
          </p:cNvPr>
          <p:cNvSpPr/>
          <p:nvPr/>
        </p:nvSpPr>
        <p:spPr>
          <a:xfrm>
            <a:off x="3244545" y="2327433"/>
            <a:ext cx="817200" cy="817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33"/>
          <p:cNvSpPr txBox="1">
            <a:spLocks noGrp="1"/>
          </p:cNvSpPr>
          <p:nvPr>
            <p:ph type="title"/>
          </p:nvPr>
        </p:nvSpPr>
        <p:spPr>
          <a:xfrm>
            <a:off x="585038" y="179285"/>
            <a:ext cx="7717500" cy="5727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latin typeface="+mn-lt"/>
              </a:rPr>
              <a:t>N</a:t>
            </a:r>
            <a:r>
              <a:rPr lang="en" dirty="0">
                <a:latin typeface="+mn-lt"/>
              </a:rPr>
              <a:t>ama Malaikat dan tugasnya</a:t>
            </a:r>
            <a:endParaRPr dirty="0">
              <a:latin typeface="+mn-lt"/>
            </a:endParaRPr>
          </a:p>
        </p:txBody>
      </p:sp>
      <p:sp>
        <p:nvSpPr>
          <p:cNvPr id="229" name="Google Shape;229;p33">
            <a:hlinkClick r:id="rId3" action="ppaction://hlinksldjump"/>
          </p:cNvPr>
          <p:cNvSpPr txBox="1">
            <a:spLocks noGrp="1"/>
          </p:cNvSpPr>
          <p:nvPr>
            <p:ph type="title" idx="2"/>
          </p:nvPr>
        </p:nvSpPr>
        <p:spPr>
          <a:xfrm>
            <a:off x="285452" y="1304850"/>
            <a:ext cx="923400" cy="96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230" name="Google Shape;230;p33">
            <a:hlinkClick r:id="rId3" action="ppaction://hlinksldjump"/>
          </p:cNvPr>
          <p:cNvSpPr txBox="1">
            <a:spLocks noGrp="1"/>
          </p:cNvSpPr>
          <p:nvPr>
            <p:ph type="title" idx="3"/>
          </p:nvPr>
        </p:nvSpPr>
        <p:spPr>
          <a:xfrm>
            <a:off x="1140698" y="1253383"/>
            <a:ext cx="1868316" cy="43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latin typeface="+mn-lt"/>
              </a:rPr>
              <a:t>M</a:t>
            </a:r>
            <a:r>
              <a:rPr lang="en" dirty="0">
                <a:latin typeface="+mn-lt"/>
              </a:rPr>
              <a:t>alaikat Jibril </a:t>
            </a:r>
            <a:endParaRPr dirty="0">
              <a:latin typeface="+mn-lt"/>
            </a:endParaRPr>
          </a:p>
        </p:txBody>
      </p:sp>
      <p:sp>
        <p:nvSpPr>
          <p:cNvPr id="231" name="Google Shape;231;p33">
            <a:hlinkClick r:id="rId3" action="ppaction://hlinksldjump"/>
          </p:cNvPr>
          <p:cNvSpPr txBox="1">
            <a:spLocks noGrp="1"/>
          </p:cNvSpPr>
          <p:nvPr>
            <p:ph type="subTitle" idx="1"/>
          </p:nvPr>
        </p:nvSpPr>
        <p:spPr>
          <a:xfrm>
            <a:off x="1121675" y="1542558"/>
            <a:ext cx="2398684" cy="89581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/>
              <a:t>B</a:t>
            </a:r>
            <a:r>
              <a:rPr lang="en" dirty="0"/>
              <a:t>ertugas menyampaikan wahyu kepada rasul dan nabi. </a:t>
            </a:r>
            <a:endParaRPr dirty="0"/>
          </a:p>
        </p:txBody>
      </p:sp>
      <p:sp>
        <p:nvSpPr>
          <p:cNvPr id="232" name="Google Shape;232;p33">
            <a:hlinkClick r:id="" action="ppaction://noaction"/>
          </p:cNvPr>
          <p:cNvSpPr txBox="1">
            <a:spLocks noGrp="1"/>
          </p:cNvSpPr>
          <p:nvPr>
            <p:ph type="title" idx="4"/>
          </p:nvPr>
        </p:nvSpPr>
        <p:spPr>
          <a:xfrm>
            <a:off x="334388" y="3343854"/>
            <a:ext cx="923400" cy="96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233" name="Google Shape;233;p33">
            <a:hlinkClick r:id="" action="ppaction://noaction"/>
          </p:cNvPr>
          <p:cNvSpPr txBox="1">
            <a:spLocks noGrp="1"/>
          </p:cNvSpPr>
          <p:nvPr>
            <p:ph type="title" idx="5"/>
          </p:nvPr>
        </p:nvSpPr>
        <p:spPr>
          <a:xfrm>
            <a:off x="1168920" y="3024840"/>
            <a:ext cx="1684500" cy="43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latin typeface="+mj-lt"/>
              </a:rPr>
              <a:t>M</a:t>
            </a:r>
            <a:r>
              <a:rPr lang="en" dirty="0">
                <a:latin typeface="+mj-lt"/>
              </a:rPr>
              <a:t>alaikat Izrail</a:t>
            </a:r>
            <a:endParaRPr dirty="0">
              <a:latin typeface="+mj-lt"/>
            </a:endParaRPr>
          </a:p>
        </p:txBody>
      </p:sp>
      <p:sp>
        <p:nvSpPr>
          <p:cNvPr id="234" name="Google Shape;234;p33">
            <a:hlinkClick r:id="" action="ppaction://noaction"/>
          </p:cNvPr>
          <p:cNvSpPr txBox="1">
            <a:spLocks noGrp="1"/>
          </p:cNvSpPr>
          <p:nvPr>
            <p:ph type="subTitle" idx="6"/>
          </p:nvPr>
        </p:nvSpPr>
        <p:spPr>
          <a:xfrm>
            <a:off x="1155751" y="3359398"/>
            <a:ext cx="1971513" cy="6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/>
              <a:t>B</a:t>
            </a:r>
            <a:r>
              <a:rPr lang="en" dirty="0"/>
              <a:t>ertugas mencabut nyawa manusia. </a:t>
            </a:r>
            <a:endParaRPr dirty="0"/>
          </a:p>
        </p:txBody>
      </p:sp>
      <p:sp>
        <p:nvSpPr>
          <p:cNvPr id="235" name="Google Shape;235;p33">
            <a:hlinkClick r:id="" action="ppaction://noaction"/>
          </p:cNvPr>
          <p:cNvSpPr txBox="1">
            <a:spLocks noGrp="1"/>
          </p:cNvSpPr>
          <p:nvPr>
            <p:ph type="title" idx="7"/>
          </p:nvPr>
        </p:nvSpPr>
        <p:spPr>
          <a:xfrm>
            <a:off x="3233465" y="2496540"/>
            <a:ext cx="923400" cy="96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236" name="Google Shape;236;p33">
            <a:hlinkClick r:id="" action="ppaction://noaction"/>
          </p:cNvPr>
          <p:cNvSpPr txBox="1">
            <a:spLocks noGrp="1"/>
          </p:cNvSpPr>
          <p:nvPr>
            <p:ph type="title" idx="8"/>
          </p:nvPr>
        </p:nvSpPr>
        <p:spPr>
          <a:xfrm>
            <a:off x="4024135" y="2233719"/>
            <a:ext cx="1856244" cy="43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latin typeface="+mn-lt"/>
              </a:rPr>
              <a:t>M</a:t>
            </a:r>
            <a:r>
              <a:rPr lang="en" dirty="0">
                <a:latin typeface="+mn-lt"/>
              </a:rPr>
              <a:t>alaikat Mikail</a:t>
            </a:r>
            <a:endParaRPr dirty="0">
              <a:latin typeface="+mn-lt"/>
            </a:endParaRPr>
          </a:p>
        </p:txBody>
      </p:sp>
      <p:sp>
        <p:nvSpPr>
          <p:cNvPr id="237" name="Google Shape;237;p33">
            <a:hlinkClick r:id="" action="ppaction://noaction"/>
          </p:cNvPr>
          <p:cNvSpPr txBox="1">
            <a:spLocks noGrp="1"/>
          </p:cNvSpPr>
          <p:nvPr>
            <p:ph type="subTitle" idx="9"/>
          </p:nvPr>
        </p:nvSpPr>
        <p:spPr>
          <a:xfrm>
            <a:off x="4024135" y="2509042"/>
            <a:ext cx="2366690" cy="6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/>
              <a:t>B</a:t>
            </a:r>
            <a:r>
              <a:rPr lang="en" dirty="0"/>
              <a:t>ertugas membagikan rezeki dan menurunkan hujan.</a:t>
            </a:r>
            <a:endParaRPr dirty="0"/>
          </a:p>
        </p:txBody>
      </p:sp>
      <p:sp>
        <p:nvSpPr>
          <p:cNvPr id="238" name="Google Shape;238;p33">
            <a:hlinkClick r:id="" action="ppaction://noaction"/>
          </p:cNvPr>
          <p:cNvSpPr txBox="1">
            <a:spLocks noGrp="1"/>
          </p:cNvSpPr>
          <p:nvPr>
            <p:ph type="title" idx="13"/>
          </p:nvPr>
        </p:nvSpPr>
        <p:spPr>
          <a:xfrm>
            <a:off x="5813677" y="3313750"/>
            <a:ext cx="923400" cy="96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  <p:sp>
        <p:nvSpPr>
          <p:cNvPr id="239" name="Google Shape;239;p33">
            <a:hlinkClick r:id="" action="ppaction://noaction"/>
          </p:cNvPr>
          <p:cNvSpPr txBox="1">
            <a:spLocks noGrp="1"/>
          </p:cNvSpPr>
          <p:nvPr>
            <p:ph type="title" idx="14"/>
          </p:nvPr>
        </p:nvSpPr>
        <p:spPr>
          <a:xfrm>
            <a:off x="6737076" y="3189743"/>
            <a:ext cx="2068371" cy="43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+mj-lt"/>
              </a:rPr>
              <a:t>Malaikat</a:t>
            </a:r>
            <a:r>
              <a:rPr lang="en-US" dirty="0">
                <a:latin typeface="+mj-lt"/>
              </a:rPr>
              <a:t> Rakib</a:t>
            </a:r>
            <a:endParaRPr dirty="0">
              <a:latin typeface="+mj-lt"/>
            </a:endParaRPr>
          </a:p>
        </p:txBody>
      </p:sp>
      <p:sp>
        <p:nvSpPr>
          <p:cNvPr id="240" name="Google Shape;240;p33">
            <a:hlinkClick r:id="" action="ppaction://noaction"/>
          </p:cNvPr>
          <p:cNvSpPr txBox="1">
            <a:spLocks noGrp="1"/>
          </p:cNvSpPr>
          <p:nvPr>
            <p:ph type="subTitle" idx="15"/>
          </p:nvPr>
        </p:nvSpPr>
        <p:spPr>
          <a:xfrm>
            <a:off x="6737075" y="3507045"/>
            <a:ext cx="1949725" cy="6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/>
              <a:t>B</a:t>
            </a:r>
            <a:r>
              <a:rPr lang="en" dirty="0"/>
              <a:t>ertugas mencatat amal baik manusia.</a:t>
            </a:r>
            <a:endParaRPr dirty="0"/>
          </a:p>
        </p:txBody>
      </p:sp>
      <p:sp>
        <p:nvSpPr>
          <p:cNvPr id="241" name="Google Shape;241;p33">
            <a:hlinkClick r:id="" action="ppaction://noaction"/>
          </p:cNvPr>
          <p:cNvSpPr txBox="1">
            <a:spLocks noGrp="1"/>
          </p:cNvSpPr>
          <p:nvPr>
            <p:ph type="title" idx="16"/>
          </p:nvPr>
        </p:nvSpPr>
        <p:spPr>
          <a:xfrm>
            <a:off x="5740267" y="1318062"/>
            <a:ext cx="923400" cy="96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242" name="Google Shape;242;p33">
            <a:hlinkClick r:id="" action="ppaction://noaction"/>
          </p:cNvPr>
          <p:cNvSpPr txBox="1">
            <a:spLocks noGrp="1"/>
          </p:cNvSpPr>
          <p:nvPr>
            <p:ph type="title" idx="17"/>
          </p:nvPr>
        </p:nvSpPr>
        <p:spPr>
          <a:xfrm>
            <a:off x="6527117" y="1197477"/>
            <a:ext cx="1979586" cy="43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latin typeface="+mn-lt"/>
              </a:rPr>
              <a:t>M</a:t>
            </a:r>
            <a:r>
              <a:rPr lang="en" dirty="0">
                <a:latin typeface="+mn-lt"/>
              </a:rPr>
              <a:t>alaikat Israfil</a:t>
            </a:r>
            <a:endParaRPr dirty="0">
              <a:latin typeface="+mn-lt"/>
            </a:endParaRPr>
          </a:p>
        </p:txBody>
      </p:sp>
      <p:sp>
        <p:nvSpPr>
          <p:cNvPr id="243" name="Google Shape;243;p33">
            <a:hlinkClick r:id="" action="ppaction://noaction"/>
          </p:cNvPr>
          <p:cNvSpPr txBox="1">
            <a:spLocks noGrp="1"/>
          </p:cNvSpPr>
          <p:nvPr>
            <p:ph type="subTitle" idx="18"/>
          </p:nvPr>
        </p:nvSpPr>
        <p:spPr>
          <a:xfrm>
            <a:off x="6593510" y="1480868"/>
            <a:ext cx="2454797" cy="93659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/>
              <a:t>B</a:t>
            </a:r>
            <a:r>
              <a:rPr lang="en" dirty="0"/>
              <a:t>ertugas meniup sangkakala (terompet) pada hari kiamat. </a:t>
            </a:r>
            <a:endParaRPr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69B4C5B-0D1D-03CA-C5BC-3C2666BFFB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A8C9A-D178-E10B-1EC2-3F33B0F6C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450" y="126213"/>
            <a:ext cx="7717500" cy="572700"/>
          </a:xfrm>
          <a:solidFill>
            <a:schemeClr val="accent6">
              <a:lumMod val="90000"/>
            </a:schemeClr>
          </a:solidFill>
        </p:spPr>
        <p:txBody>
          <a:bodyPr/>
          <a:lstStyle/>
          <a:p>
            <a:pPr algn="ctr"/>
            <a:r>
              <a:rPr lang="en-US" dirty="0"/>
              <a:t>Nama </a:t>
            </a:r>
            <a:r>
              <a:rPr lang="en-US" dirty="0" err="1"/>
              <a:t>Malaikat</a:t>
            </a:r>
            <a:r>
              <a:rPr lang="en-US" dirty="0"/>
              <a:t> dan </a:t>
            </a:r>
            <a:r>
              <a:rPr lang="en-US" dirty="0" err="1"/>
              <a:t>tugasnya</a:t>
            </a:r>
            <a:endParaRPr lang="en-ID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24F4A07-716D-D80A-4F9B-5B6DF5E74C4E}"/>
              </a:ext>
            </a:extLst>
          </p:cNvPr>
          <p:cNvSpPr>
            <a:spLocks noGrp="1"/>
          </p:cNvSpPr>
          <p:nvPr>
            <p:ph type="title" idx="3"/>
          </p:nvPr>
        </p:nvSpPr>
        <p:spPr>
          <a:xfrm>
            <a:off x="1155079" y="1315969"/>
            <a:ext cx="1684500" cy="436500"/>
          </a:xfrm>
        </p:spPr>
        <p:txBody>
          <a:bodyPr/>
          <a:lstStyle/>
          <a:p>
            <a:r>
              <a:rPr lang="en-US" dirty="0" err="1">
                <a:latin typeface="+mj-lt"/>
              </a:rPr>
              <a:t>Malaikat</a:t>
            </a:r>
            <a:r>
              <a:rPr lang="en-US" dirty="0">
                <a:latin typeface="+mj-lt"/>
              </a:rPr>
              <a:t> Atid</a:t>
            </a:r>
            <a:endParaRPr lang="en-ID" dirty="0">
              <a:latin typeface="+mj-lt"/>
            </a:endParaRPr>
          </a:p>
        </p:txBody>
      </p:sp>
      <p:sp>
        <p:nvSpPr>
          <p:cNvPr id="21" name="Google Shape;222;p33">
            <a:hlinkClick r:id="rId2" action="ppaction://hlinksldjump"/>
            <a:extLst>
              <a:ext uri="{FF2B5EF4-FFF2-40B4-BE49-F238E27FC236}">
                <a16:creationId xmlns:a16="http://schemas.microsoft.com/office/drawing/2014/main" id="{2A643664-2EE7-4A84-87E2-7E3A266A7A92}"/>
              </a:ext>
            </a:extLst>
          </p:cNvPr>
          <p:cNvSpPr/>
          <p:nvPr/>
        </p:nvSpPr>
        <p:spPr>
          <a:xfrm>
            <a:off x="304475" y="1199431"/>
            <a:ext cx="817200" cy="8172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FC5D42-A476-3AE0-298B-A5B7EB7A307D}"/>
              </a:ext>
            </a:extLst>
          </p:cNvPr>
          <p:cNvSpPr txBox="1"/>
          <p:nvPr/>
        </p:nvSpPr>
        <p:spPr>
          <a:xfrm>
            <a:off x="271071" y="1336036"/>
            <a:ext cx="1168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1"/>
                </a:solidFill>
                <a:latin typeface="Signika" panose="020B0604020202020204" charset="0"/>
              </a:rPr>
              <a:t>06</a:t>
            </a:r>
            <a:endParaRPr lang="en-ID" sz="5400" b="1" dirty="0">
              <a:solidFill>
                <a:schemeClr val="tx1"/>
              </a:solidFill>
              <a:latin typeface="Signika" panose="020B0604020202020204" charset="0"/>
            </a:endParaRPr>
          </a:p>
        </p:txBody>
      </p:sp>
      <p:sp>
        <p:nvSpPr>
          <p:cNvPr id="28" name="Google Shape;240;p33">
            <a:hlinkClick r:id="" action="ppaction://noaction"/>
            <a:extLst>
              <a:ext uri="{FF2B5EF4-FFF2-40B4-BE49-F238E27FC236}">
                <a16:creationId xmlns:a16="http://schemas.microsoft.com/office/drawing/2014/main" id="{6D938BBD-0283-7BAB-3110-B925DCAEE023}"/>
              </a:ext>
            </a:extLst>
          </p:cNvPr>
          <p:cNvSpPr txBox="1">
            <a:spLocks/>
          </p:cNvSpPr>
          <p:nvPr/>
        </p:nvSpPr>
        <p:spPr>
          <a:xfrm>
            <a:off x="1121675" y="1580680"/>
            <a:ext cx="2429599" cy="6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None/>
              <a:defRPr sz="1600" b="0" i="0" u="none" strike="noStrike" cap="none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None/>
              <a:defRPr sz="1600" b="0" i="0" u="none" strike="noStrike" cap="none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None/>
              <a:defRPr sz="1600" b="0" i="0" u="none" strike="noStrike" cap="none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None/>
              <a:defRPr sz="1600" b="0" i="0" u="none" strike="noStrike" cap="none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None/>
              <a:defRPr sz="1600" b="0" i="0" u="none" strike="noStrike" cap="none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None/>
              <a:defRPr sz="1600" b="0" i="0" u="none" strike="noStrike" cap="none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None/>
              <a:defRPr sz="1600" b="0" i="0" u="none" strike="noStrike" cap="none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None/>
              <a:defRPr sz="1600" b="0" i="0" u="none" strike="noStrike" cap="none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alanquin"/>
              <a:buNone/>
              <a:defRPr sz="1600" b="0" i="0" u="none" strike="noStrike" cap="none">
                <a:solidFill>
                  <a:schemeClr val="dk1"/>
                </a:solidFill>
                <a:latin typeface="Palanquin"/>
                <a:ea typeface="Palanquin"/>
                <a:cs typeface="Palanquin"/>
                <a:sym typeface="Palanquin"/>
              </a:defRPr>
            </a:lvl9pPr>
          </a:lstStyle>
          <a:p>
            <a:pPr marL="0" indent="0"/>
            <a:r>
              <a:rPr lang="en-ID" dirty="0" err="1"/>
              <a:t>Bertugas</a:t>
            </a:r>
            <a:r>
              <a:rPr lang="en-ID" dirty="0"/>
              <a:t> </a:t>
            </a:r>
            <a:r>
              <a:rPr lang="en-ID" dirty="0" err="1"/>
              <a:t>mencatat</a:t>
            </a:r>
            <a:r>
              <a:rPr lang="en-ID" dirty="0"/>
              <a:t> </a:t>
            </a:r>
            <a:r>
              <a:rPr lang="en-ID" dirty="0" err="1"/>
              <a:t>amal</a:t>
            </a:r>
            <a:r>
              <a:rPr lang="en-ID" dirty="0"/>
              <a:t> </a:t>
            </a:r>
            <a:r>
              <a:rPr lang="en-ID" dirty="0" err="1"/>
              <a:t>buruk</a:t>
            </a:r>
            <a:r>
              <a:rPr lang="en-ID" dirty="0"/>
              <a:t> </a:t>
            </a:r>
            <a:r>
              <a:rPr lang="en-ID" dirty="0" err="1"/>
              <a:t>manusia</a:t>
            </a:r>
            <a:r>
              <a:rPr lang="en-ID" dirty="0"/>
              <a:t>.</a:t>
            </a:r>
          </a:p>
        </p:txBody>
      </p:sp>
      <p:sp>
        <p:nvSpPr>
          <p:cNvPr id="29" name="Google Shape;225;p33">
            <a:hlinkClick r:id="" action="ppaction://noaction"/>
            <a:extLst>
              <a:ext uri="{FF2B5EF4-FFF2-40B4-BE49-F238E27FC236}">
                <a16:creationId xmlns:a16="http://schemas.microsoft.com/office/drawing/2014/main" id="{081B2585-17AB-101B-A5F3-C6526A9203F1}"/>
              </a:ext>
            </a:extLst>
          </p:cNvPr>
          <p:cNvSpPr/>
          <p:nvPr/>
        </p:nvSpPr>
        <p:spPr>
          <a:xfrm>
            <a:off x="3232904" y="2124390"/>
            <a:ext cx="817200" cy="8172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3DBC9EC-EBCC-D0CA-F706-CAD721EFC7FC}"/>
              </a:ext>
            </a:extLst>
          </p:cNvPr>
          <p:cNvSpPr txBox="1"/>
          <p:nvPr/>
        </p:nvSpPr>
        <p:spPr>
          <a:xfrm>
            <a:off x="3232904" y="2352125"/>
            <a:ext cx="1201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1"/>
                </a:solidFill>
                <a:latin typeface="Signika" panose="020B0604020202020204" charset="0"/>
              </a:rPr>
              <a:t>07</a:t>
            </a:r>
            <a:endParaRPr lang="en-ID" sz="5400" b="1" dirty="0">
              <a:solidFill>
                <a:schemeClr val="tx1"/>
              </a:solidFill>
              <a:latin typeface="Signika" panose="020B0604020202020204" charset="0"/>
            </a:endParaRPr>
          </a:p>
        </p:txBody>
      </p:sp>
      <p:sp>
        <p:nvSpPr>
          <p:cNvPr id="31" name="Title 3">
            <a:extLst>
              <a:ext uri="{FF2B5EF4-FFF2-40B4-BE49-F238E27FC236}">
                <a16:creationId xmlns:a16="http://schemas.microsoft.com/office/drawing/2014/main" id="{78443A4B-496B-ED1D-2201-0C1EEC1235EF}"/>
              </a:ext>
            </a:extLst>
          </p:cNvPr>
          <p:cNvSpPr txBox="1">
            <a:spLocks/>
          </p:cNvSpPr>
          <p:nvPr/>
        </p:nvSpPr>
        <p:spPr>
          <a:xfrm>
            <a:off x="4097371" y="2135250"/>
            <a:ext cx="1993053" cy="4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ignika"/>
              <a:buNone/>
              <a:defRPr sz="1800" b="1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r>
              <a:rPr lang="en-US" dirty="0" err="1">
                <a:latin typeface="+mj-lt"/>
              </a:rPr>
              <a:t>Malaikat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Munkar</a:t>
            </a:r>
            <a:endParaRPr lang="en-ID" dirty="0">
              <a:latin typeface="+mj-lt"/>
            </a:endParaRPr>
          </a:p>
        </p:txBody>
      </p:sp>
      <p:sp>
        <p:nvSpPr>
          <p:cNvPr id="32" name="Google Shape;1091;p36">
            <a:extLst>
              <a:ext uri="{FF2B5EF4-FFF2-40B4-BE49-F238E27FC236}">
                <a16:creationId xmlns:a16="http://schemas.microsoft.com/office/drawing/2014/main" id="{2455549A-0D61-772E-0DDE-203C35849203}"/>
              </a:ext>
            </a:extLst>
          </p:cNvPr>
          <p:cNvSpPr txBox="1">
            <a:spLocks/>
          </p:cNvSpPr>
          <p:nvPr/>
        </p:nvSpPr>
        <p:spPr>
          <a:xfrm>
            <a:off x="4050104" y="2460892"/>
            <a:ext cx="2308166" cy="12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5200" b="1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pPr algn="l">
              <a:spcAft>
                <a:spcPts val="1600"/>
              </a:spcAft>
            </a:pPr>
            <a:r>
              <a:rPr lang="en-ID" sz="1600" b="0" dirty="0" err="1">
                <a:latin typeface="+mn-lt"/>
                <a:cs typeface="Itim" panose="020B0604020202020204" charset="-34"/>
              </a:rPr>
              <a:t>Bertugas</a:t>
            </a:r>
            <a:r>
              <a:rPr lang="en-ID" sz="1600" b="0" dirty="0">
                <a:latin typeface="+mn-lt"/>
                <a:cs typeface="Itim" panose="020B0604020202020204" charset="-34"/>
              </a:rPr>
              <a:t> </a:t>
            </a:r>
            <a:r>
              <a:rPr lang="en-ID" sz="1600" b="0" dirty="0" err="1">
                <a:latin typeface="+mn-lt"/>
                <a:cs typeface="Itim" panose="020B0604020202020204" charset="-34"/>
              </a:rPr>
              <a:t>memeriksa</a:t>
            </a:r>
            <a:r>
              <a:rPr lang="en-ID" sz="1600" b="0" dirty="0">
                <a:latin typeface="+mn-lt"/>
                <a:cs typeface="Itim" panose="020B0604020202020204" charset="-34"/>
              </a:rPr>
              <a:t> </a:t>
            </a:r>
            <a:r>
              <a:rPr lang="en-ID" sz="1600" b="0" dirty="0" err="1">
                <a:latin typeface="+mn-lt"/>
                <a:cs typeface="Itim" panose="020B0604020202020204" charset="-34"/>
              </a:rPr>
              <a:t>manusia</a:t>
            </a:r>
            <a:r>
              <a:rPr lang="en-ID" sz="1600" b="0" dirty="0">
                <a:latin typeface="+mn-lt"/>
                <a:cs typeface="Itim" panose="020B0604020202020204" charset="-34"/>
              </a:rPr>
              <a:t> di </a:t>
            </a:r>
            <a:r>
              <a:rPr lang="en-ID" sz="1600" b="0" dirty="0" err="1">
                <a:latin typeface="+mn-lt"/>
                <a:cs typeface="Itim" panose="020B0604020202020204" charset="-34"/>
              </a:rPr>
              <a:t>alam</a:t>
            </a:r>
            <a:r>
              <a:rPr lang="en-ID" sz="1600" b="0" dirty="0">
                <a:latin typeface="+mn-lt"/>
                <a:cs typeface="Itim" panose="020B0604020202020204" charset="-34"/>
              </a:rPr>
              <a:t> </a:t>
            </a:r>
            <a:r>
              <a:rPr lang="en-ID" sz="1600" b="0" dirty="0" err="1">
                <a:latin typeface="+mn-lt"/>
                <a:cs typeface="Itim" panose="020B0604020202020204" charset="-34"/>
              </a:rPr>
              <a:t>kubur</a:t>
            </a:r>
            <a:r>
              <a:rPr lang="en-ID" sz="1600" b="0" dirty="0">
                <a:latin typeface="+mn-lt"/>
                <a:cs typeface="Itim" panose="020B0604020202020204" charset="-34"/>
              </a:rPr>
              <a:t>.  </a:t>
            </a:r>
          </a:p>
        </p:txBody>
      </p:sp>
      <p:sp>
        <p:nvSpPr>
          <p:cNvPr id="33" name="Google Shape;226;p33">
            <a:hlinkClick r:id="" action="ppaction://noaction"/>
            <a:extLst>
              <a:ext uri="{FF2B5EF4-FFF2-40B4-BE49-F238E27FC236}">
                <a16:creationId xmlns:a16="http://schemas.microsoft.com/office/drawing/2014/main" id="{BB488F0B-1053-6F06-038A-0DABEDF604BB}"/>
              </a:ext>
            </a:extLst>
          </p:cNvPr>
          <p:cNvSpPr/>
          <p:nvPr/>
        </p:nvSpPr>
        <p:spPr>
          <a:xfrm>
            <a:off x="5681824" y="1315969"/>
            <a:ext cx="817200" cy="8172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34C4010-BF0A-8096-C654-F4E924369D5A}"/>
              </a:ext>
            </a:extLst>
          </p:cNvPr>
          <p:cNvSpPr txBox="1"/>
          <p:nvPr/>
        </p:nvSpPr>
        <p:spPr>
          <a:xfrm>
            <a:off x="5662503" y="1431545"/>
            <a:ext cx="1177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1"/>
                </a:solidFill>
                <a:latin typeface="Signika" panose="020B0604020202020204" charset="0"/>
              </a:rPr>
              <a:t>08</a:t>
            </a:r>
            <a:endParaRPr lang="en-ID" sz="5400" b="1" dirty="0">
              <a:solidFill>
                <a:schemeClr val="tx1"/>
              </a:solidFill>
              <a:latin typeface="Signika" panose="020B0604020202020204" charset="0"/>
            </a:endParaRPr>
          </a:p>
        </p:txBody>
      </p:sp>
      <p:sp>
        <p:nvSpPr>
          <p:cNvPr id="35" name="Title 3">
            <a:extLst>
              <a:ext uri="{FF2B5EF4-FFF2-40B4-BE49-F238E27FC236}">
                <a16:creationId xmlns:a16="http://schemas.microsoft.com/office/drawing/2014/main" id="{FABEEA15-F3FC-74B0-0D76-C6EFC09D2E1D}"/>
              </a:ext>
            </a:extLst>
          </p:cNvPr>
          <p:cNvSpPr txBox="1">
            <a:spLocks/>
          </p:cNvSpPr>
          <p:nvPr/>
        </p:nvSpPr>
        <p:spPr>
          <a:xfrm>
            <a:off x="6543897" y="1336036"/>
            <a:ext cx="1993053" cy="4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ignika"/>
              <a:buNone/>
              <a:defRPr sz="1800" b="1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r>
              <a:rPr lang="en-US" dirty="0" err="1">
                <a:latin typeface="+mj-lt"/>
              </a:rPr>
              <a:t>Malaikat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Nakir</a:t>
            </a:r>
            <a:endParaRPr lang="en-ID" dirty="0">
              <a:latin typeface="+mj-lt"/>
            </a:endParaRPr>
          </a:p>
        </p:txBody>
      </p:sp>
      <p:sp>
        <p:nvSpPr>
          <p:cNvPr id="36" name="Google Shape;1091;p36">
            <a:extLst>
              <a:ext uri="{FF2B5EF4-FFF2-40B4-BE49-F238E27FC236}">
                <a16:creationId xmlns:a16="http://schemas.microsoft.com/office/drawing/2014/main" id="{3241DE23-329B-2FE5-AD3B-51EA4C550A32}"/>
              </a:ext>
            </a:extLst>
          </p:cNvPr>
          <p:cNvSpPr txBox="1">
            <a:spLocks/>
          </p:cNvSpPr>
          <p:nvPr/>
        </p:nvSpPr>
        <p:spPr>
          <a:xfrm>
            <a:off x="6534350" y="1655790"/>
            <a:ext cx="2308166" cy="12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5200" b="1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pPr algn="l">
              <a:spcAft>
                <a:spcPts val="1600"/>
              </a:spcAft>
            </a:pPr>
            <a:r>
              <a:rPr lang="en-ID" sz="1600" b="0" dirty="0" err="1">
                <a:latin typeface="+mn-lt"/>
                <a:cs typeface="Itim" panose="020B0604020202020204" charset="-34"/>
              </a:rPr>
              <a:t>Bertugas</a:t>
            </a:r>
            <a:r>
              <a:rPr lang="en-ID" sz="1600" b="0" dirty="0">
                <a:latin typeface="+mn-lt"/>
                <a:cs typeface="Itim" panose="020B0604020202020204" charset="-34"/>
              </a:rPr>
              <a:t> </a:t>
            </a:r>
            <a:r>
              <a:rPr lang="en-ID" sz="1600" b="0" dirty="0" err="1">
                <a:latin typeface="+mn-lt"/>
                <a:cs typeface="Itim" panose="020B0604020202020204" charset="-34"/>
              </a:rPr>
              <a:t>menanyakan</a:t>
            </a:r>
            <a:r>
              <a:rPr lang="en-ID" sz="1600" b="0" dirty="0">
                <a:latin typeface="+mn-lt"/>
                <a:cs typeface="Itim" panose="020B0604020202020204" charset="-34"/>
              </a:rPr>
              <a:t> </a:t>
            </a:r>
            <a:r>
              <a:rPr lang="en-ID" sz="1600" b="0" dirty="0" err="1">
                <a:latin typeface="+mn-lt"/>
                <a:cs typeface="Itim" panose="020B0604020202020204" charset="-34"/>
              </a:rPr>
              <a:t>manusia</a:t>
            </a:r>
            <a:r>
              <a:rPr lang="en-ID" sz="1600" b="0" dirty="0">
                <a:latin typeface="+mn-lt"/>
                <a:cs typeface="Itim" panose="020B0604020202020204" charset="-34"/>
              </a:rPr>
              <a:t> di </a:t>
            </a:r>
            <a:r>
              <a:rPr lang="en-ID" sz="1600" b="0" dirty="0" err="1">
                <a:latin typeface="+mn-lt"/>
                <a:cs typeface="Itim" panose="020B0604020202020204" charset="-34"/>
              </a:rPr>
              <a:t>alam</a:t>
            </a:r>
            <a:r>
              <a:rPr lang="en-ID" sz="1600" b="0" dirty="0">
                <a:latin typeface="+mn-lt"/>
                <a:cs typeface="Itim" panose="020B0604020202020204" charset="-34"/>
              </a:rPr>
              <a:t> </a:t>
            </a:r>
            <a:r>
              <a:rPr lang="en-ID" sz="1600" b="0" dirty="0" err="1">
                <a:latin typeface="+mn-lt"/>
                <a:cs typeface="Itim" panose="020B0604020202020204" charset="-34"/>
              </a:rPr>
              <a:t>kubur</a:t>
            </a:r>
            <a:r>
              <a:rPr lang="en-ID" sz="1600" b="0" dirty="0">
                <a:latin typeface="+mn-lt"/>
                <a:cs typeface="Itim" panose="020B0604020202020204" charset="-34"/>
              </a:rPr>
              <a:t>.  </a:t>
            </a:r>
          </a:p>
        </p:txBody>
      </p:sp>
      <p:sp>
        <p:nvSpPr>
          <p:cNvPr id="37" name="Google Shape;226;p33">
            <a:hlinkClick r:id="" action="ppaction://noaction"/>
            <a:extLst>
              <a:ext uri="{FF2B5EF4-FFF2-40B4-BE49-F238E27FC236}">
                <a16:creationId xmlns:a16="http://schemas.microsoft.com/office/drawing/2014/main" id="{A7D0079F-4C90-14F7-AD14-AEADE5853ACB}"/>
              </a:ext>
            </a:extLst>
          </p:cNvPr>
          <p:cNvSpPr/>
          <p:nvPr/>
        </p:nvSpPr>
        <p:spPr>
          <a:xfrm>
            <a:off x="271071" y="2866855"/>
            <a:ext cx="817200" cy="8172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D64989A9-AFDE-CB98-21C4-A5BAEA0E20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F2FCCAEA-3560-3EFC-3549-2FDE5F7927E5}"/>
              </a:ext>
            </a:extLst>
          </p:cNvPr>
          <p:cNvSpPr txBox="1"/>
          <p:nvPr/>
        </p:nvSpPr>
        <p:spPr>
          <a:xfrm>
            <a:off x="266047" y="2996091"/>
            <a:ext cx="997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1"/>
                </a:solidFill>
                <a:latin typeface="Signika" panose="020B0604020202020204" charset="0"/>
              </a:rPr>
              <a:t>09</a:t>
            </a:r>
            <a:endParaRPr lang="en-ID" sz="5400" b="1" dirty="0">
              <a:solidFill>
                <a:schemeClr val="tx1"/>
              </a:solidFill>
              <a:latin typeface="Signika" panose="020B0604020202020204" charset="0"/>
            </a:endParaRPr>
          </a:p>
        </p:txBody>
      </p:sp>
      <p:sp>
        <p:nvSpPr>
          <p:cNvPr id="40" name="Title 3">
            <a:extLst>
              <a:ext uri="{FF2B5EF4-FFF2-40B4-BE49-F238E27FC236}">
                <a16:creationId xmlns:a16="http://schemas.microsoft.com/office/drawing/2014/main" id="{F667918A-EF25-96A5-29C4-221EEE1E442B}"/>
              </a:ext>
            </a:extLst>
          </p:cNvPr>
          <p:cNvSpPr txBox="1">
            <a:spLocks/>
          </p:cNvSpPr>
          <p:nvPr/>
        </p:nvSpPr>
        <p:spPr>
          <a:xfrm>
            <a:off x="1084308" y="2869930"/>
            <a:ext cx="1993053" cy="4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ignika"/>
              <a:buNone/>
              <a:defRPr sz="1800" b="1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r>
              <a:rPr lang="en-US" dirty="0" err="1">
                <a:latin typeface="+mj-lt"/>
              </a:rPr>
              <a:t>Malaikat</a:t>
            </a:r>
            <a:r>
              <a:rPr lang="en-US" dirty="0">
                <a:latin typeface="+mj-lt"/>
              </a:rPr>
              <a:t> Malik</a:t>
            </a:r>
            <a:endParaRPr lang="en-ID" dirty="0">
              <a:latin typeface="+mj-lt"/>
            </a:endParaRPr>
          </a:p>
        </p:txBody>
      </p:sp>
      <p:sp>
        <p:nvSpPr>
          <p:cNvPr id="41" name="Google Shape;1091;p36">
            <a:extLst>
              <a:ext uri="{FF2B5EF4-FFF2-40B4-BE49-F238E27FC236}">
                <a16:creationId xmlns:a16="http://schemas.microsoft.com/office/drawing/2014/main" id="{F04AAB62-397C-5097-8CC8-F9F7AD7B4051}"/>
              </a:ext>
            </a:extLst>
          </p:cNvPr>
          <p:cNvSpPr txBox="1">
            <a:spLocks/>
          </p:cNvSpPr>
          <p:nvPr/>
        </p:nvSpPr>
        <p:spPr>
          <a:xfrm>
            <a:off x="1082295" y="3206763"/>
            <a:ext cx="2308166" cy="12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5200" b="1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pPr algn="l">
              <a:spcAft>
                <a:spcPts val="1600"/>
              </a:spcAft>
            </a:pPr>
            <a:r>
              <a:rPr lang="en-ID" sz="1600" b="0" dirty="0" err="1">
                <a:latin typeface="+mn-lt"/>
                <a:cs typeface="Itim" panose="020B0604020202020204" charset="-34"/>
              </a:rPr>
              <a:t>Bertugas</a:t>
            </a:r>
            <a:r>
              <a:rPr lang="en-ID" sz="1600" b="0" dirty="0">
                <a:latin typeface="+mn-lt"/>
                <a:cs typeface="Itim" panose="020B0604020202020204" charset="-34"/>
              </a:rPr>
              <a:t> </a:t>
            </a:r>
            <a:r>
              <a:rPr lang="en-ID" sz="1600" b="0" dirty="0" err="1">
                <a:latin typeface="+mn-lt"/>
                <a:cs typeface="Itim" panose="020B0604020202020204" charset="-34"/>
              </a:rPr>
              <a:t>menjaga</a:t>
            </a:r>
            <a:r>
              <a:rPr lang="en-ID" sz="1600" b="0" dirty="0">
                <a:latin typeface="+mn-lt"/>
                <a:cs typeface="Itim" panose="020B0604020202020204" charset="-34"/>
              </a:rPr>
              <a:t> </a:t>
            </a:r>
            <a:r>
              <a:rPr lang="en-ID" sz="1600" b="0" dirty="0" err="1">
                <a:latin typeface="+mn-lt"/>
                <a:cs typeface="Itim" panose="020B0604020202020204" charset="-34"/>
              </a:rPr>
              <a:t>pintu</a:t>
            </a:r>
            <a:r>
              <a:rPr lang="en-ID" sz="1600" b="0" dirty="0">
                <a:latin typeface="+mn-lt"/>
                <a:cs typeface="Itim" panose="020B0604020202020204" charset="-34"/>
              </a:rPr>
              <a:t> </a:t>
            </a:r>
            <a:r>
              <a:rPr lang="en-ID" sz="1600" b="0" dirty="0" err="1">
                <a:latin typeface="+mn-lt"/>
                <a:cs typeface="Itim" panose="020B0604020202020204" charset="-34"/>
              </a:rPr>
              <a:t>neraka</a:t>
            </a:r>
            <a:r>
              <a:rPr lang="en-ID" sz="1600" b="0" dirty="0">
                <a:latin typeface="+mn-lt"/>
                <a:cs typeface="Itim" panose="020B0604020202020204" charset="-34"/>
              </a:rPr>
              <a:t>.  </a:t>
            </a:r>
          </a:p>
        </p:txBody>
      </p:sp>
      <p:sp>
        <p:nvSpPr>
          <p:cNvPr id="42" name="Google Shape;225;p33">
            <a:hlinkClick r:id="" action="ppaction://noaction"/>
            <a:extLst>
              <a:ext uri="{FF2B5EF4-FFF2-40B4-BE49-F238E27FC236}">
                <a16:creationId xmlns:a16="http://schemas.microsoft.com/office/drawing/2014/main" id="{31F42A40-2CC5-ABAA-FA11-8ECD9D95D7AD}"/>
              </a:ext>
            </a:extLst>
          </p:cNvPr>
          <p:cNvSpPr/>
          <p:nvPr/>
        </p:nvSpPr>
        <p:spPr>
          <a:xfrm>
            <a:off x="5938390" y="3146343"/>
            <a:ext cx="817200" cy="817200"/>
          </a:xfrm>
          <a:prstGeom prst="rect">
            <a:avLst/>
          </a:prstGeom>
          <a:solidFill>
            <a:schemeClr val="tx2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36A83E5-8166-547C-75BC-450BD2D14256}"/>
              </a:ext>
            </a:extLst>
          </p:cNvPr>
          <p:cNvSpPr txBox="1"/>
          <p:nvPr/>
        </p:nvSpPr>
        <p:spPr>
          <a:xfrm>
            <a:off x="5913595" y="3339412"/>
            <a:ext cx="1018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1"/>
                </a:solidFill>
                <a:latin typeface="Signika" panose="020B0604020202020204" charset="0"/>
              </a:rPr>
              <a:t>10</a:t>
            </a:r>
            <a:endParaRPr lang="en-ID" sz="5400" b="1" dirty="0">
              <a:solidFill>
                <a:schemeClr val="tx1"/>
              </a:solidFill>
              <a:latin typeface="Signika" panose="020B0604020202020204" charset="0"/>
            </a:endParaRPr>
          </a:p>
        </p:txBody>
      </p:sp>
      <p:sp>
        <p:nvSpPr>
          <p:cNvPr id="44" name="Title 3">
            <a:extLst>
              <a:ext uri="{FF2B5EF4-FFF2-40B4-BE49-F238E27FC236}">
                <a16:creationId xmlns:a16="http://schemas.microsoft.com/office/drawing/2014/main" id="{D636BF6A-F5A3-512A-DA45-28B2D4CECA3E}"/>
              </a:ext>
            </a:extLst>
          </p:cNvPr>
          <p:cNvSpPr txBox="1">
            <a:spLocks/>
          </p:cNvSpPr>
          <p:nvPr/>
        </p:nvSpPr>
        <p:spPr>
          <a:xfrm>
            <a:off x="6788466" y="3021256"/>
            <a:ext cx="1993053" cy="4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ignika"/>
              <a:buNone/>
              <a:defRPr sz="1800" b="1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r>
              <a:rPr lang="en-US" dirty="0" err="1">
                <a:latin typeface="+mj-lt"/>
              </a:rPr>
              <a:t>Malaikat</a:t>
            </a:r>
            <a:r>
              <a:rPr lang="en-US" dirty="0">
                <a:latin typeface="+mj-lt"/>
              </a:rPr>
              <a:t> Ridwan</a:t>
            </a:r>
            <a:endParaRPr lang="en-ID" dirty="0">
              <a:latin typeface="+mj-lt"/>
            </a:endParaRPr>
          </a:p>
        </p:txBody>
      </p:sp>
      <p:sp>
        <p:nvSpPr>
          <p:cNvPr id="45" name="Google Shape;1091;p36">
            <a:extLst>
              <a:ext uri="{FF2B5EF4-FFF2-40B4-BE49-F238E27FC236}">
                <a16:creationId xmlns:a16="http://schemas.microsoft.com/office/drawing/2014/main" id="{A9EEE506-3E47-91B2-BCD7-3C0F0AA6A2A1}"/>
              </a:ext>
            </a:extLst>
          </p:cNvPr>
          <p:cNvSpPr txBox="1">
            <a:spLocks/>
          </p:cNvSpPr>
          <p:nvPr/>
        </p:nvSpPr>
        <p:spPr>
          <a:xfrm>
            <a:off x="6780153" y="3334993"/>
            <a:ext cx="2308166" cy="12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5200" b="1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ignika"/>
              <a:buNone/>
              <a:defRPr sz="3000" b="0" i="0" u="none" strike="noStrike" cap="none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pPr algn="l">
              <a:spcAft>
                <a:spcPts val="1600"/>
              </a:spcAft>
            </a:pPr>
            <a:r>
              <a:rPr lang="en-ID" sz="1600" b="0" dirty="0" err="1">
                <a:latin typeface="+mn-lt"/>
                <a:cs typeface="Itim" panose="020B0604020202020204" charset="-34"/>
              </a:rPr>
              <a:t>Bertugas</a:t>
            </a:r>
            <a:r>
              <a:rPr lang="en-ID" sz="1600" b="0" dirty="0">
                <a:latin typeface="+mn-lt"/>
                <a:cs typeface="Itim" panose="020B0604020202020204" charset="-34"/>
              </a:rPr>
              <a:t> </a:t>
            </a:r>
            <a:r>
              <a:rPr lang="en-ID" sz="1600" b="0" dirty="0" err="1">
                <a:latin typeface="+mn-lt"/>
                <a:cs typeface="Itim" panose="020B0604020202020204" charset="-34"/>
              </a:rPr>
              <a:t>menjaga</a:t>
            </a:r>
            <a:r>
              <a:rPr lang="en-ID" sz="1600" b="0" dirty="0">
                <a:latin typeface="+mn-lt"/>
                <a:cs typeface="Itim" panose="020B0604020202020204" charset="-34"/>
              </a:rPr>
              <a:t> </a:t>
            </a:r>
            <a:r>
              <a:rPr lang="en-ID" sz="1600" b="0" dirty="0" err="1">
                <a:latin typeface="+mn-lt"/>
                <a:cs typeface="Itim" panose="020B0604020202020204" charset="-34"/>
              </a:rPr>
              <a:t>pintu</a:t>
            </a:r>
            <a:r>
              <a:rPr lang="en-ID" sz="1600" b="0" dirty="0">
                <a:latin typeface="+mn-lt"/>
                <a:cs typeface="Itim" panose="020B0604020202020204" charset="-34"/>
              </a:rPr>
              <a:t> </a:t>
            </a:r>
            <a:r>
              <a:rPr lang="en-ID" sz="1600" b="0" dirty="0" err="1">
                <a:latin typeface="+mn-lt"/>
                <a:cs typeface="Itim" panose="020B0604020202020204" charset="-34"/>
              </a:rPr>
              <a:t>surga</a:t>
            </a:r>
            <a:r>
              <a:rPr lang="en-ID" sz="1600" b="0" dirty="0">
                <a:latin typeface="+mn-lt"/>
                <a:cs typeface="Itim" panose="020B0604020202020204" charset="-34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1993402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6D2F583-961F-B342-9268-28C429033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5" name="Scroll: Horizontal 4">
            <a:extLst>
              <a:ext uri="{FF2B5EF4-FFF2-40B4-BE49-F238E27FC236}">
                <a16:creationId xmlns:a16="http://schemas.microsoft.com/office/drawing/2014/main" id="{87411892-68C3-5B5E-E12B-3EF0EBE623FF}"/>
              </a:ext>
            </a:extLst>
          </p:cNvPr>
          <p:cNvSpPr/>
          <p:nvPr/>
        </p:nvSpPr>
        <p:spPr>
          <a:xfrm>
            <a:off x="2376435" y="291401"/>
            <a:ext cx="4391129" cy="834013"/>
          </a:xfrm>
          <a:prstGeom prst="horizontalScrol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C000"/>
                </a:solidFill>
                <a:latin typeface="Arial Black" panose="020B0A04020102020204" pitchFamily="34" charset="0"/>
              </a:rPr>
              <a:t>Sifat-</a:t>
            </a:r>
            <a:r>
              <a:rPr lang="en-US" sz="2800" b="1" dirty="0" err="1">
                <a:solidFill>
                  <a:srgbClr val="FFC000"/>
                </a:solidFill>
                <a:latin typeface="Arial Black" panose="020B0A04020102020204" pitchFamily="34" charset="0"/>
              </a:rPr>
              <a:t>sifat</a:t>
            </a:r>
            <a:r>
              <a:rPr lang="en-US" sz="2800" b="1" dirty="0">
                <a:solidFill>
                  <a:srgbClr val="FFC000"/>
                </a:solidFill>
                <a:latin typeface="Arial Black" panose="020B0A04020102020204" pitchFamily="34" charset="0"/>
              </a:rPr>
              <a:t> </a:t>
            </a:r>
            <a:r>
              <a:rPr lang="en-US" sz="2800" b="1" dirty="0" err="1">
                <a:solidFill>
                  <a:srgbClr val="FFC000"/>
                </a:solidFill>
                <a:latin typeface="Arial Black" panose="020B0A04020102020204" pitchFamily="34" charset="0"/>
              </a:rPr>
              <a:t>Malaikat</a:t>
            </a:r>
            <a:endParaRPr lang="en-ID" sz="2800" b="1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Google Shape;416;p41">
            <a:extLst>
              <a:ext uri="{FF2B5EF4-FFF2-40B4-BE49-F238E27FC236}">
                <a16:creationId xmlns:a16="http://schemas.microsoft.com/office/drawing/2014/main" id="{494655F8-6843-3B3A-8AB8-7F81D5B9F9C3}"/>
              </a:ext>
            </a:extLst>
          </p:cNvPr>
          <p:cNvSpPr/>
          <p:nvPr/>
        </p:nvSpPr>
        <p:spPr>
          <a:xfrm>
            <a:off x="502418" y="1461830"/>
            <a:ext cx="3657599" cy="2769989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7" name="Google Shape;416;p41">
            <a:extLst>
              <a:ext uri="{FF2B5EF4-FFF2-40B4-BE49-F238E27FC236}">
                <a16:creationId xmlns:a16="http://schemas.microsoft.com/office/drawing/2014/main" id="{F60CD9CA-E5CD-F528-A7DB-F4B3AD2C5F54}"/>
              </a:ext>
            </a:extLst>
          </p:cNvPr>
          <p:cNvSpPr/>
          <p:nvPr/>
        </p:nvSpPr>
        <p:spPr>
          <a:xfrm>
            <a:off x="4853356" y="1461830"/>
            <a:ext cx="3506874" cy="2769989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8217D6-81D4-AED2-48DB-7FEF0FB20BE1}"/>
              </a:ext>
            </a:extLst>
          </p:cNvPr>
          <p:cNvSpPr txBox="1"/>
          <p:nvPr/>
        </p:nvSpPr>
        <p:spPr>
          <a:xfrm>
            <a:off x="592852" y="1641237"/>
            <a:ext cx="3567165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+mn-lt"/>
                <a:cs typeface="Itim" panose="020B0604020202020204" charset="-34"/>
              </a:rPr>
              <a:t>Tidak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pernah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menyombongkan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diri</a:t>
            </a:r>
            <a:r>
              <a:rPr lang="en-US" sz="1600" b="1" dirty="0">
                <a:latin typeface="+mn-lt"/>
                <a:cs typeface="Itim" panose="020B0604020202020204" charset="-34"/>
              </a:rPr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+mn-lt"/>
                <a:cs typeface="Itim" panose="020B0604020202020204" charset="-34"/>
              </a:rPr>
              <a:t>Selalu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taat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kepada</a:t>
            </a:r>
            <a:r>
              <a:rPr lang="en-US" sz="1600" b="1" dirty="0">
                <a:latin typeface="+mn-lt"/>
                <a:cs typeface="Itim" panose="020B0604020202020204" charset="-34"/>
              </a:rPr>
              <a:t> Allah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Swt</a:t>
            </a:r>
            <a:r>
              <a:rPr lang="en-US" sz="1600" b="1" dirty="0">
                <a:latin typeface="+mn-lt"/>
                <a:cs typeface="Itim" panose="020B0604020202020204" charset="-34"/>
              </a:rPr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+mn-lt"/>
                <a:cs typeface="Itim" panose="020B0604020202020204" charset="-34"/>
              </a:rPr>
              <a:t>Tidak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pernah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membantah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perintah</a:t>
            </a:r>
            <a:r>
              <a:rPr lang="en-US" sz="1600" b="1" dirty="0">
                <a:latin typeface="+mn-lt"/>
                <a:cs typeface="Itim" panose="020B0604020202020204" charset="-34"/>
              </a:rPr>
              <a:t> Allah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Swt</a:t>
            </a:r>
            <a:r>
              <a:rPr lang="en-US" sz="1600" b="1" dirty="0">
                <a:latin typeface="+mn-lt"/>
                <a:cs typeface="Itim" panose="020B0604020202020204" charset="-34"/>
              </a:rPr>
              <a:t>.</a:t>
            </a:r>
          </a:p>
          <a:p>
            <a:endParaRPr lang="en-ID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00C3DC-F08B-9784-84C0-E8B9B45C81E1}"/>
              </a:ext>
            </a:extLst>
          </p:cNvPr>
          <p:cNvSpPr txBox="1"/>
          <p:nvPr/>
        </p:nvSpPr>
        <p:spPr>
          <a:xfrm>
            <a:off x="4948813" y="1641237"/>
            <a:ext cx="4572000" cy="19856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+mn-lt"/>
                <a:cs typeface="Itim" panose="020B0604020202020204" charset="-34"/>
              </a:rPr>
              <a:t>Tidak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pernah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durhaka</a:t>
            </a:r>
            <a:r>
              <a:rPr lang="en-US" sz="1600" b="1" dirty="0">
                <a:latin typeface="+mn-lt"/>
                <a:cs typeface="Itim" panose="020B0604020202020204" charset="-34"/>
              </a:rPr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+mn-lt"/>
                <a:cs typeface="Itim" panose="020B0604020202020204" charset="-34"/>
              </a:rPr>
              <a:t>Selalu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bertasbih</a:t>
            </a:r>
            <a:r>
              <a:rPr lang="en-US" sz="1600" b="1" dirty="0">
                <a:latin typeface="+mn-lt"/>
                <a:cs typeface="Itim" panose="020B0604020202020204" charset="-34"/>
              </a:rPr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+mn-lt"/>
                <a:cs typeface="Itim" panose="020B0604020202020204" charset="-34"/>
              </a:rPr>
              <a:t>Tidak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makan</a:t>
            </a:r>
            <a:r>
              <a:rPr lang="en-US" sz="1600" b="1" dirty="0">
                <a:latin typeface="+mn-lt"/>
                <a:cs typeface="Itim" panose="020B0604020202020204" charset="-34"/>
              </a:rPr>
              <a:t> dan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minum</a:t>
            </a:r>
            <a:r>
              <a:rPr lang="en-US" sz="1600" b="1" dirty="0">
                <a:latin typeface="+mn-lt"/>
                <a:cs typeface="Itim" panose="020B0604020202020204" charset="-34"/>
              </a:rPr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+mn-lt"/>
                <a:cs typeface="Itim" panose="020B0604020202020204" charset="-34"/>
              </a:rPr>
              <a:t>Tidak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berjenis</a:t>
            </a:r>
            <a:r>
              <a:rPr lang="en-US" sz="1600" b="1" dirty="0">
                <a:latin typeface="+mn-lt"/>
                <a:cs typeface="Itim" panose="020B0604020202020204" charset="-34"/>
              </a:rPr>
              <a:t> </a:t>
            </a:r>
            <a:r>
              <a:rPr lang="en-US" sz="1600" b="1" dirty="0" err="1">
                <a:latin typeface="+mn-lt"/>
                <a:cs typeface="Itim" panose="020B0604020202020204" charset="-34"/>
              </a:rPr>
              <a:t>kelamin</a:t>
            </a:r>
            <a:r>
              <a:rPr lang="en-US" sz="1600" b="1" dirty="0">
                <a:latin typeface="+mn-lt"/>
                <a:cs typeface="Itim" panose="020B0604020202020204" charset="-34"/>
              </a:rPr>
              <a:t>.</a:t>
            </a:r>
            <a:endParaRPr lang="en-ID" sz="1600" b="1" dirty="0">
              <a:latin typeface="+mn-lt"/>
              <a:cs typeface="Itim" panose="020B060402020202020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73773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E7E8335-865B-0FAE-C78D-00863B2AE9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  <p:sp>
        <p:nvSpPr>
          <p:cNvPr id="6" name="Google Shape;307;p37">
            <a:extLst>
              <a:ext uri="{FF2B5EF4-FFF2-40B4-BE49-F238E27FC236}">
                <a16:creationId xmlns:a16="http://schemas.microsoft.com/office/drawing/2014/main" id="{33657B38-F791-5583-2C7D-4275EA453DA5}"/>
              </a:ext>
            </a:extLst>
          </p:cNvPr>
          <p:cNvSpPr txBox="1"/>
          <p:nvPr/>
        </p:nvSpPr>
        <p:spPr>
          <a:xfrm>
            <a:off x="584429" y="1046702"/>
            <a:ext cx="1887000" cy="3717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000" b="1" dirty="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M</a:t>
            </a:r>
            <a:r>
              <a:rPr lang="en" sz="2000" b="1" dirty="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alaikat </a:t>
            </a:r>
            <a:endParaRPr sz="2000" b="1" dirty="0"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8" name="Google Shape;307;p37">
            <a:extLst>
              <a:ext uri="{FF2B5EF4-FFF2-40B4-BE49-F238E27FC236}">
                <a16:creationId xmlns:a16="http://schemas.microsoft.com/office/drawing/2014/main" id="{C097021C-EBDC-129D-1BC2-C624945CB371}"/>
              </a:ext>
            </a:extLst>
          </p:cNvPr>
          <p:cNvSpPr txBox="1"/>
          <p:nvPr/>
        </p:nvSpPr>
        <p:spPr>
          <a:xfrm>
            <a:off x="3628500" y="1024666"/>
            <a:ext cx="1887000" cy="3717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000" b="1" dirty="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J</a:t>
            </a:r>
            <a:r>
              <a:rPr lang="en" sz="2000" b="1" dirty="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in </a:t>
            </a:r>
            <a:endParaRPr sz="2000" b="1" dirty="0"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9" name="Google Shape;309;p37">
            <a:extLst>
              <a:ext uri="{FF2B5EF4-FFF2-40B4-BE49-F238E27FC236}">
                <a16:creationId xmlns:a16="http://schemas.microsoft.com/office/drawing/2014/main" id="{C8535E61-06DC-4FC9-DFC5-3F2F1DD8839A}"/>
              </a:ext>
            </a:extLst>
          </p:cNvPr>
          <p:cNvSpPr/>
          <p:nvPr/>
        </p:nvSpPr>
        <p:spPr>
          <a:xfrm>
            <a:off x="3152926" y="1582544"/>
            <a:ext cx="2838148" cy="29794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270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endParaRPr sz="1600" dirty="0">
              <a:solidFill>
                <a:schemeClr val="dk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0" name="Google Shape;307;p37">
            <a:extLst>
              <a:ext uri="{FF2B5EF4-FFF2-40B4-BE49-F238E27FC236}">
                <a16:creationId xmlns:a16="http://schemas.microsoft.com/office/drawing/2014/main" id="{555A88C4-4ED8-81D9-C1A7-A238D674A085}"/>
              </a:ext>
            </a:extLst>
          </p:cNvPr>
          <p:cNvSpPr txBox="1"/>
          <p:nvPr/>
        </p:nvSpPr>
        <p:spPr>
          <a:xfrm>
            <a:off x="6672571" y="1036920"/>
            <a:ext cx="1887000" cy="3717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000" b="1" dirty="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M</a:t>
            </a:r>
            <a:r>
              <a:rPr lang="en" sz="2000" b="1" dirty="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anusia </a:t>
            </a:r>
            <a:endParaRPr sz="2000" b="1" dirty="0"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11" name="Google Shape;309;p37">
            <a:extLst>
              <a:ext uri="{FF2B5EF4-FFF2-40B4-BE49-F238E27FC236}">
                <a16:creationId xmlns:a16="http://schemas.microsoft.com/office/drawing/2014/main" id="{5106961B-9EB9-A812-75A1-6AD9288B7765}"/>
              </a:ext>
            </a:extLst>
          </p:cNvPr>
          <p:cNvSpPr/>
          <p:nvPr/>
        </p:nvSpPr>
        <p:spPr>
          <a:xfrm>
            <a:off x="6196997" y="1561818"/>
            <a:ext cx="2838148" cy="29794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270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endParaRPr sz="1600" dirty="0">
              <a:solidFill>
                <a:schemeClr val="dk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3" name="Google Shape;305;p37">
            <a:extLst>
              <a:ext uri="{FF2B5EF4-FFF2-40B4-BE49-F238E27FC236}">
                <a16:creationId xmlns:a16="http://schemas.microsoft.com/office/drawing/2014/main" id="{79EDDE07-A348-011A-2001-8473DF0E03BC}"/>
              </a:ext>
            </a:extLst>
          </p:cNvPr>
          <p:cNvSpPr txBox="1">
            <a:spLocks/>
          </p:cNvSpPr>
          <p:nvPr/>
        </p:nvSpPr>
        <p:spPr>
          <a:xfrm>
            <a:off x="713250" y="37240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ID" sz="2400" b="1" dirty="0" err="1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Perbedaan</a:t>
            </a:r>
            <a:r>
              <a:rPr lang="en-ID" sz="24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ID" sz="2400" b="1" dirty="0" err="1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Malaikat</a:t>
            </a:r>
            <a:r>
              <a:rPr lang="en-ID" sz="24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, </a:t>
            </a:r>
            <a:r>
              <a:rPr lang="en-ID" sz="2400" b="1" dirty="0" err="1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Jin</a:t>
            </a:r>
            <a:r>
              <a:rPr lang="en-ID" sz="24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 dan </a:t>
            </a:r>
            <a:r>
              <a:rPr lang="en-ID" sz="2400" b="1" dirty="0" err="1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Manusia</a:t>
            </a:r>
            <a:endParaRPr lang="en-ID" sz="24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Google Shape;309;p37">
            <a:extLst>
              <a:ext uri="{FF2B5EF4-FFF2-40B4-BE49-F238E27FC236}">
                <a16:creationId xmlns:a16="http://schemas.microsoft.com/office/drawing/2014/main" id="{C678AB42-7BF9-77F8-446C-5CAB0427359E}"/>
              </a:ext>
            </a:extLst>
          </p:cNvPr>
          <p:cNvSpPr/>
          <p:nvPr/>
        </p:nvSpPr>
        <p:spPr>
          <a:xfrm>
            <a:off x="256744" y="1561818"/>
            <a:ext cx="2751300" cy="297940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270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endParaRPr sz="1600" dirty="0">
              <a:solidFill>
                <a:schemeClr val="dk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1688F0-A28C-FBEE-5412-A5C0226B4902}"/>
              </a:ext>
            </a:extLst>
          </p:cNvPr>
          <p:cNvSpPr txBox="1"/>
          <p:nvPr/>
        </p:nvSpPr>
        <p:spPr>
          <a:xfrm>
            <a:off x="88866" y="1709163"/>
            <a:ext cx="2919177" cy="2473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1275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Diciptakan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dari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nur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/</a:t>
            </a: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cahaya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.</a:t>
            </a:r>
          </a:p>
          <a:p>
            <a:pPr marL="41275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Makhluk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gaib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.</a:t>
            </a:r>
          </a:p>
          <a:p>
            <a:pPr marL="41275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Selalu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patuh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 dan </a:t>
            </a: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taat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kepada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perintah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 Allah </a:t>
            </a: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Swt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.</a:t>
            </a:r>
          </a:p>
          <a:p>
            <a:pPr marL="41275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Tidak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mempunyai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nafsu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.</a:t>
            </a:r>
          </a:p>
          <a:p>
            <a:pPr marL="41275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Tidak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makan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 dan </a:t>
            </a: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minum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.</a:t>
            </a:r>
          </a:p>
          <a:p>
            <a:pPr marL="41275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Pikirannya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jernih</a:t>
            </a:r>
            <a:r>
              <a:rPr lang="en-US" sz="1500" dirty="0">
                <a:solidFill>
                  <a:srgbClr val="FFFFFF"/>
                </a:solidFill>
                <a:latin typeface="+mn-lt"/>
                <a:ea typeface="Palanquin"/>
                <a:cs typeface="Palanquin"/>
                <a:sym typeface="Palanquin"/>
              </a:rPr>
              <a:t>.</a:t>
            </a:r>
            <a:endParaRPr lang="en-ID" sz="1500" dirty="0">
              <a:solidFill>
                <a:srgbClr val="FFFF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2DE158-92C5-55A8-6112-4E734448CEB6}"/>
              </a:ext>
            </a:extLst>
          </p:cNvPr>
          <p:cNvSpPr txBox="1"/>
          <p:nvPr/>
        </p:nvSpPr>
        <p:spPr>
          <a:xfrm>
            <a:off x="3248362" y="1619850"/>
            <a:ext cx="2716528" cy="2819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rgbClr val="FFFFFF"/>
                </a:solidFill>
              </a:rPr>
              <a:t>Diciptakan</a:t>
            </a:r>
            <a:r>
              <a:rPr lang="en-US" sz="1500" dirty="0">
                <a:solidFill>
                  <a:srgbClr val="FFFFFF"/>
                </a:solidFill>
              </a:rPr>
              <a:t> </a:t>
            </a:r>
            <a:r>
              <a:rPr lang="en-US" sz="1500" dirty="0" err="1">
                <a:solidFill>
                  <a:srgbClr val="FFFFFF"/>
                </a:solidFill>
              </a:rPr>
              <a:t>dari</a:t>
            </a:r>
            <a:r>
              <a:rPr lang="en-US" sz="1500" dirty="0">
                <a:solidFill>
                  <a:srgbClr val="FFFFFF"/>
                </a:solidFill>
              </a:rPr>
              <a:t> </a:t>
            </a:r>
            <a:r>
              <a:rPr lang="en-US" sz="1500" dirty="0" err="1">
                <a:solidFill>
                  <a:srgbClr val="FFFFFF"/>
                </a:solidFill>
              </a:rPr>
              <a:t>api</a:t>
            </a:r>
            <a:r>
              <a:rPr lang="en-US" sz="1500" dirty="0">
                <a:solidFill>
                  <a:srgbClr val="FFFFFF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rgbClr val="FFFFFF"/>
                </a:solidFill>
              </a:rPr>
              <a:t>Makhluk</a:t>
            </a:r>
            <a:r>
              <a:rPr lang="en-US" sz="1500" dirty="0">
                <a:solidFill>
                  <a:srgbClr val="FFFFFF"/>
                </a:solidFill>
              </a:rPr>
              <a:t> </a:t>
            </a:r>
            <a:r>
              <a:rPr lang="en-US" sz="1500" dirty="0" err="1">
                <a:solidFill>
                  <a:srgbClr val="FFFFFF"/>
                </a:solidFill>
              </a:rPr>
              <a:t>gaib</a:t>
            </a:r>
            <a:r>
              <a:rPr lang="en-US" sz="1500" dirty="0">
                <a:solidFill>
                  <a:srgbClr val="FFFFFF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FFFFFF"/>
                </a:solidFill>
              </a:rPr>
              <a:t>Ada yang </a:t>
            </a:r>
            <a:r>
              <a:rPr lang="en-US" sz="1500" dirty="0" err="1">
                <a:solidFill>
                  <a:srgbClr val="FFFFFF"/>
                </a:solidFill>
              </a:rPr>
              <a:t>patuh</a:t>
            </a:r>
            <a:r>
              <a:rPr lang="en-US" sz="1500" dirty="0">
                <a:solidFill>
                  <a:srgbClr val="FFFFFF"/>
                </a:solidFill>
              </a:rPr>
              <a:t>, </a:t>
            </a:r>
            <a:r>
              <a:rPr lang="en-US" sz="1500" dirty="0" err="1">
                <a:solidFill>
                  <a:srgbClr val="FFFFFF"/>
                </a:solidFill>
              </a:rPr>
              <a:t>ada</a:t>
            </a:r>
            <a:r>
              <a:rPr lang="en-US" sz="1500" dirty="0">
                <a:solidFill>
                  <a:srgbClr val="FFFFFF"/>
                </a:solidFill>
              </a:rPr>
              <a:t> yang </a:t>
            </a:r>
            <a:r>
              <a:rPr lang="en-US" sz="1500" dirty="0" err="1">
                <a:solidFill>
                  <a:srgbClr val="FFFFFF"/>
                </a:solidFill>
              </a:rPr>
              <a:t>durhaka</a:t>
            </a:r>
            <a:r>
              <a:rPr lang="en-US" sz="1500" dirty="0">
                <a:solidFill>
                  <a:srgbClr val="FFFFFF"/>
                </a:solidFill>
              </a:rPr>
              <a:t> </a:t>
            </a:r>
            <a:r>
              <a:rPr lang="en-US" sz="1500" dirty="0" err="1">
                <a:solidFill>
                  <a:srgbClr val="FFFFFF"/>
                </a:solidFill>
              </a:rPr>
              <a:t>kepada</a:t>
            </a:r>
            <a:r>
              <a:rPr lang="en-US" sz="1500" dirty="0">
                <a:solidFill>
                  <a:srgbClr val="FFFFFF"/>
                </a:solidFill>
              </a:rPr>
              <a:t> Allah </a:t>
            </a:r>
            <a:r>
              <a:rPr lang="en-US" sz="1500" dirty="0" err="1">
                <a:solidFill>
                  <a:srgbClr val="FFFFFF"/>
                </a:solidFill>
              </a:rPr>
              <a:t>Swt</a:t>
            </a:r>
            <a:r>
              <a:rPr lang="en-US" sz="1500" dirty="0">
                <a:solidFill>
                  <a:srgbClr val="FFFFFF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rgbClr val="FFFFFF"/>
                </a:solidFill>
              </a:rPr>
              <a:t>Mempunyai</a:t>
            </a:r>
            <a:r>
              <a:rPr lang="en-US" sz="1500" dirty="0">
                <a:solidFill>
                  <a:srgbClr val="FFFFFF"/>
                </a:solidFill>
              </a:rPr>
              <a:t> </a:t>
            </a:r>
            <a:r>
              <a:rPr lang="en-US" sz="1500" dirty="0" err="1">
                <a:solidFill>
                  <a:srgbClr val="FFFFFF"/>
                </a:solidFill>
              </a:rPr>
              <a:t>nafsu</a:t>
            </a:r>
            <a:r>
              <a:rPr lang="en-US" sz="1500" dirty="0">
                <a:solidFill>
                  <a:srgbClr val="FFFFFF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rgbClr val="FFFFFF"/>
                </a:solidFill>
              </a:rPr>
              <a:t>Makan</a:t>
            </a:r>
            <a:r>
              <a:rPr lang="en-US" sz="1500" dirty="0">
                <a:solidFill>
                  <a:srgbClr val="FFFFFF"/>
                </a:solidFill>
              </a:rPr>
              <a:t> dan </a:t>
            </a:r>
            <a:r>
              <a:rPr lang="en-US" sz="1500" dirty="0" err="1">
                <a:solidFill>
                  <a:srgbClr val="FFFFFF"/>
                </a:solidFill>
              </a:rPr>
              <a:t>minum</a:t>
            </a:r>
            <a:r>
              <a:rPr lang="en-US" sz="1500" dirty="0">
                <a:solidFill>
                  <a:srgbClr val="FFFFFF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rgbClr val="FFFFFF"/>
                </a:solidFill>
              </a:rPr>
              <a:t>Pikirannya</a:t>
            </a:r>
            <a:r>
              <a:rPr lang="en-US" sz="1500" dirty="0">
                <a:solidFill>
                  <a:srgbClr val="FFFFFF"/>
                </a:solidFill>
              </a:rPr>
              <a:t> </a:t>
            </a:r>
            <a:r>
              <a:rPr lang="en-US" sz="1500" dirty="0" err="1">
                <a:solidFill>
                  <a:srgbClr val="FFFFFF"/>
                </a:solidFill>
              </a:rPr>
              <a:t>berubah-ubah</a:t>
            </a:r>
            <a:r>
              <a:rPr lang="en-US" sz="1500" dirty="0">
                <a:solidFill>
                  <a:srgbClr val="FFFFFF"/>
                </a:solidFill>
              </a:rPr>
              <a:t>.</a:t>
            </a:r>
            <a:endParaRPr lang="en-ID" sz="1500" dirty="0">
              <a:solidFill>
                <a:srgbClr val="FFFFFF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73ED97-0C0D-16E4-D7B8-D4447CE312F5}"/>
              </a:ext>
            </a:extLst>
          </p:cNvPr>
          <p:cNvSpPr txBox="1"/>
          <p:nvPr/>
        </p:nvSpPr>
        <p:spPr>
          <a:xfrm>
            <a:off x="6272891" y="1627193"/>
            <a:ext cx="2716528" cy="2819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rgbClr val="FFFFFF"/>
                </a:solidFill>
              </a:rPr>
              <a:t>Diciptakan</a:t>
            </a:r>
            <a:r>
              <a:rPr lang="en-US" sz="1500" dirty="0">
                <a:solidFill>
                  <a:srgbClr val="FFFFFF"/>
                </a:solidFill>
              </a:rPr>
              <a:t> </a:t>
            </a:r>
            <a:r>
              <a:rPr lang="en-US" sz="1500" dirty="0" err="1">
                <a:solidFill>
                  <a:srgbClr val="FFFFFF"/>
                </a:solidFill>
              </a:rPr>
              <a:t>dari</a:t>
            </a:r>
            <a:r>
              <a:rPr lang="en-US" sz="1500" dirty="0">
                <a:solidFill>
                  <a:srgbClr val="FFFFFF"/>
                </a:solidFill>
              </a:rPr>
              <a:t> </a:t>
            </a:r>
            <a:r>
              <a:rPr lang="en-US" sz="1500" dirty="0" err="1">
                <a:solidFill>
                  <a:srgbClr val="FFFFFF"/>
                </a:solidFill>
              </a:rPr>
              <a:t>tanah</a:t>
            </a:r>
            <a:r>
              <a:rPr lang="en-US" sz="1500" dirty="0">
                <a:solidFill>
                  <a:srgbClr val="FFFFFF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rgbClr val="FFFFFF"/>
                </a:solidFill>
              </a:rPr>
              <a:t>Makhluk</a:t>
            </a:r>
            <a:r>
              <a:rPr lang="en-US" sz="1500" dirty="0">
                <a:solidFill>
                  <a:srgbClr val="FFFFFF"/>
                </a:solidFill>
              </a:rPr>
              <a:t> yang </a:t>
            </a:r>
            <a:r>
              <a:rPr lang="en-US" sz="1500" dirty="0" err="1">
                <a:solidFill>
                  <a:srgbClr val="FFFFFF"/>
                </a:solidFill>
              </a:rPr>
              <a:t>tampak</a:t>
            </a:r>
            <a:r>
              <a:rPr lang="en-US" sz="1500" dirty="0">
                <a:solidFill>
                  <a:srgbClr val="FFFFFF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FFFFFF"/>
                </a:solidFill>
              </a:rPr>
              <a:t>Ada yang </a:t>
            </a:r>
            <a:r>
              <a:rPr lang="en-US" sz="1500" dirty="0" err="1">
                <a:solidFill>
                  <a:srgbClr val="FFFFFF"/>
                </a:solidFill>
              </a:rPr>
              <a:t>patuh</a:t>
            </a:r>
            <a:r>
              <a:rPr lang="en-US" sz="1500" dirty="0">
                <a:solidFill>
                  <a:srgbClr val="FFFFFF"/>
                </a:solidFill>
              </a:rPr>
              <a:t>, </a:t>
            </a:r>
            <a:r>
              <a:rPr lang="en-US" sz="1500" dirty="0" err="1">
                <a:solidFill>
                  <a:srgbClr val="FFFFFF"/>
                </a:solidFill>
              </a:rPr>
              <a:t>ada</a:t>
            </a:r>
            <a:r>
              <a:rPr lang="en-US" sz="1500" dirty="0">
                <a:solidFill>
                  <a:srgbClr val="FFFFFF"/>
                </a:solidFill>
              </a:rPr>
              <a:t> yang </a:t>
            </a:r>
            <a:r>
              <a:rPr lang="en-US" sz="1500" dirty="0" err="1">
                <a:solidFill>
                  <a:srgbClr val="FFFFFF"/>
                </a:solidFill>
              </a:rPr>
              <a:t>durhaka</a:t>
            </a:r>
            <a:r>
              <a:rPr lang="en-US" sz="1500" dirty="0">
                <a:solidFill>
                  <a:srgbClr val="FFFFFF"/>
                </a:solidFill>
              </a:rPr>
              <a:t> </a:t>
            </a:r>
            <a:r>
              <a:rPr lang="en-US" sz="1500" dirty="0" err="1">
                <a:solidFill>
                  <a:srgbClr val="FFFFFF"/>
                </a:solidFill>
              </a:rPr>
              <a:t>kepada</a:t>
            </a:r>
            <a:r>
              <a:rPr lang="en-US" sz="1500" dirty="0">
                <a:solidFill>
                  <a:srgbClr val="FFFFFF"/>
                </a:solidFill>
              </a:rPr>
              <a:t> Allah </a:t>
            </a:r>
            <a:r>
              <a:rPr lang="en-US" sz="1500" dirty="0" err="1">
                <a:solidFill>
                  <a:srgbClr val="FFFFFF"/>
                </a:solidFill>
              </a:rPr>
              <a:t>Swt</a:t>
            </a:r>
            <a:r>
              <a:rPr lang="en-US" sz="1500" dirty="0">
                <a:solidFill>
                  <a:srgbClr val="FFFFFF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rgbClr val="FFFFFF"/>
                </a:solidFill>
              </a:rPr>
              <a:t>Mempunyai</a:t>
            </a:r>
            <a:r>
              <a:rPr lang="en-US" sz="1500" dirty="0">
                <a:solidFill>
                  <a:srgbClr val="FFFFFF"/>
                </a:solidFill>
              </a:rPr>
              <a:t> </a:t>
            </a:r>
            <a:r>
              <a:rPr lang="en-US" sz="1500" dirty="0" err="1">
                <a:solidFill>
                  <a:srgbClr val="FFFFFF"/>
                </a:solidFill>
              </a:rPr>
              <a:t>nafsu</a:t>
            </a:r>
            <a:r>
              <a:rPr lang="en-US" sz="1500" dirty="0">
                <a:solidFill>
                  <a:srgbClr val="FFFFFF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rgbClr val="FFFFFF"/>
                </a:solidFill>
              </a:rPr>
              <a:t>Makan</a:t>
            </a:r>
            <a:r>
              <a:rPr lang="en-US" sz="1500" dirty="0">
                <a:solidFill>
                  <a:srgbClr val="FFFFFF"/>
                </a:solidFill>
              </a:rPr>
              <a:t> dan </a:t>
            </a:r>
            <a:r>
              <a:rPr lang="en-US" sz="1500" dirty="0" err="1">
                <a:solidFill>
                  <a:srgbClr val="FFFFFF"/>
                </a:solidFill>
              </a:rPr>
              <a:t>minum</a:t>
            </a:r>
            <a:r>
              <a:rPr lang="en-US" sz="1500" dirty="0">
                <a:solidFill>
                  <a:srgbClr val="FFFFFF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rgbClr val="FFFFFF"/>
                </a:solidFill>
              </a:rPr>
              <a:t>Pikirannya</a:t>
            </a:r>
            <a:r>
              <a:rPr lang="en-US" sz="1500" dirty="0">
                <a:solidFill>
                  <a:srgbClr val="FFFFFF"/>
                </a:solidFill>
              </a:rPr>
              <a:t> </a:t>
            </a:r>
            <a:r>
              <a:rPr lang="en-US" sz="1500" dirty="0" err="1">
                <a:solidFill>
                  <a:srgbClr val="FFFFFF"/>
                </a:solidFill>
              </a:rPr>
              <a:t>berubah-ubah</a:t>
            </a:r>
            <a:r>
              <a:rPr lang="en-US" sz="1500" dirty="0">
                <a:solidFill>
                  <a:srgbClr val="FFFFFF"/>
                </a:solidFill>
              </a:rPr>
              <a:t>.</a:t>
            </a:r>
            <a:endParaRPr lang="en-ID" sz="15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1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82;p35">
            <a:extLst>
              <a:ext uri="{FF2B5EF4-FFF2-40B4-BE49-F238E27FC236}">
                <a16:creationId xmlns:a16="http://schemas.microsoft.com/office/drawing/2014/main" id="{5F1726E8-F9F6-8393-B3C7-D71129152E79}"/>
              </a:ext>
            </a:extLst>
          </p:cNvPr>
          <p:cNvSpPr txBox="1"/>
          <p:nvPr/>
        </p:nvSpPr>
        <p:spPr>
          <a:xfrm flipH="1">
            <a:off x="1766619" y="449051"/>
            <a:ext cx="5610762" cy="3717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000" dirty="0">
                <a:solidFill>
                  <a:schemeClr val="dk1"/>
                </a:solidFill>
                <a:latin typeface="Arial Black" panose="020B0A04020102020204" pitchFamily="34" charset="0"/>
                <a:ea typeface="Palanquin"/>
                <a:cs typeface="Palanquin"/>
                <a:sym typeface="Palanquin"/>
              </a:rPr>
              <a:t>H</a:t>
            </a:r>
            <a:r>
              <a:rPr lang="en" sz="2000" dirty="0">
                <a:solidFill>
                  <a:schemeClr val="dk1"/>
                </a:solidFill>
                <a:latin typeface="Arial Black" panose="020B0A04020102020204" pitchFamily="34" charset="0"/>
                <a:ea typeface="Palanquin"/>
                <a:cs typeface="Palanquin"/>
                <a:sym typeface="Palanquin"/>
              </a:rPr>
              <a:t>ikmah Beriman kepada Malaikat</a:t>
            </a:r>
            <a:endParaRPr sz="2000" dirty="0">
              <a:solidFill>
                <a:schemeClr val="dk1"/>
              </a:solidFill>
              <a:latin typeface="Arial Black" panose="020B0A04020102020204" pitchFamily="34" charset="0"/>
              <a:ea typeface="Palanquin"/>
              <a:cs typeface="Palanquin"/>
              <a:sym typeface="Palanqui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1D4C5B-DFED-C217-4505-428880F3DF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76241"/>
            <a:ext cx="9144000" cy="487355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47A498D-94E0-9953-7DA0-624AE4628DB5}"/>
              </a:ext>
            </a:extLst>
          </p:cNvPr>
          <p:cNvSpPr/>
          <p:nvPr/>
        </p:nvSpPr>
        <p:spPr>
          <a:xfrm>
            <a:off x="934497" y="1155832"/>
            <a:ext cx="7415684" cy="3185328"/>
          </a:xfrm>
          <a:prstGeom prst="roundRect">
            <a:avLst/>
          </a:prstGeom>
          <a:solidFill>
            <a:srgbClr val="CC99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Meningkatkan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keimanan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manusia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kepada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Allah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Swt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Membentuk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jiwa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seorang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muslim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yang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benar-benar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bertakwa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kepada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Allah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Swt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Mendorong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manusia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untuk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senantiasa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bertindak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hati-hati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Mendorong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manusia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untuk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selalu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meningkatkan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amal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baik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dan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menjauhi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amal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cs typeface="Itim" panose="020B0604020202020204" charset="-34"/>
              </a:rPr>
              <a:t>buruk</a:t>
            </a:r>
            <a:r>
              <a:rPr lang="en-US" sz="1800" b="1" dirty="0">
                <a:solidFill>
                  <a:srgbClr val="FFFFFF"/>
                </a:solidFill>
                <a:cs typeface="Itim" panose="020B0604020202020204" charset="-34"/>
              </a:rPr>
              <a:t>. </a:t>
            </a:r>
            <a:endParaRPr lang="en-ID" sz="1800" b="1" dirty="0">
              <a:solidFill>
                <a:srgbClr val="FFFFFF"/>
              </a:solidFill>
              <a:cs typeface="Itim" panose="020B060402020202020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66214255"/>
      </p:ext>
    </p:extLst>
  </p:cSld>
  <p:clrMapOvr>
    <a:masterClrMapping/>
  </p:clrMapOvr>
</p:sld>
</file>

<file path=ppt/theme/theme1.xml><?xml version="1.0" encoding="utf-8"?>
<a:theme xmlns:a="http://schemas.openxmlformats.org/drawingml/2006/main" name="University Digital Choice Boards by Slidesgo">
  <a:themeElements>
    <a:clrScheme name="Simple Light">
      <a:dk1>
        <a:srgbClr val="0C4F72"/>
      </a:dk1>
      <a:lt1>
        <a:srgbClr val="D62828"/>
      </a:lt1>
      <a:dk2>
        <a:srgbClr val="F77F00"/>
      </a:dk2>
      <a:lt2>
        <a:srgbClr val="FCBF49"/>
      </a:lt2>
      <a:accent1>
        <a:srgbClr val="EAE2B7"/>
      </a:accent1>
      <a:accent2>
        <a:srgbClr val="0C4F72"/>
      </a:accent2>
      <a:accent3>
        <a:srgbClr val="D62828"/>
      </a:accent3>
      <a:accent4>
        <a:srgbClr val="F77F00"/>
      </a:accent4>
      <a:accent5>
        <a:srgbClr val="FCBF49"/>
      </a:accent5>
      <a:accent6>
        <a:srgbClr val="EAE2B7"/>
      </a:accent6>
      <a:hlink>
        <a:srgbClr val="0C4F7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539</Words>
  <Application>Microsoft Office PowerPoint</Application>
  <PresentationFormat>On-screen Show (16:9)</PresentationFormat>
  <Paragraphs>88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 Black</vt:lpstr>
      <vt:lpstr>Signika</vt:lpstr>
      <vt:lpstr>Calibri</vt:lpstr>
      <vt:lpstr>Palanquin</vt:lpstr>
      <vt:lpstr>Adobe Naskh Medium</vt:lpstr>
      <vt:lpstr>Arial</vt:lpstr>
      <vt:lpstr>University Digital Choice Boards by Slidesgo</vt:lpstr>
      <vt:lpstr>PowerPoint Presentation</vt:lpstr>
      <vt:lpstr>PowerPoint Presentation</vt:lpstr>
      <vt:lpstr>PowerPoint Presentation</vt:lpstr>
      <vt:lpstr>PowerPoint Presentation</vt:lpstr>
      <vt:lpstr>Nama Malaikat dan tugasnya</vt:lpstr>
      <vt:lpstr>Nama Malaikat dan tugasnya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Risa Purnama</dc:creator>
  <cp:lastModifiedBy>Risa Purnama</cp:lastModifiedBy>
  <cp:revision>2</cp:revision>
  <dcterms:modified xsi:type="dcterms:W3CDTF">2022-06-14T02:41:11Z</dcterms:modified>
</cp:coreProperties>
</file>