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1"/>
  </p:notesMasterIdLst>
  <p:sldIdLst>
    <p:sldId id="334" r:id="rId2"/>
    <p:sldId id="335" r:id="rId3"/>
    <p:sldId id="336" r:id="rId4"/>
    <p:sldId id="337" r:id="rId5"/>
    <p:sldId id="428" r:id="rId6"/>
    <p:sldId id="429" r:id="rId7"/>
    <p:sldId id="430" r:id="rId8"/>
    <p:sldId id="360" r:id="rId9"/>
    <p:sldId id="431" r:id="rId10"/>
    <p:sldId id="432" r:id="rId11"/>
    <p:sldId id="433" r:id="rId12"/>
    <p:sldId id="386" r:id="rId13"/>
    <p:sldId id="434" r:id="rId14"/>
    <p:sldId id="435" r:id="rId15"/>
    <p:sldId id="387" r:id="rId16"/>
    <p:sldId id="436" r:id="rId17"/>
    <p:sldId id="437" r:id="rId18"/>
    <p:sldId id="438" r:id="rId19"/>
    <p:sldId id="439" r:id="rId20"/>
    <p:sldId id="440" r:id="rId21"/>
    <p:sldId id="441" r:id="rId22"/>
    <p:sldId id="442" r:id="rId23"/>
    <p:sldId id="443" r:id="rId24"/>
    <p:sldId id="444" r:id="rId25"/>
    <p:sldId id="445" r:id="rId26"/>
    <p:sldId id="446" r:id="rId27"/>
    <p:sldId id="447" r:id="rId28"/>
    <p:sldId id="448" r:id="rId29"/>
    <p:sldId id="449" r:id="rId30"/>
    <p:sldId id="450" r:id="rId31"/>
    <p:sldId id="451" r:id="rId32"/>
    <p:sldId id="452" r:id="rId33"/>
    <p:sldId id="453" r:id="rId34"/>
    <p:sldId id="454" r:id="rId35"/>
    <p:sldId id="455" r:id="rId36"/>
    <p:sldId id="456" r:id="rId37"/>
    <p:sldId id="457" r:id="rId38"/>
    <p:sldId id="458" r:id="rId39"/>
    <p:sldId id="459" r:id="rId40"/>
    <p:sldId id="365" r:id="rId41"/>
    <p:sldId id="460" r:id="rId42"/>
    <p:sldId id="461" r:id="rId43"/>
    <p:sldId id="462" r:id="rId44"/>
    <p:sldId id="376" r:id="rId45"/>
    <p:sldId id="413" r:id="rId46"/>
    <p:sldId id="415" r:id="rId47"/>
    <p:sldId id="463" r:id="rId48"/>
    <p:sldId id="464" r:id="rId49"/>
    <p:sldId id="465" r:id="rId50"/>
    <p:sldId id="466" r:id="rId51"/>
    <p:sldId id="467" r:id="rId52"/>
    <p:sldId id="468" r:id="rId53"/>
    <p:sldId id="469" r:id="rId54"/>
    <p:sldId id="470" r:id="rId55"/>
    <p:sldId id="471" r:id="rId56"/>
    <p:sldId id="472" r:id="rId57"/>
    <p:sldId id="473" r:id="rId58"/>
    <p:sldId id="474" r:id="rId59"/>
    <p:sldId id="475" r:id="rId60"/>
    <p:sldId id="476" r:id="rId61"/>
    <p:sldId id="477" r:id="rId62"/>
    <p:sldId id="478" r:id="rId63"/>
    <p:sldId id="479" r:id="rId64"/>
    <p:sldId id="480" r:id="rId65"/>
    <p:sldId id="412" r:id="rId66"/>
    <p:sldId id="483" r:id="rId67"/>
    <p:sldId id="485" r:id="rId68"/>
    <p:sldId id="486" r:id="rId69"/>
    <p:sldId id="484" r:id="rId70"/>
  </p:sldIdLst>
  <p:sldSz cx="9144000" cy="5143500" type="screen16x9"/>
  <p:notesSz cx="6858000" cy="9144000"/>
  <p:defaultText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41" userDrawn="1">
          <p15:clr>
            <a:srgbClr val="A4A3A4"/>
          </p15:clr>
        </p15:guide>
        <p15:guide id="2" pos="1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90" d="100"/>
          <a:sy n="90" d="100"/>
        </p:scale>
        <p:origin x="96" y="120"/>
      </p:cViewPr>
      <p:guideLst>
        <p:guide orient="horz" pos="441"/>
        <p:guide pos="1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3FB227-3F1B-442E-915A-835DA46120DE}" type="datetimeFigureOut">
              <a:rPr lang="id-ID" smtClean="0"/>
              <a:t>25 Jul 2022</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178E4A-D320-4FBC-AFF0-271436188EAA}" type="slidenum">
              <a:rPr lang="id-ID" smtClean="0"/>
              <a:t>‹#›</a:t>
            </a:fld>
            <a:endParaRPr lang="id-ID"/>
          </a:p>
        </p:txBody>
      </p:sp>
    </p:spTree>
    <p:extLst>
      <p:ext uri="{BB962C8B-B14F-4D97-AF65-F5344CB8AC3E}">
        <p14:creationId xmlns:p14="http://schemas.microsoft.com/office/powerpoint/2010/main" val="93638032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94e9ec5677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94e9ec5677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93ee93297a_0_246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93ee93297a_0_246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86491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gf94f842b85_2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6" name="Google Shape;766;gf94f842b85_2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9174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94e9ec5677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94e9ec5677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932104ddb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932104ddb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93ee93297a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93ee93297a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5665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93ee93297a_0_246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93ee93297a_0_246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9409644857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940964485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93fb04b947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0" name="Google Shape;580;g93fb04b947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932104ddb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932104ddb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74598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932104ddb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932104ddb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0407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1062574" y="1322150"/>
            <a:ext cx="2658300" cy="32823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0" name="Google Shape;10;p2"/>
          <p:cNvSpPr txBox="1">
            <a:spLocks noGrp="1"/>
          </p:cNvSpPr>
          <p:nvPr>
            <p:ph type="ctrTitle"/>
          </p:nvPr>
        </p:nvSpPr>
        <p:spPr>
          <a:xfrm>
            <a:off x="4815827" y="911250"/>
            <a:ext cx="3176400" cy="2726100"/>
          </a:xfrm>
          <a:prstGeom prst="rect">
            <a:avLst/>
          </a:prstGeom>
        </p:spPr>
        <p:txBody>
          <a:bodyPr spcFirstLastPara="1" wrap="square" lIns="91425" tIns="91425" rIns="91425" bIns="91425" anchor="b" anchorCtr="0">
            <a:noAutofit/>
          </a:bodyPr>
          <a:lstStyle>
            <a:lvl1pPr lvl="0" algn="l">
              <a:lnSpc>
                <a:spcPct val="80000"/>
              </a:lnSpc>
              <a:spcBef>
                <a:spcPts val="0"/>
              </a:spcBef>
              <a:spcAft>
                <a:spcPts val="0"/>
              </a:spcAft>
              <a:buSzPts val="7200"/>
              <a:buNone/>
              <a:defRPr sz="5000"/>
            </a:lvl1pPr>
            <a:lvl2pPr lvl="1" algn="ctr">
              <a:lnSpc>
                <a:spcPct val="80000"/>
              </a:lnSpc>
              <a:spcBef>
                <a:spcPts val="0"/>
              </a:spcBef>
              <a:spcAft>
                <a:spcPts val="0"/>
              </a:spcAft>
              <a:buSzPts val="7200"/>
              <a:buNone/>
              <a:defRPr sz="7200"/>
            </a:lvl2pPr>
            <a:lvl3pPr lvl="2" algn="ctr">
              <a:lnSpc>
                <a:spcPct val="80000"/>
              </a:lnSpc>
              <a:spcBef>
                <a:spcPts val="0"/>
              </a:spcBef>
              <a:spcAft>
                <a:spcPts val="0"/>
              </a:spcAft>
              <a:buSzPts val="7200"/>
              <a:buNone/>
              <a:defRPr sz="7200"/>
            </a:lvl3pPr>
            <a:lvl4pPr lvl="3" algn="ctr">
              <a:lnSpc>
                <a:spcPct val="80000"/>
              </a:lnSpc>
              <a:spcBef>
                <a:spcPts val="0"/>
              </a:spcBef>
              <a:spcAft>
                <a:spcPts val="0"/>
              </a:spcAft>
              <a:buSzPts val="7200"/>
              <a:buNone/>
              <a:defRPr sz="7200"/>
            </a:lvl4pPr>
            <a:lvl5pPr lvl="4" algn="ctr">
              <a:lnSpc>
                <a:spcPct val="80000"/>
              </a:lnSpc>
              <a:spcBef>
                <a:spcPts val="0"/>
              </a:spcBef>
              <a:spcAft>
                <a:spcPts val="0"/>
              </a:spcAft>
              <a:buSzPts val="7200"/>
              <a:buNone/>
              <a:defRPr sz="7200"/>
            </a:lvl5pPr>
            <a:lvl6pPr lvl="5" algn="ctr">
              <a:lnSpc>
                <a:spcPct val="80000"/>
              </a:lnSpc>
              <a:spcBef>
                <a:spcPts val="0"/>
              </a:spcBef>
              <a:spcAft>
                <a:spcPts val="0"/>
              </a:spcAft>
              <a:buSzPts val="7200"/>
              <a:buNone/>
              <a:defRPr sz="7200"/>
            </a:lvl6pPr>
            <a:lvl7pPr lvl="6" algn="ctr">
              <a:lnSpc>
                <a:spcPct val="80000"/>
              </a:lnSpc>
              <a:spcBef>
                <a:spcPts val="0"/>
              </a:spcBef>
              <a:spcAft>
                <a:spcPts val="0"/>
              </a:spcAft>
              <a:buSzPts val="7200"/>
              <a:buNone/>
              <a:defRPr sz="7200"/>
            </a:lvl7pPr>
            <a:lvl8pPr lvl="7" algn="ctr">
              <a:lnSpc>
                <a:spcPct val="80000"/>
              </a:lnSpc>
              <a:spcBef>
                <a:spcPts val="0"/>
              </a:spcBef>
              <a:spcAft>
                <a:spcPts val="0"/>
              </a:spcAft>
              <a:buSzPts val="7200"/>
              <a:buNone/>
              <a:defRPr sz="7200"/>
            </a:lvl8pPr>
            <a:lvl9pPr lvl="8" algn="ctr">
              <a:lnSpc>
                <a:spcPct val="80000"/>
              </a:lnSpc>
              <a:spcBef>
                <a:spcPts val="0"/>
              </a:spcBef>
              <a:spcAft>
                <a:spcPts val="0"/>
              </a:spcAft>
              <a:buSzPts val="7200"/>
              <a:buNone/>
              <a:defRPr sz="7200"/>
            </a:lvl9pPr>
          </a:lstStyle>
          <a:p>
            <a:endParaRPr/>
          </a:p>
        </p:txBody>
      </p:sp>
      <p:sp>
        <p:nvSpPr>
          <p:cNvPr id="11" name="Google Shape;11;p2"/>
          <p:cNvSpPr txBox="1">
            <a:spLocks noGrp="1"/>
          </p:cNvSpPr>
          <p:nvPr>
            <p:ph type="subTitle" idx="1"/>
          </p:nvPr>
        </p:nvSpPr>
        <p:spPr>
          <a:xfrm>
            <a:off x="4815827" y="3637350"/>
            <a:ext cx="3176400" cy="5949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Clr>
                <a:schemeClr val="accent1"/>
              </a:buClr>
              <a:buSzPts val="2400"/>
              <a:buNone/>
              <a:defRPr sz="1900">
                <a:solidFill>
                  <a:schemeClr val="dk2"/>
                </a:solidFill>
              </a:defRPr>
            </a:lvl1pPr>
            <a:lvl2pPr lvl="1" algn="ctr">
              <a:lnSpc>
                <a:spcPct val="100000"/>
              </a:lnSpc>
              <a:spcBef>
                <a:spcPts val="0"/>
              </a:spcBef>
              <a:spcAft>
                <a:spcPts val="0"/>
              </a:spcAft>
              <a:buClr>
                <a:schemeClr val="accent1"/>
              </a:buClr>
              <a:buSzPts val="2400"/>
              <a:buNone/>
              <a:defRPr sz="2400">
                <a:solidFill>
                  <a:schemeClr val="accent1"/>
                </a:solidFill>
              </a:defRPr>
            </a:lvl2pPr>
            <a:lvl3pPr lvl="2" algn="ctr">
              <a:lnSpc>
                <a:spcPct val="100000"/>
              </a:lnSpc>
              <a:spcBef>
                <a:spcPts val="0"/>
              </a:spcBef>
              <a:spcAft>
                <a:spcPts val="0"/>
              </a:spcAft>
              <a:buClr>
                <a:schemeClr val="accent1"/>
              </a:buClr>
              <a:buSzPts val="2400"/>
              <a:buNone/>
              <a:defRPr sz="2400">
                <a:solidFill>
                  <a:schemeClr val="accent1"/>
                </a:solidFill>
              </a:defRPr>
            </a:lvl3pPr>
            <a:lvl4pPr lvl="3" algn="ctr">
              <a:lnSpc>
                <a:spcPct val="100000"/>
              </a:lnSpc>
              <a:spcBef>
                <a:spcPts val="0"/>
              </a:spcBef>
              <a:spcAft>
                <a:spcPts val="0"/>
              </a:spcAft>
              <a:buClr>
                <a:schemeClr val="accent1"/>
              </a:buClr>
              <a:buSzPts val="2400"/>
              <a:buNone/>
              <a:defRPr sz="2400">
                <a:solidFill>
                  <a:schemeClr val="accent1"/>
                </a:solidFill>
              </a:defRPr>
            </a:lvl4pPr>
            <a:lvl5pPr lvl="4" algn="ctr">
              <a:lnSpc>
                <a:spcPct val="100000"/>
              </a:lnSpc>
              <a:spcBef>
                <a:spcPts val="0"/>
              </a:spcBef>
              <a:spcAft>
                <a:spcPts val="0"/>
              </a:spcAft>
              <a:buClr>
                <a:schemeClr val="accent1"/>
              </a:buClr>
              <a:buSzPts val="2400"/>
              <a:buNone/>
              <a:defRPr sz="2400">
                <a:solidFill>
                  <a:schemeClr val="accent1"/>
                </a:solidFill>
              </a:defRPr>
            </a:lvl5pPr>
            <a:lvl6pPr lvl="5" algn="ctr">
              <a:lnSpc>
                <a:spcPct val="100000"/>
              </a:lnSpc>
              <a:spcBef>
                <a:spcPts val="0"/>
              </a:spcBef>
              <a:spcAft>
                <a:spcPts val="0"/>
              </a:spcAft>
              <a:buClr>
                <a:schemeClr val="accent1"/>
              </a:buClr>
              <a:buSzPts val="2400"/>
              <a:buNone/>
              <a:defRPr sz="2400">
                <a:solidFill>
                  <a:schemeClr val="accent1"/>
                </a:solidFill>
              </a:defRPr>
            </a:lvl6pPr>
            <a:lvl7pPr lvl="6" algn="ctr">
              <a:lnSpc>
                <a:spcPct val="100000"/>
              </a:lnSpc>
              <a:spcBef>
                <a:spcPts val="0"/>
              </a:spcBef>
              <a:spcAft>
                <a:spcPts val="0"/>
              </a:spcAft>
              <a:buClr>
                <a:schemeClr val="accent1"/>
              </a:buClr>
              <a:buSzPts val="2400"/>
              <a:buNone/>
              <a:defRPr sz="2400">
                <a:solidFill>
                  <a:schemeClr val="accent1"/>
                </a:solidFill>
              </a:defRPr>
            </a:lvl7pPr>
            <a:lvl8pPr lvl="7" algn="ctr">
              <a:lnSpc>
                <a:spcPct val="100000"/>
              </a:lnSpc>
              <a:spcBef>
                <a:spcPts val="0"/>
              </a:spcBef>
              <a:spcAft>
                <a:spcPts val="0"/>
              </a:spcAft>
              <a:buClr>
                <a:schemeClr val="accent1"/>
              </a:buClr>
              <a:buSzPts val="2400"/>
              <a:buNone/>
              <a:defRPr sz="2400">
                <a:solidFill>
                  <a:schemeClr val="accent1"/>
                </a:solidFill>
              </a:defRPr>
            </a:lvl8pPr>
            <a:lvl9pPr lvl="8" algn="ctr">
              <a:lnSpc>
                <a:spcPct val="100000"/>
              </a:lnSpc>
              <a:spcBef>
                <a:spcPts val="0"/>
              </a:spcBef>
              <a:spcAft>
                <a:spcPts val="0"/>
              </a:spcAft>
              <a:buClr>
                <a:schemeClr val="accent1"/>
              </a:buClr>
              <a:buSzPts val="2400"/>
              <a:buNone/>
              <a:defRPr sz="2400">
                <a:solidFill>
                  <a:schemeClr val="accent1"/>
                </a:solidFill>
              </a:defRPr>
            </a:lvl9pPr>
          </a:lstStyle>
          <a:p>
            <a:endParaRPr/>
          </a:p>
        </p:txBody>
      </p:sp>
      <p:cxnSp>
        <p:nvCxnSpPr>
          <p:cNvPr id="12" name="Google Shape;12;p2"/>
          <p:cNvCxnSpPr/>
          <p:nvPr/>
        </p:nvCxnSpPr>
        <p:spPr>
          <a:xfrm>
            <a:off x="8577875" y="1490488"/>
            <a:ext cx="0" cy="2096100"/>
          </a:xfrm>
          <a:prstGeom prst="straightConnector1">
            <a:avLst/>
          </a:prstGeom>
          <a:noFill/>
          <a:ln w="19050" cap="flat" cmpd="sng">
            <a:solidFill>
              <a:schemeClr val="accent1"/>
            </a:solidFill>
            <a:prstDash val="solid"/>
            <a:round/>
            <a:headEnd type="none" w="med" len="med"/>
            <a:tailEnd type="none" w="med" len="med"/>
          </a:ln>
        </p:spPr>
      </p:cxnSp>
      <p:sp>
        <p:nvSpPr>
          <p:cNvPr id="13" name="Google Shape;13;p2"/>
          <p:cNvSpPr/>
          <p:nvPr/>
        </p:nvSpPr>
        <p:spPr>
          <a:xfrm>
            <a:off x="480625" y="24628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 name="Google Shape;14;p2"/>
          <p:cNvSpPr/>
          <p:nvPr/>
        </p:nvSpPr>
        <p:spPr>
          <a:xfrm>
            <a:off x="8351525" y="181175"/>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5" name="Google Shape;15;p2"/>
          <p:cNvCxnSpPr/>
          <p:nvPr/>
        </p:nvCxnSpPr>
        <p:spPr>
          <a:xfrm>
            <a:off x="3138825" y="407531"/>
            <a:ext cx="2877000" cy="0"/>
          </a:xfrm>
          <a:prstGeom prst="straightConnector1">
            <a:avLst/>
          </a:prstGeom>
          <a:noFill/>
          <a:ln w="19050" cap="flat" cmpd="sng">
            <a:solidFill>
              <a:schemeClr val="accent2"/>
            </a:solidFill>
            <a:prstDash val="solid"/>
            <a:round/>
            <a:headEnd type="none" w="med" len="med"/>
            <a:tailEnd type="none" w="med" len="med"/>
          </a:ln>
        </p:spPr>
      </p:cxnSp>
      <p:sp>
        <p:nvSpPr>
          <p:cNvPr id="16" name="Google Shape;16;p2"/>
          <p:cNvSpPr/>
          <p:nvPr/>
        </p:nvSpPr>
        <p:spPr>
          <a:xfrm>
            <a:off x="8416625" y="4443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62467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numbers">
  <p:cSld name="Title and numbers">
    <p:spTree>
      <p:nvGrpSpPr>
        <p:cNvPr id="1" name="Shape 146"/>
        <p:cNvGrpSpPr/>
        <p:nvPr/>
      </p:nvGrpSpPr>
      <p:grpSpPr>
        <a:xfrm>
          <a:off x="0" y="0"/>
          <a:ext cx="0" cy="0"/>
          <a:chOff x="0" y="0"/>
          <a:chExt cx="0" cy="0"/>
        </a:xfrm>
      </p:grpSpPr>
      <p:sp>
        <p:nvSpPr>
          <p:cNvPr id="147" name="Google Shape;147;p16"/>
          <p:cNvSpPr txBox="1">
            <a:spLocks noGrp="1"/>
          </p:cNvSpPr>
          <p:nvPr>
            <p:ph type="title" hasCustomPrompt="1"/>
          </p:nvPr>
        </p:nvSpPr>
        <p:spPr>
          <a:xfrm>
            <a:off x="4818199" y="1751650"/>
            <a:ext cx="3594300" cy="586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3700" b="1"/>
            </a:lvl1pPr>
            <a:lvl2pPr lvl="1" algn="ctr" rtl="0">
              <a:spcBef>
                <a:spcPts val="0"/>
              </a:spcBef>
              <a:spcAft>
                <a:spcPts val="0"/>
              </a:spcAft>
              <a:buClr>
                <a:schemeClr val="accent1"/>
              </a:buClr>
              <a:buSzPts val="3600"/>
              <a:buNone/>
              <a:defRPr sz="3600" b="1">
                <a:solidFill>
                  <a:schemeClr val="accent1"/>
                </a:solidFill>
              </a:defRPr>
            </a:lvl2pPr>
            <a:lvl3pPr lvl="2" algn="ctr" rtl="0">
              <a:spcBef>
                <a:spcPts val="0"/>
              </a:spcBef>
              <a:spcAft>
                <a:spcPts val="0"/>
              </a:spcAft>
              <a:buClr>
                <a:schemeClr val="accent1"/>
              </a:buClr>
              <a:buSzPts val="3600"/>
              <a:buNone/>
              <a:defRPr sz="3600" b="1">
                <a:solidFill>
                  <a:schemeClr val="accent1"/>
                </a:solidFill>
              </a:defRPr>
            </a:lvl3pPr>
            <a:lvl4pPr lvl="3" algn="ctr" rtl="0">
              <a:spcBef>
                <a:spcPts val="0"/>
              </a:spcBef>
              <a:spcAft>
                <a:spcPts val="0"/>
              </a:spcAft>
              <a:buClr>
                <a:schemeClr val="accent1"/>
              </a:buClr>
              <a:buSzPts val="3600"/>
              <a:buNone/>
              <a:defRPr sz="3600" b="1">
                <a:solidFill>
                  <a:schemeClr val="accent1"/>
                </a:solidFill>
              </a:defRPr>
            </a:lvl4pPr>
            <a:lvl5pPr lvl="4" algn="ctr" rtl="0">
              <a:spcBef>
                <a:spcPts val="0"/>
              </a:spcBef>
              <a:spcAft>
                <a:spcPts val="0"/>
              </a:spcAft>
              <a:buClr>
                <a:schemeClr val="accent1"/>
              </a:buClr>
              <a:buSzPts val="3600"/>
              <a:buNone/>
              <a:defRPr sz="3600" b="1">
                <a:solidFill>
                  <a:schemeClr val="accent1"/>
                </a:solidFill>
              </a:defRPr>
            </a:lvl5pPr>
            <a:lvl6pPr lvl="5" algn="ctr" rtl="0">
              <a:spcBef>
                <a:spcPts val="0"/>
              </a:spcBef>
              <a:spcAft>
                <a:spcPts val="0"/>
              </a:spcAft>
              <a:buClr>
                <a:schemeClr val="accent1"/>
              </a:buClr>
              <a:buSzPts val="3600"/>
              <a:buNone/>
              <a:defRPr sz="3600" b="1">
                <a:solidFill>
                  <a:schemeClr val="accent1"/>
                </a:solidFill>
              </a:defRPr>
            </a:lvl6pPr>
            <a:lvl7pPr lvl="6" algn="ctr" rtl="0">
              <a:spcBef>
                <a:spcPts val="0"/>
              </a:spcBef>
              <a:spcAft>
                <a:spcPts val="0"/>
              </a:spcAft>
              <a:buClr>
                <a:schemeClr val="accent1"/>
              </a:buClr>
              <a:buSzPts val="3600"/>
              <a:buNone/>
              <a:defRPr sz="3600" b="1">
                <a:solidFill>
                  <a:schemeClr val="accent1"/>
                </a:solidFill>
              </a:defRPr>
            </a:lvl7pPr>
            <a:lvl8pPr lvl="7" algn="ctr" rtl="0">
              <a:spcBef>
                <a:spcPts val="0"/>
              </a:spcBef>
              <a:spcAft>
                <a:spcPts val="0"/>
              </a:spcAft>
              <a:buClr>
                <a:schemeClr val="accent1"/>
              </a:buClr>
              <a:buSzPts val="3600"/>
              <a:buNone/>
              <a:defRPr sz="3600" b="1">
                <a:solidFill>
                  <a:schemeClr val="accent1"/>
                </a:solidFill>
              </a:defRPr>
            </a:lvl8pPr>
            <a:lvl9pPr lvl="8" algn="ctr" rtl="0">
              <a:spcBef>
                <a:spcPts val="0"/>
              </a:spcBef>
              <a:spcAft>
                <a:spcPts val="0"/>
              </a:spcAft>
              <a:buClr>
                <a:schemeClr val="accent1"/>
              </a:buClr>
              <a:buSzPts val="3600"/>
              <a:buNone/>
              <a:defRPr sz="3600" b="1">
                <a:solidFill>
                  <a:schemeClr val="accent1"/>
                </a:solidFill>
              </a:defRPr>
            </a:lvl9pPr>
          </a:lstStyle>
          <a:p>
            <a:r>
              <a:t>xx%</a:t>
            </a:r>
          </a:p>
        </p:txBody>
      </p:sp>
      <p:sp>
        <p:nvSpPr>
          <p:cNvPr id="148" name="Google Shape;148;p16"/>
          <p:cNvSpPr txBox="1">
            <a:spLocks noGrp="1"/>
          </p:cNvSpPr>
          <p:nvPr>
            <p:ph type="subTitle" idx="1"/>
          </p:nvPr>
        </p:nvSpPr>
        <p:spPr>
          <a:xfrm>
            <a:off x="4823326" y="2171205"/>
            <a:ext cx="35943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49" name="Google Shape;149;p16"/>
          <p:cNvSpPr txBox="1">
            <a:spLocks noGrp="1"/>
          </p:cNvSpPr>
          <p:nvPr>
            <p:ph type="title" idx="2" hasCustomPrompt="1"/>
          </p:nvPr>
        </p:nvSpPr>
        <p:spPr>
          <a:xfrm>
            <a:off x="726224" y="1751653"/>
            <a:ext cx="3594300" cy="586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3700" b="1"/>
            </a:lvl1pPr>
            <a:lvl2pPr lvl="1" algn="ctr" rtl="0">
              <a:spcBef>
                <a:spcPts val="0"/>
              </a:spcBef>
              <a:spcAft>
                <a:spcPts val="0"/>
              </a:spcAft>
              <a:buClr>
                <a:schemeClr val="accent1"/>
              </a:buClr>
              <a:buSzPts val="3600"/>
              <a:buNone/>
              <a:defRPr sz="3600" b="1">
                <a:solidFill>
                  <a:schemeClr val="accent1"/>
                </a:solidFill>
              </a:defRPr>
            </a:lvl2pPr>
            <a:lvl3pPr lvl="2" algn="ctr" rtl="0">
              <a:spcBef>
                <a:spcPts val="0"/>
              </a:spcBef>
              <a:spcAft>
                <a:spcPts val="0"/>
              </a:spcAft>
              <a:buClr>
                <a:schemeClr val="accent1"/>
              </a:buClr>
              <a:buSzPts val="3600"/>
              <a:buNone/>
              <a:defRPr sz="3600" b="1">
                <a:solidFill>
                  <a:schemeClr val="accent1"/>
                </a:solidFill>
              </a:defRPr>
            </a:lvl3pPr>
            <a:lvl4pPr lvl="3" algn="ctr" rtl="0">
              <a:spcBef>
                <a:spcPts val="0"/>
              </a:spcBef>
              <a:spcAft>
                <a:spcPts val="0"/>
              </a:spcAft>
              <a:buClr>
                <a:schemeClr val="accent1"/>
              </a:buClr>
              <a:buSzPts val="3600"/>
              <a:buNone/>
              <a:defRPr sz="3600" b="1">
                <a:solidFill>
                  <a:schemeClr val="accent1"/>
                </a:solidFill>
              </a:defRPr>
            </a:lvl4pPr>
            <a:lvl5pPr lvl="4" algn="ctr" rtl="0">
              <a:spcBef>
                <a:spcPts val="0"/>
              </a:spcBef>
              <a:spcAft>
                <a:spcPts val="0"/>
              </a:spcAft>
              <a:buClr>
                <a:schemeClr val="accent1"/>
              </a:buClr>
              <a:buSzPts val="3600"/>
              <a:buNone/>
              <a:defRPr sz="3600" b="1">
                <a:solidFill>
                  <a:schemeClr val="accent1"/>
                </a:solidFill>
              </a:defRPr>
            </a:lvl5pPr>
            <a:lvl6pPr lvl="5" algn="ctr" rtl="0">
              <a:spcBef>
                <a:spcPts val="0"/>
              </a:spcBef>
              <a:spcAft>
                <a:spcPts val="0"/>
              </a:spcAft>
              <a:buClr>
                <a:schemeClr val="accent1"/>
              </a:buClr>
              <a:buSzPts val="3600"/>
              <a:buNone/>
              <a:defRPr sz="3600" b="1">
                <a:solidFill>
                  <a:schemeClr val="accent1"/>
                </a:solidFill>
              </a:defRPr>
            </a:lvl6pPr>
            <a:lvl7pPr lvl="6" algn="ctr" rtl="0">
              <a:spcBef>
                <a:spcPts val="0"/>
              </a:spcBef>
              <a:spcAft>
                <a:spcPts val="0"/>
              </a:spcAft>
              <a:buClr>
                <a:schemeClr val="accent1"/>
              </a:buClr>
              <a:buSzPts val="3600"/>
              <a:buNone/>
              <a:defRPr sz="3600" b="1">
                <a:solidFill>
                  <a:schemeClr val="accent1"/>
                </a:solidFill>
              </a:defRPr>
            </a:lvl7pPr>
            <a:lvl8pPr lvl="7" algn="ctr" rtl="0">
              <a:spcBef>
                <a:spcPts val="0"/>
              </a:spcBef>
              <a:spcAft>
                <a:spcPts val="0"/>
              </a:spcAft>
              <a:buClr>
                <a:schemeClr val="accent1"/>
              </a:buClr>
              <a:buSzPts val="3600"/>
              <a:buNone/>
              <a:defRPr sz="3600" b="1">
                <a:solidFill>
                  <a:schemeClr val="accent1"/>
                </a:solidFill>
              </a:defRPr>
            </a:lvl8pPr>
            <a:lvl9pPr lvl="8" algn="ctr" rtl="0">
              <a:spcBef>
                <a:spcPts val="0"/>
              </a:spcBef>
              <a:spcAft>
                <a:spcPts val="0"/>
              </a:spcAft>
              <a:buClr>
                <a:schemeClr val="accent1"/>
              </a:buClr>
              <a:buSzPts val="3600"/>
              <a:buNone/>
              <a:defRPr sz="3600" b="1">
                <a:solidFill>
                  <a:schemeClr val="accent1"/>
                </a:solidFill>
              </a:defRPr>
            </a:lvl9pPr>
          </a:lstStyle>
          <a:p>
            <a:r>
              <a:t>xx%</a:t>
            </a:r>
          </a:p>
        </p:txBody>
      </p:sp>
      <p:sp>
        <p:nvSpPr>
          <p:cNvPr id="150" name="Google Shape;150;p16"/>
          <p:cNvSpPr txBox="1">
            <a:spLocks noGrp="1"/>
          </p:cNvSpPr>
          <p:nvPr>
            <p:ph type="subTitle" idx="3"/>
          </p:nvPr>
        </p:nvSpPr>
        <p:spPr>
          <a:xfrm>
            <a:off x="731351" y="2171804"/>
            <a:ext cx="35943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51" name="Google Shape;151;p16"/>
          <p:cNvSpPr txBox="1">
            <a:spLocks noGrp="1"/>
          </p:cNvSpPr>
          <p:nvPr>
            <p:ph type="title" idx="4" hasCustomPrompt="1"/>
          </p:nvPr>
        </p:nvSpPr>
        <p:spPr>
          <a:xfrm>
            <a:off x="2776175" y="3342210"/>
            <a:ext cx="3594300" cy="586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3700" b="1"/>
            </a:lvl1pPr>
            <a:lvl2pPr lvl="1" algn="ctr" rtl="0">
              <a:spcBef>
                <a:spcPts val="0"/>
              </a:spcBef>
              <a:spcAft>
                <a:spcPts val="0"/>
              </a:spcAft>
              <a:buClr>
                <a:schemeClr val="accent1"/>
              </a:buClr>
              <a:buSzPts val="3600"/>
              <a:buNone/>
              <a:defRPr sz="3600" b="1">
                <a:solidFill>
                  <a:schemeClr val="accent1"/>
                </a:solidFill>
              </a:defRPr>
            </a:lvl2pPr>
            <a:lvl3pPr lvl="2" algn="ctr" rtl="0">
              <a:spcBef>
                <a:spcPts val="0"/>
              </a:spcBef>
              <a:spcAft>
                <a:spcPts val="0"/>
              </a:spcAft>
              <a:buClr>
                <a:schemeClr val="accent1"/>
              </a:buClr>
              <a:buSzPts val="3600"/>
              <a:buNone/>
              <a:defRPr sz="3600" b="1">
                <a:solidFill>
                  <a:schemeClr val="accent1"/>
                </a:solidFill>
              </a:defRPr>
            </a:lvl3pPr>
            <a:lvl4pPr lvl="3" algn="ctr" rtl="0">
              <a:spcBef>
                <a:spcPts val="0"/>
              </a:spcBef>
              <a:spcAft>
                <a:spcPts val="0"/>
              </a:spcAft>
              <a:buClr>
                <a:schemeClr val="accent1"/>
              </a:buClr>
              <a:buSzPts val="3600"/>
              <a:buNone/>
              <a:defRPr sz="3600" b="1">
                <a:solidFill>
                  <a:schemeClr val="accent1"/>
                </a:solidFill>
              </a:defRPr>
            </a:lvl4pPr>
            <a:lvl5pPr lvl="4" algn="ctr" rtl="0">
              <a:spcBef>
                <a:spcPts val="0"/>
              </a:spcBef>
              <a:spcAft>
                <a:spcPts val="0"/>
              </a:spcAft>
              <a:buClr>
                <a:schemeClr val="accent1"/>
              </a:buClr>
              <a:buSzPts val="3600"/>
              <a:buNone/>
              <a:defRPr sz="3600" b="1">
                <a:solidFill>
                  <a:schemeClr val="accent1"/>
                </a:solidFill>
              </a:defRPr>
            </a:lvl5pPr>
            <a:lvl6pPr lvl="5" algn="ctr" rtl="0">
              <a:spcBef>
                <a:spcPts val="0"/>
              </a:spcBef>
              <a:spcAft>
                <a:spcPts val="0"/>
              </a:spcAft>
              <a:buClr>
                <a:schemeClr val="accent1"/>
              </a:buClr>
              <a:buSzPts val="3600"/>
              <a:buNone/>
              <a:defRPr sz="3600" b="1">
                <a:solidFill>
                  <a:schemeClr val="accent1"/>
                </a:solidFill>
              </a:defRPr>
            </a:lvl6pPr>
            <a:lvl7pPr lvl="6" algn="ctr" rtl="0">
              <a:spcBef>
                <a:spcPts val="0"/>
              </a:spcBef>
              <a:spcAft>
                <a:spcPts val="0"/>
              </a:spcAft>
              <a:buClr>
                <a:schemeClr val="accent1"/>
              </a:buClr>
              <a:buSzPts val="3600"/>
              <a:buNone/>
              <a:defRPr sz="3600" b="1">
                <a:solidFill>
                  <a:schemeClr val="accent1"/>
                </a:solidFill>
              </a:defRPr>
            </a:lvl7pPr>
            <a:lvl8pPr lvl="7" algn="ctr" rtl="0">
              <a:spcBef>
                <a:spcPts val="0"/>
              </a:spcBef>
              <a:spcAft>
                <a:spcPts val="0"/>
              </a:spcAft>
              <a:buClr>
                <a:schemeClr val="accent1"/>
              </a:buClr>
              <a:buSzPts val="3600"/>
              <a:buNone/>
              <a:defRPr sz="3600" b="1">
                <a:solidFill>
                  <a:schemeClr val="accent1"/>
                </a:solidFill>
              </a:defRPr>
            </a:lvl8pPr>
            <a:lvl9pPr lvl="8" algn="ctr" rtl="0">
              <a:spcBef>
                <a:spcPts val="0"/>
              </a:spcBef>
              <a:spcAft>
                <a:spcPts val="0"/>
              </a:spcAft>
              <a:buClr>
                <a:schemeClr val="accent1"/>
              </a:buClr>
              <a:buSzPts val="3600"/>
              <a:buNone/>
              <a:defRPr sz="3600" b="1">
                <a:solidFill>
                  <a:schemeClr val="accent1"/>
                </a:solidFill>
              </a:defRPr>
            </a:lvl9pPr>
          </a:lstStyle>
          <a:p>
            <a:r>
              <a:t>xx%</a:t>
            </a:r>
          </a:p>
        </p:txBody>
      </p:sp>
      <p:sp>
        <p:nvSpPr>
          <p:cNvPr id="152" name="Google Shape;152;p16"/>
          <p:cNvSpPr txBox="1">
            <a:spLocks noGrp="1"/>
          </p:cNvSpPr>
          <p:nvPr>
            <p:ph type="subTitle" idx="5"/>
          </p:nvPr>
        </p:nvSpPr>
        <p:spPr>
          <a:xfrm>
            <a:off x="2781302" y="3762360"/>
            <a:ext cx="35943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53" name="Google Shape;153;p16"/>
          <p:cNvSpPr txBox="1">
            <a:spLocks noGrp="1"/>
          </p:cNvSpPr>
          <p:nvPr>
            <p:ph type="title" idx="6"/>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54" name="Google Shape;154;p16"/>
          <p:cNvSpPr/>
          <p:nvPr/>
        </p:nvSpPr>
        <p:spPr>
          <a:xfrm>
            <a:off x="2257375" y="3923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55" name="Google Shape;155;p16"/>
          <p:cNvSpPr/>
          <p:nvPr/>
        </p:nvSpPr>
        <p:spPr>
          <a:xfrm>
            <a:off x="993263" y="509561"/>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56" name="Google Shape;156;p16"/>
          <p:cNvCxnSpPr/>
          <p:nvPr/>
        </p:nvCxnSpPr>
        <p:spPr>
          <a:xfrm>
            <a:off x="-12" y="4149688"/>
            <a:ext cx="1838100" cy="0"/>
          </a:xfrm>
          <a:prstGeom prst="straightConnector1">
            <a:avLst/>
          </a:prstGeom>
          <a:noFill/>
          <a:ln w="19050" cap="flat" cmpd="sng">
            <a:solidFill>
              <a:schemeClr val="accent2"/>
            </a:solidFill>
            <a:prstDash val="solid"/>
            <a:round/>
            <a:headEnd type="none" w="med" len="med"/>
            <a:tailEnd type="none" w="med" len="med"/>
          </a:ln>
        </p:spPr>
      </p:cxnSp>
      <p:cxnSp>
        <p:nvCxnSpPr>
          <p:cNvPr id="157" name="Google Shape;157;p16"/>
          <p:cNvCxnSpPr/>
          <p:nvPr/>
        </p:nvCxnSpPr>
        <p:spPr>
          <a:xfrm>
            <a:off x="7318788" y="4149688"/>
            <a:ext cx="1838100" cy="0"/>
          </a:xfrm>
          <a:prstGeom prst="straightConnector1">
            <a:avLst/>
          </a:prstGeom>
          <a:noFill/>
          <a:ln w="19050" cap="flat" cmpd="sng">
            <a:solidFill>
              <a:schemeClr val="accent1"/>
            </a:solidFill>
            <a:prstDash val="solid"/>
            <a:round/>
            <a:headEnd type="none" w="med" len="med"/>
            <a:tailEnd type="none" w="med" len="med"/>
          </a:ln>
        </p:spPr>
      </p:cxnSp>
      <p:sp>
        <p:nvSpPr>
          <p:cNvPr id="158" name="Google Shape;158;p16"/>
          <p:cNvSpPr/>
          <p:nvPr/>
        </p:nvSpPr>
        <p:spPr>
          <a:xfrm>
            <a:off x="6446825" y="39233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59" name="Google Shape;159;p16"/>
          <p:cNvSpPr/>
          <p:nvPr/>
        </p:nvSpPr>
        <p:spPr>
          <a:xfrm>
            <a:off x="7828238" y="50956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60" name="Google Shape;160;p16"/>
          <p:cNvCxnSpPr/>
          <p:nvPr/>
        </p:nvCxnSpPr>
        <p:spPr>
          <a:xfrm>
            <a:off x="-75" y="663624"/>
            <a:ext cx="726300" cy="7200"/>
          </a:xfrm>
          <a:prstGeom prst="straightConnector1">
            <a:avLst/>
          </a:prstGeom>
          <a:noFill/>
          <a:ln w="19050" cap="flat" cmpd="sng">
            <a:solidFill>
              <a:schemeClr val="accent1"/>
            </a:solidFill>
            <a:prstDash val="solid"/>
            <a:round/>
            <a:headEnd type="none" w="med" len="med"/>
            <a:tailEnd type="none" w="med" len="med"/>
          </a:ln>
        </p:spPr>
      </p:cxnSp>
      <p:cxnSp>
        <p:nvCxnSpPr>
          <p:cNvPr id="161" name="Google Shape;161;p16"/>
          <p:cNvCxnSpPr/>
          <p:nvPr/>
        </p:nvCxnSpPr>
        <p:spPr>
          <a:xfrm rot="10800000" flipH="1">
            <a:off x="8417625" y="663624"/>
            <a:ext cx="739200" cy="720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3516578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one column">
  <p:cSld name="Title and one column">
    <p:spTree>
      <p:nvGrpSpPr>
        <p:cNvPr id="1" name="Shape 180"/>
        <p:cNvGrpSpPr/>
        <p:nvPr/>
      </p:nvGrpSpPr>
      <p:grpSpPr>
        <a:xfrm>
          <a:off x="0" y="0"/>
          <a:ext cx="0" cy="0"/>
          <a:chOff x="0" y="0"/>
          <a:chExt cx="0" cy="0"/>
        </a:xfrm>
      </p:grpSpPr>
      <p:sp>
        <p:nvSpPr>
          <p:cNvPr id="181" name="Google Shape;181;p19"/>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82" name="Google Shape;182;p19"/>
          <p:cNvSpPr txBox="1">
            <a:spLocks noGrp="1"/>
          </p:cNvSpPr>
          <p:nvPr>
            <p:ph type="subTitle" idx="1"/>
          </p:nvPr>
        </p:nvSpPr>
        <p:spPr>
          <a:xfrm>
            <a:off x="5415082" y="1974245"/>
            <a:ext cx="25248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b="1">
                <a:solidFill>
                  <a:schemeClr val="dk2"/>
                </a:solidFill>
              </a:defRPr>
            </a:lvl1pPr>
            <a:lvl2pPr lvl="1" rtl="0">
              <a:spcBef>
                <a:spcPts val="0"/>
              </a:spcBef>
              <a:spcAft>
                <a:spcPts val="0"/>
              </a:spcAft>
              <a:buNone/>
              <a:defRPr sz="1800" b="1">
                <a:solidFill>
                  <a:schemeClr val="dk2"/>
                </a:solidFill>
              </a:defRPr>
            </a:lvl2pPr>
            <a:lvl3pPr lvl="2" rtl="0">
              <a:spcBef>
                <a:spcPts val="0"/>
              </a:spcBef>
              <a:spcAft>
                <a:spcPts val="0"/>
              </a:spcAft>
              <a:buNone/>
              <a:defRPr sz="1800" b="1">
                <a:solidFill>
                  <a:schemeClr val="dk2"/>
                </a:solidFill>
              </a:defRPr>
            </a:lvl3pPr>
            <a:lvl4pPr lvl="3" rtl="0">
              <a:spcBef>
                <a:spcPts val="0"/>
              </a:spcBef>
              <a:spcAft>
                <a:spcPts val="0"/>
              </a:spcAft>
              <a:buNone/>
              <a:defRPr sz="1800" b="1">
                <a:solidFill>
                  <a:schemeClr val="dk2"/>
                </a:solidFill>
              </a:defRPr>
            </a:lvl4pPr>
            <a:lvl5pPr lvl="4" rtl="0">
              <a:spcBef>
                <a:spcPts val="0"/>
              </a:spcBef>
              <a:spcAft>
                <a:spcPts val="0"/>
              </a:spcAft>
              <a:buNone/>
              <a:defRPr sz="1800" b="1">
                <a:solidFill>
                  <a:schemeClr val="dk2"/>
                </a:solidFill>
              </a:defRPr>
            </a:lvl5pPr>
            <a:lvl6pPr lvl="5" rtl="0">
              <a:spcBef>
                <a:spcPts val="0"/>
              </a:spcBef>
              <a:spcAft>
                <a:spcPts val="0"/>
              </a:spcAft>
              <a:buNone/>
              <a:defRPr sz="1800" b="1">
                <a:solidFill>
                  <a:schemeClr val="dk2"/>
                </a:solidFill>
              </a:defRPr>
            </a:lvl6pPr>
            <a:lvl7pPr lvl="6" rtl="0">
              <a:spcBef>
                <a:spcPts val="0"/>
              </a:spcBef>
              <a:spcAft>
                <a:spcPts val="0"/>
              </a:spcAft>
              <a:buNone/>
              <a:defRPr sz="1800" b="1">
                <a:solidFill>
                  <a:schemeClr val="dk2"/>
                </a:solidFill>
              </a:defRPr>
            </a:lvl7pPr>
            <a:lvl8pPr lvl="7" rtl="0">
              <a:spcBef>
                <a:spcPts val="0"/>
              </a:spcBef>
              <a:spcAft>
                <a:spcPts val="0"/>
              </a:spcAft>
              <a:buNone/>
              <a:defRPr sz="1800" b="1">
                <a:solidFill>
                  <a:schemeClr val="dk2"/>
                </a:solidFill>
              </a:defRPr>
            </a:lvl8pPr>
            <a:lvl9pPr lvl="8" rtl="0">
              <a:spcBef>
                <a:spcPts val="0"/>
              </a:spcBef>
              <a:spcAft>
                <a:spcPts val="0"/>
              </a:spcAft>
              <a:buNone/>
              <a:defRPr sz="1800" b="1">
                <a:solidFill>
                  <a:schemeClr val="dk2"/>
                </a:solidFill>
              </a:defRPr>
            </a:lvl9pPr>
          </a:lstStyle>
          <a:p>
            <a:endParaRPr/>
          </a:p>
        </p:txBody>
      </p:sp>
      <p:sp>
        <p:nvSpPr>
          <p:cNvPr id="183" name="Google Shape;183;p19"/>
          <p:cNvSpPr txBox="1">
            <a:spLocks noGrp="1"/>
          </p:cNvSpPr>
          <p:nvPr>
            <p:ph type="subTitle" idx="2"/>
          </p:nvPr>
        </p:nvSpPr>
        <p:spPr>
          <a:xfrm>
            <a:off x="5412554" y="2277979"/>
            <a:ext cx="2524800" cy="13908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84" name="Google Shape;184;p19"/>
          <p:cNvSpPr/>
          <p:nvPr/>
        </p:nvSpPr>
        <p:spPr>
          <a:xfrm>
            <a:off x="2257375" y="441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85" name="Google Shape;185;p19"/>
          <p:cNvSpPr/>
          <p:nvPr/>
        </p:nvSpPr>
        <p:spPr>
          <a:xfrm>
            <a:off x="993263" y="4443211"/>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86" name="Google Shape;186;p19"/>
          <p:cNvCxnSpPr/>
          <p:nvPr/>
        </p:nvCxnSpPr>
        <p:spPr>
          <a:xfrm>
            <a:off x="-12" y="667688"/>
            <a:ext cx="1838100" cy="0"/>
          </a:xfrm>
          <a:prstGeom prst="straightConnector1">
            <a:avLst/>
          </a:prstGeom>
          <a:noFill/>
          <a:ln w="19050" cap="flat" cmpd="sng">
            <a:solidFill>
              <a:schemeClr val="accent2"/>
            </a:solidFill>
            <a:prstDash val="solid"/>
            <a:round/>
            <a:headEnd type="none" w="med" len="med"/>
            <a:tailEnd type="none" w="med" len="med"/>
          </a:ln>
        </p:spPr>
      </p:cxnSp>
      <p:cxnSp>
        <p:nvCxnSpPr>
          <p:cNvPr id="187" name="Google Shape;187;p19"/>
          <p:cNvCxnSpPr/>
          <p:nvPr/>
        </p:nvCxnSpPr>
        <p:spPr>
          <a:xfrm>
            <a:off x="7318788" y="667688"/>
            <a:ext cx="1838100" cy="0"/>
          </a:xfrm>
          <a:prstGeom prst="straightConnector1">
            <a:avLst/>
          </a:prstGeom>
          <a:noFill/>
          <a:ln w="19050" cap="flat" cmpd="sng">
            <a:solidFill>
              <a:schemeClr val="accent1"/>
            </a:solidFill>
            <a:prstDash val="solid"/>
            <a:round/>
            <a:headEnd type="none" w="med" len="med"/>
            <a:tailEnd type="none" w="med" len="med"/>
          </a:ln>
        </p:spPr>
      </p:cxnSp>
      <p:sp>
        <p:nvSpPr>
          <p:cNvPr id="188" name="Google Shape;188;p19"/>
          <p:cNvSpPr/>
          <p:nvPr/>
        </p:nvSpPr>
        <p:spPr>
          <a:xfrm>
            <a:off x="6446825" y="4413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89" name="Google Shape;189;p19"/>
          <p:cNvSpPr/>
          <p:nvPr/>
        </p:nvSpPr>
        <p:spPr>
          <a:xfrm>
            <a:off x="7828238" y="444321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90" name="Google Shape;190;p19"/>
          <p:cNvCxnSpPr/>
          <p:nvPr/>
        </p:nvCxnSpPr>
        <p:spPr>
          <a:xfrm>
            <a:off x="-75" y="4597274"/>
            <a:ext cx="726300" cy="7200"/>
          </a:xfrm>
          <a:prstGeom prst="straightConnector1">
            <a:avLst/>
          </a:prstGeom>
          <a:noFill/>
          <a:ln w="19050" cap="flat" cmpd="sng">
            <a:solidFill>
              <a:schemeClr val="accent1"/>
            </a:solidFill>
            <a:prstDash val="solid"/>
            <a:round/>
            <a:headEnd type="none" w="med" len="med"/>
            <a:tailEnd type="none" w="med" len="med"/>
          </a:ln>
        </p:spPr>
      </p:cxnSp>
      <p:cxnSp>
        <p:nvCxnSpPr>
          <p:cNvPr id="191" name="Google Shape;191;p19"/>
          <p:cNvCxnSpPr/>
          <p:nvPr/>
        </p:nvCxnSpPr>
        <p:spPr>
          <a:xfrm rot="10800000" flipH="1">
            <a:off x="8417625" y="4597274"/>
            <a:ext cx="739200" cy="720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1340689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92"/>
        <p:cNvGrpSpPr/>
        <p:nvPr/>
      </p:nvGrpSpPr>
      <p:grpSpPr>
        <a:xfrm>
          <a:off x="0" y="0"/>
          <a:ext cx="0" cy="0"/>
          <a:chOff x="0" y="0"/>
          <a:chExt cx="0" cy="0"/>
        </a:xfrm>
      </p:grpSpPr>
      <p:sp>
        <p:nvSpPr>
          <p:cNvPr id="193" name="Google Shape;193;p20"/>
          <p:cNvSpPr txBox="1">
            <a:spLocks noGrp="1"/>
          </p:cNvSpPr>
          <p:nvPr>
            <p:ph type="title"/>
          </p:nvPr>
        </p:nvSpPr>
        <p:spPr>
          <a:xfrm>
            <a:off x="1064175" y="438300"/>
            <a:ext cx="3869100" cy="572700"/>
          </a:xfrm>
          <a:prstGeom prst="rect">
            <a:avLst/>
          </a:prstGeom>
        </p:spPr>
        <p:txBody>
          <a:bodyPr spcFirstLastPara="1" wrap="square" lIns="91425" tIns="91425" rIns="91425" bIns="91425" anchor="t" anchorCtr="0">
            <a:noAutofit/>
          </a:bodyPr>
          <a:lstStyle>
            <a:lvl1pPr lvl="0" algn="l" rtl="0">
              <a:spcBef>
                <a:spcPts val="0"/>
              </a:spcBef>
              <a:spcAft>
                <a:spcPts val="0"/>
              </a:spcAft>
              <a:buNone/>
              <a:defRPr/>
            </a:lvl1pPr>
            <a:lvl2pPr lvl="1" algn="l" rtl="0">
              <a:spcBef>
                <a:spcPts val="0"/>
              </a:spcBef>
              <a:spcAft>
                <a:spcPts val="0"/>
              </a:spcAft>
              <a:buNone/>
              <a:defRPr/>
            </a:lvl2pPr>
            <a:lvl3pPr lvl="2" algn="l" rtl="0">
              <a:spcBef>
                <a:spcPts val="0"/>
              </a:spcBef>
              <a:spcAft>
                <a:spcPts val="0"/>
              </a:spcAft>
              <a:buNone/>
              <a:defRPr/>
            </a:lvl3pPr>
            <a:lvl4pPr lvl="3" algn="l" rtl="0">
              <a:spcBef>
                <a:spcPts val="0"/>
              </a:spcBef>
              <a:spcAft>
                <a:spcPts val="0"/>
              </a:spcAft>
              <a:buNone/>
              <a:defRPr/>
            </a:lvl4pPr>
            <a:lvl5pPr lvl="4" algn="l" rtl="0">
              <a:spcBef>
                <a:spcPts val="0"/>
              </a:spcBef>
              <a:spcAft>
                <a:spcPts val="0"/>
              </a:spcAft>
              <a:buNone/>
              <a:defRPr/>
            </a:lvl5pPr>
            <a:lvl6pPr lvl="5" algn="l" rtl="0">
              <a:spcBef>
                <a:spcPts val="0"/>
              </a:spcBef>
              <a:spcAft>
                <a:spcPts val="0"/>
              </a:spcAft>
              <a:buNone/>
              <a:defRPr/>
            </a:lvl6pPr>
            <a:lvl7pPr lvl="6" algn="l" rtl="0">
              <a:spcBef>
                <a:spcPts val="0"/>
              </a:spcBef>
              <a:spcAft>
                <a:spcPts val="0"/>
              </a:spcAft>
              <a:buNone/>
              <a:defRPr/>
            </a:lvl7pPr>
            <a:lvl8pPr lvl="7" algn="l" rtl="0">
              <a:spcBef>
                <a:spcPts val="0"/>
              </a:spcBef>
              <a:spcAft>
                <a:spcPts val="0"/>
              </a:spcAft>
              <a:buNone/>
              <a:defRPr/>
            </a:lvl8pPr>
            <a:lvl9pPr lvl="8" algn="l" rtl="0">
              <a:spcBef>
                <a:spcPts val="0"/>
              </a:spcBef>
              <a:spcAft>
                <a:spcPts val="0"/>
              </a:spcAft>
              <a:buNone/>
              <a:defRPr/>
            </a:lvl9pPr>
          </a:lstStyle>
          <a:p>
            <a:endParaRPr/>
          </a:p>
        </p:txBody>
      </p:sp>
      <p:sp>
        <p:nvSpPr>
          <p:cNvPr id="194" name="Google Shape;194;p20"/>
          <p:cNvSpPr txBox="1">
            <a:spLocks noGrp="1"/>
          </p:cNvSpPr>
          <p:nvPr>
            <p:ph type="subTitle" idx="1"/>
          </p:nvPr>
        </p:nvSpPr>
        <p:spPr>
          <a:xfrm>
            <a:off x="896675" y="1667263"/>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195" name="Google Shape;195;p20"/>
          <p:cNvSpPr txBox="1">
            <a:spLocks noGrp="1"/>
          </p:cNvSpPr>
          <p:nvPr>
            <p:ph type="subTitle" idx="2"/>
          </p:nvPr>
        </p:nvSpPr>
        <p:spPr>
          <a:xfrm>
            <a:off x="896700" y="1908112"/>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96" name="Google Shape;196;p20"/>
          <p:cNvSpPr txBox="1">
            <a:spLocks noGrp="1"/>
          </p:cNvSpPr>
          <p:nvPr>
            <p:ph type="subTitle" idx="3"/>
          </p:nvPr>
        </p:nvSpPr>
        <p:spPr>
          <a:xfrm>
            <a:off x="896675" y="2941139"/>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197" name="Google Shape;197;p20"/>
          <p:cNvSpPr txBox="1">
            <a:spLocks noGrp="1"/>
          </p:cNvSpPr>
          <p:nvPr>
            <p:ph type="subTitle" idx="4"/>
          </p:nvPr>
        </p:nvSpPr>
        <p:spPr>
          <a:xfrm>
            <a:off x="896625" y="3182988"/>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98" name="Google Shape;198;p20"/>
          <p:cNvSpPr txBox="1">
            <a:spLocks noGrp="1"/>
          </p:cNvSpPr>
          <p:nvPr>
            <p:ph type="subTitle" idx="5"/>
          </p:nvPr>
        </p:nvSpPr>
        <p:spPr>
          <a:xfrm>
            <a:off x="2790599" y="1667263"/>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199" name="Google Shape;199;p20"/>
          <p:cNvSpPr txBox="1">
            <a:spLocks noGrp="1"/>
          </p:cNvSpPr>
          <p:nvPr>
            <p:ph type="subTitle" idx="6"/>
          </p:nvPr>
        </p:nvSpPr>
        <p:spPr>
          <a:xfrm>
            <a:off x="2790600" y="1908112"/>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200" name="Google Shape;200;p20"/>
          <p:cNvSpPr txBox="1">
            <a:spLocks noGrp="1"/>
          </p:cNvSpPr>
          <p:nvPr>
            <p:ph type="subTitle" idx="7"/>
          </p:nvPr>
        </p:nvSpPr>
        <p:spPr>
          <a:xfrm>
            <a:off x="2790599" y="2941139"/>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201" name="Google Shape;201;p20"/>
          <p:cNvSpPr txBox="1">
            <a:spLocks noGrp="1"/>
          </p:cNvSpPr>
          <p:nvPr>
            <p:ph type="subTitle" idx="8"/>
          </p:nvPr>
        </p:nvSpPr>
        <p:spPr>
          <a:xfrm>
            <a:off x="2790602" y="3182988"/>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202" name="Google Shape;202;p20"/>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03" name="Google Shape;203;p20"/>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04" name="Google Shape;204;p20"/>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05" name="Google Shape;205;p20"/>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06" name="Google Shape;206;p20"/>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07" name="Google Shape;207;p20"/>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9802042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one column 2">
  <p:cSld name="Title and one column 2">
    <p:spTree>
      <p:nvGrpSpPr>
        <p:cNvPr id="1" name="Shape 208"/>
        <p:cNvGrpSpPr/>
        <p:nvPr/>
      </p:nvGrpSpPr>
      <p:grpSpPr>
        <a:xfrm>
          <a:off x="0" y="0"/>
          <a:ext cx="0" cy="0"/>
          <a:chOff x="0" y="0"/>
          <a:chExt cx="0" cy="0"/>
        </a:xfrm>
      </p:grpSpPr>
      <p:sp>
        <p:nvSpPr>
          <p:cNvPr id="209" name="Google Shape;209;p21"/>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210" name="Google Shape;210;p21"/>
          <p:cNvSpPr txBox="1">
            <a:spLocks noGrp="1"/>
          </p:cNvSpPr>
          <p:nvPr>
            <p:ph type="subTitle" idx="1"/>
          </p:nvPr>
        </p:nvSpPr>
        <p:spPr>
          <a:xfrm>
            <a:off x="1180460" y="2017547"/>
            <a:ext cx="25521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b="1">
                <a:solidFill>
                  <a:schemeClr val="dk2"/>
                </a:solidFill>
              </a:defRPr>
            </a:lvl1pPr>
            <a:lvl2pPr lvl="1" rtl="0">
              <a:spcBef>
                <a:spcPts val="0"/>
              </a:spcBef>
              <a:spcAft>
                <a:spcPts val="0"/>
              </a:spcAft>
              <a:buNone/>
              <a:defRPr sz="1800">
                <a:solidFill>
                  <a:schemeClr val="dk2"/>
                </a:solidFill>
              </a:defRPr>
            </a:lvl2pPr>
            <a:lvl3pPr lvl="2" rtl="0">
              <a:spcBef>
                <a:spcPts val="0"/>
              </a:spcBef>
              <a:spcAft>
                <a:spcPts val="0"/>
              </a:spcAft>
              <a:buNone/>
              <a:defRPr sz="1800">
                <a:solidFill>
                  <a:schemeClr val="dk2"/>
                </a:solidFill>
              </a:defRPr>
            </a:lvl3pPr>
            <a:lvl4pPr lvl="3" rtl="0">
              <a:spcBef>
                <a:spcPts val="0"/>
              </a:spcBef>
              <a:spcAft>
                <a:spcPts val="0"/>
              </a:spcAft>
              <a:buNone/>
              <a:defRPr sz="1800">
                <a:solidFill>
                  <a:schemeClr val="dk2"/>
                </a:solidFill>
              </a:defRPr>
            </a:lvl4pPr>
            <a:lvl5pPr lvl="4" rtl="0">
              <a:spcBef>
                <a:spcPts val="0"/>
              </a:spcBef>
              <a:spcAft>
                <a:spcPts val="0"/>
              </a:spcAft>
              <a:buNone/>
              <a:defRPr sz="1800">
                <a:solidFill>
                  <a:schemeClr val="dk2"/>
                </a:solidFill>
              </a:defRPr>
            </a:lvl5pPr>
            <a:lvl6pPr lvl="5" rtl="0">
              <a:spcBef>
                <a:spcPts val="0"/>
              </a:spcBef>
              <a:spcAft>
                <a:spcPts val="0"/>
              </a:spcAft>
              <a:buNone/>
              <a:defRPr sz="1800">
                <a:solidFill>
                  <a:schemeClr val="dk2"/>
                </a:solidFill>
              </a:defRPr>
            </a:lvl6pPr>
            <a:lvl7pPr lvl="6" rtl="0">
              <a:spcBef>
                <a:spcPts val="0"/>
              </a:spcBef>
              <a:spcAft>
                <a:spcPts val="0"/>
              </a:spcAft>
              <a:buNone/>
              <a:defRPr sz="1800">
                <a:solidFill>
                  <a:schemeClr val="dk2"/>
                </a:solidFill>
              </a:defRPr>
            </a:lvl7pPr>
            <a:lvl8pPr lvl="7" rtl="0">
              <a:spcBef>
                <a:spcPts val="0"/>
              </a:spcBef>
              <a:spcAft>
                <a:spcPts val="0"/>
              </a:spcAft>
              <a:buNone/>
              <a:defRPr sz="1800">
                <a:solidFill>
                  <a:schemeClr val="dk2"/>
                </a:solidFill>
              </a:defRPr>
            </a:lvl8pPr>
            <a:lvl9pPr lvl="8" rtl="0">
              <a:spcBef>
                <a:spcPts val="0"/>
              </a:spcBef>
              <a:spcAft>
                <a:spcPts val="0"/>
              </a:spcAft>
              <a:buNone/>
              <a:defRPr sz="1800">
                <a:solidFill>
                  <a:schemeClr val="dk2"/>
                </a:solidFill>
              </a:defRPr>
            </a:lvl9pPr>
          </a:lstStyle>
          <a:p>
            <a:endParaRPr/>
          </a:p>
        </p:txBody>
      </p:sp>
      <p:sp>
        <p:nvSpPr>
          <p:cNvPr id="211" name="Google Shape;211;p21"/>
          <p:cNvSpPr txBox="1">
            <a:spLocks noGrp="1"/>
          </p:cNvSpPr>
          <p:nvPr>
            <p:ph type="subTitle" idx="2"/>
          </p:nvPr>
        </p:nvSpPr>
        <p:spPr>
          <a:xfrm>
            <a:off x="1177904" y="2343275"/>
            <a:ext cx="2552100" cy="14124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12" name="Google Shape;212;p21"/>
          <p:cNvSpPr/>
          <p:nvPr/>
        </p:nvSpPr>
        <p:spPr>
          <a:xfrm>
            <a:off x="318813" y="7437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3" name="Google Shape;213;p21"/>
          <p:cNvSpPr/>
          <p:nvPr/>
        </p:nvSpPr>
        <p:spPr>
          <a:xfrm>
            <a:off x="383913" y="25784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14" name="Google Shape;214;p21"/>
          <p:cNvCxnSpPr/>
          <p:nvPr/>
        </p:nvCxnSpPr>
        <p:spPr>
          <a:xfrm rot="10800000">
            <a:off x="0" y="246413"/>
            <a:ext cx="2582700" cy="0"/>
          </a:xfrm>
          <a:prstGeom prst="straightConnector1">
            <a:avLst/>
          </a:prstGeom>
          <a:noFill/>
          <a:ln w="19050" cap="flat" cmpd="sng">
            <a:solidFill>
              <a:schemeClr val="accent2"/>
            </a:solidFill>
            <a:prstDash val="solid"/>
            <a:round/>
            <a:headEnd type="none" w="med" len="med"/>
            <a:tailEnd type="none" w="med" len="med"/>
          </a:ln>
        </p:spPr>
      </p:cxnSp>
      <p:sp>
        <p:nvSpPr>
          <p:cNvPr id="215" name="Google Shape;215;p21"/>
          <p:cNvSpPr/>
          <p:nvPr/>
        </p:nvSpPr>
        <p:spPr>
          <a:xfrm>
            <a:off x="318813" y="43393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6" name="Google Shape;216;p21"/>
          <p:cNvSpPr/>
          <p:nvPr/>
        </p:nvSpPr>
        <p:spPr>
          <a:xfrm>
            <a:off x="8437588" y="3130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7" name="Google Shape;217;p21"/>
          <p:cNvSpPr/>
          <p:nvPr/>
        </p:nvSpPr>
        <p:spPr>
          <a:xfrm>
            <a:off x="8372488" y="15801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8" name="Google Shape;218;p21"/>
          <p:cNvSpPr/>
          <p:nvPr/>
        </p:nvSpPr>
        <p:spPr>
          <a:xfrm>
            <a:off x="8437588" y="41619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19" name="Google Shape;219;p21"/>
          <p:cNvCxnSpPr/>
          <p:nvPr/>
        </p:nvCxnSpPr>
        <p:spPr>
          <a:xfrm rot="10800000">
            <a:off x="3942300" y="4849763"/>
            <a:ext cx="5201700" cy="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006479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20"/>
        <p:cNvGrpSpPr/>
        <p:nvPr/>
      </p:nvGrpSpPr>
      <p:grpSpPr>
        <a:xfrm>
          <a:off x="0" y="0"/>
          <a:ext cx="0" cy="0"/>
          <a:chOff x="0" y="0"/>
          <a:chExt cx="0" cy="0"/>
        </a:xfrm>
      </p:grpSpPr>
      <p:sp>
        <p:nvSpPr>
          <p:cNvPr id="221" name="Google Shape;221;p22"/>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222" name="Google Shape;222;p22"/>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3" name="Google Shape;223;p22"/>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4" name="Google Shape;224;p22"/>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5" name="Google Shape;225;p22"/>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26" name="Google Shape;226;p22"/>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27" name="Google Shape;227;p22"/>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898911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28"/>
        <p:cNvGrpSpPr/>
        <p:nvPr/>
      </p:nvGrpSpPr>
      <p:grpSpPr>
        <a:xfrm>
          <a:off x="0" y="0"/>
          <a:ext cx="0" cy="0"/>
          <a:chOff x="0" y="0"/>
          <a:chExt cx="0" cy="0"/>
        </a:xfrm>
      </p:grpSpPr>
      <p:sp>
        <p:nvSpPr>
          <p:cNvPr id="229" name="Google Shape;229;p23"/>
          <p:cNvSpPr txBox="1">
            <a:spLocks noGrp="1"/>
          </p:cNvSpPr>
          <p:nvPr>
            <p:ph type="title"/>
          </p:nvPr>
        </p:nvSpPr>
        <p:spPr>
          <a:xfrm>
            <a:off x="2325950" y="395775"/>
            <a:ext cx="4492800" cy="1041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8100"/>
            </a:lvl1pPr>
            <a:lvl2pPr lvl="1" algn="ctr" rtl="0">
              <a:spcBef>
                <a:spcPts val="0"/>
              </a:spcBef>
              <a:spcAft>
                <a:spcPts val="0"/>
              </a:spcAft>
              <a:buNone/>
              <a:defRPr sz="8100"/>
            </a:lvl2pPr>
            <a:lvl3pPr lvl="2" algn="ctr" rtl="0">
              <a:spcBef>
                <a:spcPts val="0"/>
              </a:spcBef>
              <a:spcAft>
                <a:spcPts val="0"/>
              </a:spcAft>
              <a:buNone/>
              <a:defRPr sz="8100"/>
            </a:lvl3pPr>
            <a:lvl4pPr lvl="3" algn="ctr" rtl="0">
              <a:spcBef>
                <a:spcPts val="0"/>
              </a:spcBef>
              <a:spcAft>
                <a:spcPts val="0"/>
              </a:spcAft>
              <a:buNone/>
              <a:defRPr sz="8100"/>
            </a:lvl4pPr>
            <a:lvl5pPr lvl="4" algn="ctr" rtl="0">
              <a:spcBef>
                <a:spcPts val="0"/>
              </a:spcBef>
              <a:spcAft>
                <a:spcPts val="0"/>
              </a:spcAft>
              <a:buNone/>
              <a:defRPr sz="8100"/>
            </a:lvl5pPr>
            <a:lvl6pPr lvl="5" algn="ctr" rtl="0">
              <a:spcBef>
                <a:spcPts val="0"/>
              </a:spcBef>
              <a:spcAft>
                <a:spcPts val="0"/>
              </a:spcAft>
              <a:buNone/>
              <a:defRPr sz="8100"/>
            </a:lvl6pPr>
            <a:lvl7pPr lvl="6" algn="ctr" rtl="0">
              <a:spcBef>
                <a:spcPts val="0"/>
              </a:spcBef>
              <a:spcAft>
                <a:spcPts val="0"/>
              </a:spcAft>
              <a:buNone/>
              <a:defRPr sz="8100"/>
            </a:lvl7pPr>
            <a:lvl8pPr lvl="7" algn="ctr" rtl="0">
              <a:spcBef>
                <a:spcPts val="0"/>
              </a:spcBef>
              <a:spcAft>
                <a:spcPts val="0"/>
              </a:spcAft>
              <a:buNone/>
              <a:defRPr sz="8100"/>
            </a:lvl8pPr>
            <a:lvl9pPr lvl="8" algn="ctr" rtl="0">
              <a:spcBef>
                <a:spcPts val="0"/>
              </a:spcBef>
              <a:spcAft>
                <a:spcPts val="0"/>
              </a:spcAft>
              <a:buNone/>
              <a:defRPr sz="8100"/>
            </a:lvl9pPr>
          </a:lstStyle>
          <a:p>
            <a:endParaRPr/>
          </a:p>
        </p:txBody>
      </p:sp>
      <p:sp>
        <p:nvSpPr>
          <p:cNvPr id="230" name="Google Shape;230;p23"/>
          <p:cNvSpPr txBox="1">
            <a:spLocks noGrp="1"/>
          </p:cNvSpPr>
          <p:nvPr>
            <p:ph type="subTitle" idx="1"/>
          </p:nvPr>
        </p:nvSpPr>
        <p:spPr>
          <a:xfrm>
            <a:off x="2327041" y="1521123"/>
            <a:ext cx="4492800" cy="1460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231" name="Google Shape;231;p23"/>
          <p:cNvSpPr txBox="1"/>
          <p:nvPr/>
        </p:nvSpPr>
        <p:spPr>
          <a:xfrm>
            <a:off x="2241300" y="3714050"/>
            <a:ext cx="4661400" cy="792600"/>
          </a:xfrm>
          <a:prstGeom prst="rect">
            <a:avLst/>
          </a:prstGeom>
          <a:noFill/>
          <a:ln>
            <a:noFill/>
          </a:ln>
        </p:spPr>
        <p:txBody>
          <a:bodyPr spcFirstLastPara="1" wrap="square" lIns="91425" tIns="91425" rIns="91425" bIns="91425" anchor="ctr" anchorCtr="0">
            <a:noAutofit/>
          </a:bodyPr>
          <a:lstStyle/>
          <a:p>
            <a:pPr marL="0" marR="0" lvl="0" indent="0" algn="ctr" defTabSz="685783" rtl="0" eaLnBrk="1" fontAlgn="auto" latinLnBrk="0" hangingPunct="1">
              <a:lnSpc>
                <a:spcPct val="100000"/>
              </a:lnSpc>
              <a:spcBef>
                <a:spcPts val="300"/>
              </a:spcBef>
              <a:spcAft>
                <a:spcPts val="0"/>
              </a:spcAft>
              <a:buClr>
                <a:srgbClr val="000000"/>
              </a:buClr>
              <a:buSzPts val="1100"/>
              <a:buFont typeface="Arial"/>
              <a:buNone/>
              <a:tabLst/>
              <a:defRPr/>
            </a:pPr>
            <a:r>
              <a:rPr kumimoji="0" lang="en" sz="1200" b="1" i="0" u="none" strike="noStrike" kern="1200" cap="none" spc="0" normalizeH="0" baseline="0" noProof="0">
                <a:ln>
                  <a:noFill/>
                </a:ln>
                <a:solidFill>
                  <a:srgbClr val="98AF35"/>
                </a:solidFill>
                <a:effectLst/>
                <a:uLnTx/>
                <a:uFillTx/>
                <a:latin typeface="Archivo"/>
                <a:ea typeface="Archivo"/>
                <a:cs typeface="Archivo"/>
                <a:sym typeface="Archivo"/>
              </a:rPr>
              <a:t>CREDITS:</a:t>
            </a:r>
            <a:r>
              <a:rPr kumimoji="0" lang="en" sz="1200" b="0" i="0" u="none" strike="noStrike" kern="1200" cap="none" spc="0" normalizeH="0" baseline="0" noProof="0">
                <a:ln>
                  <a:noFill/>
                </a:ln>
                <a:solidFill>
                  <a:srgbClr val="000000"/>
                </a:solidFill>
                <a:effectLst/>
                <a:uLnTx/>
                <a:uFillTx/>
                <a:latin typeface="Archivo"/>
                <a:ea typeface="Archivo"/>
                <a:cs typeface="Archivo"/>
                <a:sym typeface="Archivo"/>
              </a:rPr>
              <a:t> This presentation template was created by </a:t>
            </a:r>
            <a:r>
              <a:rPr kumimoji="0" lang="en" sz="1200" b="1" i="0" u="none" strike="noStrike" kern="1200" cap="none" spc="0" normalizeH="0" baseline="0" noProof="0">
                <a:ln>
                  <a:noFill/>
                </a:ln>
                <a:solidFill>
                  <a:srgbClr val="98AF35"/>
                </a:solidFill>
                <a:effectLst/>
                <a:uLnTx/>
                <a:uFill>
                  <a:noFill/>
                </a:uFill>
                <a:latin typeface="Archivo"/>
                <a:ea typeface="Archivo"/>
                <a:cs typeface="Archivo"/>
                <a:sym typeface="Archivo"/>
                <a:hlinkClick r:id="rId2">
                  <a:extLst>
                    <a:ext uri="{A12FA001-AC4F-418D-AE19-62706E023703}">
                      <ahyp:hlinkClr xmlns:ahyp="http://schemas.microsoft.com/office/drawing/2018/hyperlinkcolor" xmlns="" val="tx"/>
                    </a:ext>
                  </a:extLst>
                </a:hlinkClick>
              </a:rPr>
              <a:t>Slidesgo</a:t>
            </a:r>
            <a:r>
              <a:rPr kumimoji="0" lang="en" sz="1200" b="0" i="0" u="none" strike="noStrike" kern="1200" cap="none" spc="0" normalizeH="0" baseline="0" noProof="0">
                <a:ln>
                  <a:noFill/>
                </a:ln>
                <a:solidFill>
                  <a:srgbClr val="000000"/>
                </a:solidFill>
                <a:effectLst/>
                <a:uLnTx/>
                <a:uFillTx/>
                <a:latin typeface="Archivo"/>
                <a:ea typeface="Archivo"/>
                <a:cs typeface="Archivo"/>
                <a:sym typeface="Archivo"/>
              </a:rPr>
              <a:t>, including icons by </a:t>
            </a:r>
            <a:r>
              <a:rPr kumimoji="0" lang="en" sz="1200" b="1" i="0" u="none" strike="noStrike" kern="1200" cap="none" spc="0" normalizeH="0" baseline="0" noProof="0">
                <a:ln>
                  <a:noFill/>
                </a:ln>
                <a:solidFill>
                  <a:srgbClr val="98AF35"/>
                </a:solidFill>
                <a:effectLst/>
                <a:uLnTx/>
                <a:uFill>
                  <a:noFill/>
                </a:uFill>
                <a:latin typeface="Archivo"/>
                <a:ea typeface="Archivo"/>
                <a:cs typeface="Archivo"/>
                <a:sym typeface="Archivo"/>
                <a:hlinkClick r:id="rId3">
                  <a:extLst>
                    <a:ext uri="{A12FA001-AC4F-418D-AE19-62706E023703}">
                      <ahyp:hlinkClr xmlns:ahyp="http://schemas.microsoft.com/office/drawing/2018/hyperlinkcolor" xmlns="" val="tx"/>
                    </a:ext>
                  </a:extLst>
                </a:hlinkClick>
              </a:rPr>
              <a:t>Flaticon</a:t>
            </a:r>
            <a:r>
              <a:rPr kumimoji="0" lang="en" sz="1200" b="0" i="0" u="none" strike="noStrike" kern="1200" cap="none" spc="0" normalizeH="0" baseline="0" noProof="0">
                <a:ln>
                  <a:noFill/>
                </a:ln>
                <a:solidFill>
                  <a:srgbClr val="000000"/>
                </a:solidFill>
                <a:effectLst/>
                <a:uLnTx/>
                <a:uFillTx/>
                <a:latin typeface="Archivo"/>
                <a:ea typeface="Archivo"/>
                <a:cs typeface="Archivo"/>
                <a:sym typeface="Archivo"/>
              </a:rPr>
              <a:t>, infographics &amp; images by </a:t>
            </a:r>
            <a:r>
              <a:rPr kumimoji="0" lang="en" sz="1200" b="1" i="0" u="none" strike="noStrike" kern="1200" cap="none" spc="0" normalizeH="0" baseline="0" noProof="0">
                <a:ln>
                  <a:noFill/>
                </a:ln>
                <a:solidFill>
                  <a:srgbClr val="98AF35"/>
                </a:solidFill>
                <a:effectLst/>
                <a:uLnTx/>
                <a:uFill>
                  <a:noFill/>
                </a:uFill>
                <a:latin typeface="Archivo"/>
                <a:ea typeface="Archivo"/>
                <a:cs typeface="Archivo"/>
                <a:sym typeface="Archivo"/>
                <a:hlinkClick r:id="rId4">
                  <a:extLst>
                    <a:ext uri="{A12FA001-AC4F-418D-AE19-62706E023703}">
                      <ahyp:hlinkClr xmlns:ahyp="http://schemas.microsoft.com/office/drawing/2018/hyperlinkcolor" xmlns="" val="tx"/>
                    </a:ext>
                  </a:extLst>
                </a:hlinkClick>
              </a:rPr>
              <a:t>Freepik</a:t>
            </a:r>
            <a:endParaRPr kumimoji="0" sz="1200" b="1" i="0" u="none" strike="noStrike" kern="1200" cap="none" spc="0" normalizeH="0" baseline="0" noProof="0">
              <a:ln>
                <a:noFill/>
              </a:ln>
              <a:solidFill>
                <a:srgbClr val="98AF35"/>
              </a:solidFill>
              <a:effectLst/>
              <a:uLnTx/>
              <a:uFillTx/>
              <a:latin typeface="Archivo"/>
              <a:ea typeface="Archivo"/>
              <a:cs typeface="Archivo"/>
              <a:sym typeface="Archivo"/>
            </a:endParaRPr>
          </a:p>
          <a:p>
            <a:pPr marL="0" marR="0" lvl="0" indent="0" algn="ctr"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chivo"/>
              <a:ea typeface="Archivo"/>
              <a:cs typeface="Archivo"/>
              <a:sym typeface="Archivo"/>
            </a:endParaRPr>
          </a:p>
        </p:txBody>
      </p:sp>
      <p:cxnSp>
        <p:nvCxnSpPr>
          <p:cNvPr id="232" name="Google Shape;232;p23"/>
          <p:cNvCxnSpPr/>
          <p:nvPr/>
        </p:nvCxnSpPr>
        <p:spPr>
          <a:xfrm rot="10800000">
            <a:off x="8192125" y="4720200"/>
            <a:ext cx="0" cy="423300"/>
          </a:xfrm>
          <a:prstGeom prst="straightConnector1">
            <a:avLst/>
          </a:prstGeom>
          <a:noFill/>
          <a:ln w="19050" cap="flat" cmpd="sng">
            <a:solidFill>
              <a:schemeClr val="accent2"/>
            </a:solidFill>
            <a:prstDash val="solid"/>
            <a:round/>
            <a:headEnd type="none" w="med" len="med"/>
            <a:tailEnd type="none" w="med" len="med"/>
          </a:ln>
        </p:spPr>
      </p:cxnSp>
      <p:cxnSp>
        <p:nvCxnSpPr>
          <p:cNvPr id="233" name="Google Shape;233;p23"/>
          <p:cNvCxnSpPr/>
          <p:nvPr/>
        </p:nvCxnSpPr>
        <p:spPr>
          <a:xfrm rot="10800000">
            <a:off x="933950" y="50"/>
            <a:ext cx="0" cy="451500"/>
          </a:xfrm>
          <a:prstGeom prst="straightConnector1">
            <a:avLst/>
          </a:prstGeom>
          <a:noFill/>
          <a:ln w="19050" cap="flat" cmpd="sng">
            <a:solidFill>
              <a:schemeClr val="accent2"/>
            </a:solidFill>
            <a:prstDash val="solid"/>
            <a:round/>
            <a:headEnd type="none" w="med" len="med"/>
            <a:tailEnd type="none" w="med" len="med"/>
          </a:ln>
        </p:spPr>
      </p:cxnSp>
      <p:sp>
        <p:nvSpPr>
          <p:cNvPr id="234" name="Google Shape;234;p23"/>
          <p:cNvSpPr/>
          <p:nvPr/>
        </p:nvSpPr>
        <p:spPr>
          <a:xfrm>
            <a:off x="726225" y="594175"/>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5" name="Google Shape;235;p23"/>
          <p:cNvSpPr/>
          <p:nvPr/>
        </p:nvSpPr>
        <p:spPr>
          <a:xfrm>
            <a:off x="791325" y="22001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6" name="Google Shape;236;p23"/>
          <p:cNvSpPr/>
          <p:nvPr/>
        </p:nvSpPr>
        <p:spPr>
          <a:xfrm>
            <a:off x="726225" y="409660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7" name="Google Shape;237;p23"/>
          <p:cNvSpPr/>
          <p:nvPr/>
        </p:nvSpPr>
        <p:spPr>
          <a:xfrm>
            <a:off x="8030875" y="5941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8" name="Google Shape;238;p23"/>
          <p:cNvSpPr/>
          <p:nvPr/>
        </p:nvSpPr>
        <p:spPr>
          <a:xfrm>
            <a:off x="7965775" y="234540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9" name="Google Shape;239;p23"/>
          <p:cNvSpPr/>
          <p:nvPr/>
        </p:nvSpPr>
        <p:spPr>
          <a:xfrm>
            <a:off x="8030875" y="422682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40" name="Google Shape;240;p23"/>
          <p:cNvCxnSpPr/>
          <p:nvPr/>
        </p:nvCxnSpPr>
        <p:spPr>
          <a:xfrm rot="10800000">
            <a:off x="8192125" y="0"/>
            <a:ext cx="0" cy="423300"/>
          </a:xfrm>
          <a:prstGeom prst="straightConnector1">
            <a:avLst/>
          </a:prstGeom>
          <a:noFill/>
          <a:ln w="19050" cap="flat" cmpd="sng">
            <a:solidFill>
              <a:schemeClr val="accent1"/>
            </a:solidFill>
            <a:prstDash val="solid"/>
            <a:round/>
            <a:headEnd type="none" w="med" len="med"/>
            <a:tailEnd type="none" w="med" len="med"/>
          </a:ln>
        </p:spPr>
      </p:cxnSp>
      <p:cxnSp>
        <p:nvCxnSpPr>
          <p:cNvPr id="241" name="Google Shape;241;p23"/>
          <p:cNvCxnSpPr/>
          <p:nvPr/>
        </p:nvCxnSpPr>
        <p:spPr>
          <a:xfrm rot="10800000">
            <a:off x="933950" y="4706100"/>
            <a:ext cx="0" cy="4515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981110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42"/>
        <p:cNvGrpSpPr/>
        <p:nvPr/>
      </p:nvGrpSpPr>
      <p:grpSpPr>
        <a:xfrm>
          <a:off x="0" y="0"/>
          <a:ext cx="0" cy="0"/>
          <a:chOff x="0" y="0"/>
          <a:chExt cx="0" cy="0"/>
        </a:xfrm>
      </p:grpSpPr>
      <p:sp>
        <p:nvSpPr>
          <p:cNvPr id="243" name="Google Shape;243;p24"/>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44" name="Google Shape;244;p24"/>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45" name="Google Shape;245;p24"/>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46" name="Google Shape;246;p24"/>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47" name="Google Shape;247;p24"/>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48" name="Google Shape;248;p24"/>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40159689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49"/>
        <p:cNvGrpSpPr/>
        <p:nvPr/>
      </p:nvGrpSpPr>
      <p:grpSpPr>
        <a:xfrm>
          <a:off x="0" y="0"/>
          <a:ext cx="0" cy="0"/>
          <a:chOff x="0" y="0"/>
          <a:chExt cx="0" cy="0"/>
        </a:xfrm>
      </p:grpSpPr>
      <p:sp>
        <p:nvSpPr>
          <p:cNvPr id="250" name="Google Shape;250;p25"/>
          <p:cNvSpPr/>
          <p:nvPr/>
        </p:nvSpPr>
        <p:spPr>
          <a:xfrm>
            <a:off x="318813" y="7437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1" name="Google Shape;251;p25"/>
          <p:cNvSpPr/>
          <p:nvPr/>
        </p:nvSpPr>
        <p:spPr>
          <a:xfrm>
            <a:off x="383913" y="25784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52" name="Google Shape;252;p25"/>
          <p:cNvCxnSpPr/>
          <p:nvPr/>
        </p:nvCxnSpPr>
        <p:spPr>
          <a:xfrm rot="10800000">
            <a:off x="0" y="246413"/>
            <a:ext cx="2582700" cy="0"/>
          </a:xfrm>
          <a:prstGeom prst="straightConnector1">
            <a:avLst/>
          </a:prstGeom>
          <a:noFill/>
          <a:ln w="19050" cap="flat" cmpd="sng">
            <a:solidFill>
              <a:schemeClr val="accent2"/>
            </a:solidFill>
            <a:prstDash val="solid"/>
            <a:round/>
            <a:headEnd type="none" w="med" len="med"/>
            <a:tailEnd type="none" w="med" len="med"/>
          </a:ln>
        </p:spPr>
      </p:cxnSp>
      <p:sp>
        <p:nvSpPr>
          <p:cNvPr id="253" name="Google Shape;253;p25"/>
          <p:cNvSpPr/>
          <p:nvPr/>
        </p:nvSpPr>
        <p:spPr>
          <a:xfrm>
            <a:off x="318813" y="43393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4" name="Google Shape;254;p25"/>
          <p:cNvSpPr/>
          <p:nvPr/>
        </p:nvSpPr>
        <p:spPr>
          <a:xfrm>
            <a:off x="8437588" y="3130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5" name="Google Shape;255;p25"/>
          <p:cNvSpPr/>
          <p:nvPr/>
        </p:nvSpPr>
        <p:spPr>
          <a:xfrm>
            <a:off x="8372488" y="15801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6" name="Google Shape;256;p25"/>
          <p:cNvSpPr/>
          <p:nvPr/>
        </p:nvSpPr>
        <p:spPr>
          <a:xfrm>
            <a:off x="8437588" y="41619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57" name="Google Shape;257;p25"/>
          <p:cNvCxnSpPr/>
          <p:nvPr/>
        </p:nvCxnSpPr>
        <p:spPr>
          <a:xfrm rot="10800000">
            <a:off x="3942300" y="4849763"/>
            <a:ext cx="5201700" cy="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391588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258"/>
        <p:cNvGrpSpPr/>
        <p:nvPr/>
      </p:nvGrpSpPr>
      <p:grpSpPr>
        <a:xfrm>
          <a:off x="0" y="0"/>
          <a:ext cx="0" cy="0"/>
          <a:chOff x="0" y="0"/>
          <a:chExt cx="0" cy="0"/>
        </a:xfrm>
      </p:grpSpPr>
      <p:sp>
        <p:nvSpPr>
          <p:cNvPr id="259" name="Google Shape;259;p26"/>
          <p:cNvSpPr/>
          <p:nvPr/>
        </p:nvSpPr>
        <p:spPr>
          <a:xfrm>
            <a:off x="2257375" y="441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60" name="Google Shape;260;p26"/>
          <p:cNvSpPr/>
          <p:nvPr/>
        </p:nvSpPr>
        <p:spPr>
          <a:xfrm>
            <a:off x="993263" y="4443211"/>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61" name="Google Shape;261;p26"/>
          <p:cNvCxnSpPr/>
          <p:nvPr/>
        </p:nvCxnSpPr>
        <p:spPr>
          <a:xfrm>
            <a:off x="-12" y="667688"/>
            <a:ext cx="1838100" cy="0"/>
          </a:xfrm>
          <a:prstGeom prst="straightConnector1">
            <a:avLst/>
          </a:prstGeom>
          <a:noFill/>
          <a:ln w="19050" cap="flat" cmpd="sng">
            <a:solidFill>
              <a:schemeClr val="accent2"/>
            </a:solidFill>
            <a:prstDash val="solid"/>
            <a:round/>
            <a:headEnd type="none" w="med" len="med"/>
            <a:tailEnd type="none" w="med" len="med"/>
          </a:ln>
        </p:spPr>
      </p:cxnSp>
      <p:cxnSp>
        <p:nvCxnSpPr>
          <p:cNvPr id="262" name="Google Shape;262;p26"/>
          <p:cNvCxnSpPr/>
          <p:nvPr/>
        </p:nvCxnSpPr>
        <p:spPr>
          <a:xfrm>
            <a:off x="7318788" y="667688"/>
            <a:ext cx="1838100" cy="0"/>
          </a:xfrm>
          <a:prstGeom prst="straightConnector1">
            <a:avLst/>
          </a:prstGeom>
          <a:noFill/>
          <a:ln w="19050" cap="flat" cmpd="sng">
            <a:solidFill>
              <a:schemeClr val="accent1"/>
            </a:solidFill>
            <a:prstDash val="solid"/>
            <a:round/>
            <a:headEnd type="none" w="med" len="med"/>
            <a:tailEnd type="none" w="med" len="med"/>
          </a:ln>
        </p:spPr>
      </p:cxnSp>
      <p:sp>
        <p:nvSpPr>
          <p:cNvPr id="263" name="Google Shape;263;p26"/>
          <p:cNvSpPr/>
          <p:nvPr/>
        </p:nvSpPr>
        <p:spPr>
          <a:xfrm>
            <a:off x="6446825" y="4413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64" name="Google Shape;264;p26"/>
          <p:cNvSpPr/>
          <p:nvPr/>
        </p:nvSpPr>
        <p:spPr>
          <a:xfrm>
            <a:off x="7828238" y="444321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65" name="Google Shape;265;p26"/>
          <p:cNvCxnSpPr/>
          <p:nvPr/>
        </p:nvCxnSpPr>
        <p:spPr>
          <a:xfrm rot="10800000" flipH="1">
            <a:off x="8417625" y="4597274"/>
            <a:ext cx="739200" cy="720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4199888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266"/>
        <p:cNvGrpSpPr/>
        <p:nvPr/>
      </p:nvGrpSpPr>
      <p:grpSpPr>
        <a:xfrm>
          <a:off x="0" y="0"/>
          <a:ext cx="0" cy="0"/>
          <a:chOff x="0" y="0"/>
          <a:chExt cx="0" cy="0"/>
        </a:xfrm>
      </p:grpSpPr>
      <p:sp>
        <p:nvSpPr>
          <p:cNvPr id="267" name="Google Shape;267;p27"/>
          <p:cNvSpPr/>
          <p:nvPr/>
        </p:nvSpPr>
        <p:spPr>
          <a:xfrm>
            <a:off x="499875" y="229591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68" name="Google Shape;268;p27"/>
          <p:cNvSpPr/>
          <p:nvPr/>
        </p:nvSpPr>
        <p:spPr>
          <a:xfrm>
            <a:off x="564975" y="40217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69" name="Google Shape;269;p27"/>
          <p:cNvCxnSpPr/>
          <p:nvPr/>
        </p:nvCxnSpPr>
        <p:spPr>
          <a:xfrm rot="10800000">
            <a:off x="726225" y="-12"/>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70" name="Google Shape;270;p27"/>
          <p:cNvCxnSpPr/>
          <p:nvPr/>
        </p:nvCxnSpPr>
        <p:spPr>
          <a:xfrm rot="10800000">
            <a:off x="8417775" y="3084588"/>
            <a:ext cx="0" cy="2058900"/>
          </a:xfrm>
          <a:prstGeom prst="straightConnector1">
            <a:avLst/>
          </a:prstGeom>
          <a:noFill/>
          <a:ln w="19050" cap="flat" cmpd="sng">
            <a:solidFill>
              <a:schemeClr val="accent1"/>
            </a:solidFill>
            <a:prstDash val="solid"/>
            <a:round/>
            <a:headEnd type="none" w="med" len="med"/>
            <a:tailEnd type="none" w="med" len="med"/>
          </a:ln>
        </p:spPr>
      </p:cxnSp>
      <p:sp>
        <p:nvSpPr>
          <p:cNvPr id="271" name="Google Shape;271;p27"/>
          <p:cNvSpPr/>
          <p:nvPr/>
        </p:nvSpPr>
        <p:spPr>
          <a:xfrm>
            <a:off x="8190125" y="1843213"/>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72" name="Google Shape;272;p27"/>
          <p:cNvSpPr/>
          <p:nvPr/>
        </p:nvSpPr>
        <p:spPr>
          <a:xfrm>
            <a:off x="8255225" y="460613"/>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92804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4784275" y="1804667"/>
            <a:ext cx="3501600" cy="2083800"/>
          </a:xfrm>
          <a:prstGeom prst="rect">
            <a:avLst/>
          </a:prstGeom>
        </p:spPr>
        <p:txBody>
          <a:bodyPr spcFirstLastPara="1" wrap="square" lIns="91425" tIns="91425" rIns="91425" bIns="91425" anchor="ctr" anchorCtr="0">
            <a:noAutofit/>
          </a:bodyPr>
          <a:lstStyle>
            <a:lvl1pPr lvl="0" algn="l">
              <a:spcBef>
                <a:spcPts val="0"/>
              </a:spcBef>
              <a:spcAft>
                <a:spcPts val="0"/>
              </a:spcAft>
              <a:buSzPts val="6000"/>
              <a:buNone/>
              <a:defRPr sz="63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19" name="Google Shape;19;p3"/>
          <p:cNvSpPr txBox="1">
            <a:spLocks noGrp="1"/>
          </p:cNvSpPr>
          <p:nvPr>
            <p:ph type="subTitle" idx="1"/>
          </p:nvPr>
        </p:nvSpPr>
        <p:spPr>
          <a:xfrm>
            <a:off x="4784275" y="3942867"/>
            <a:ext cx="3501600" cy="5898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20" name="Google Shape;20;p3"/>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 name="Google Shape;21;p3"/>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 name="Google Shape;22;p3"/>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 name="Google Shape;23;p3"/>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4" name="Google Shape;24;p3"/>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25" name="Google Shape;25;p3"/>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3558128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able of Contents">
  <p:cSld name="1_Table of Contents">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0" name="Google Shape;60;p13">
            <a:hlinkClick r:id="" action="ppaction://noaction"/>
          </p:cNvPr>
          <p:cNvSpPr txBox="1">
            <a:spLocks noGrp="1"/>
          </p:cNvSpPr>
          <p:nvPr>
            <p:ph type="title" idx="2" hasCustomPrompt="1"/>
          </p:nvPr>
        </p:nvSpPr>
        <p:spPr>
          <a:xfrm>
            <a:off x="713225" y="1787250"/>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61" name="Google Shape;61;p13">
            <a:hlinkClick r:id="" action="ppaction://noaction"/>
          </p:cNvPr>
          <p:cNvSpPr txBox="1">
            <a:spLocks noGrp="1"/>
          </p:cNvSpPr>
          <p:nvPr>
            <p:ph type="title" idx="3"/>
          </p:nvPr>
        </p:nvSpPr>
        <p:spPr>
          <a:xfrm>
            <a:off x="1636585" y="1787250"/>
            <a:ext cx="1684500" cy="436500"/>
          </a:xfrm>
          <a:prstGeom prst="rect">
            <a:avLst/>
          </a:prstGeom>
        </p:spPr>
        <p:txBody>
          <a:bodyPr spcFirstLastPara="1" wrap="square" lIns="91425" tIns="91425" rIns="91425" bIns="91425" anchor="b" anchorCtr="0">
            <a:noAutofit/>
          </a:bodyPr>
          <a:lstStyle>
            <a:lvl1pPr lvl="0">
              <a:spcBef>
                <a:spcPts val="0"/>
              </a:spcBef>
              <a:spcAft>
                <a:spcPts val="0"/>
              </a:spcAft>
              <a:buSzPts val="2000"/>
              <a:buNone/>
              <a:defRPr sz="180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62" name="Google Shape;62;p13">
            <a:hlinkClick r:id="" action="ppaction://noaction"/>
          </p:cNvPr>
          <p:cNvSpPr txBox="1">
            <a:spLocks noGrp="1"/>
          </p:cNvSpPr>
          <p:nvPr>
            <p:ph type="subTitle" idx="1"/>
          </p:nvPr>
        </p:nvSpPr>
        <p:spPr>
          <a:xfrm>
            <a:off x="1636576" y="2062667"/>
            <a:ext cx="1684500" cy="689400"/>
          </a:xfrm>
          <a:prstGeom prst="rect">
            <a:avLst/>
          </a:prstGeom>
        </p:spPr>
        <p:txBody>
          <a:bodyPr spcFirstLastPara="1" wrap="square" lIns="91425" tIns="91425" rIns="91425" bIns="91425" anchor="t"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63" name="Google Shape;63;p13"/>
          <p:cNvSpPr txBox="1">
            <a:spLocks noGrp="1"/>
          </p:cNvSpPr>
          <p:nvPr>
            <p:ph type="title" idx="4" hasCustomPrompt="1"/>
          </p:nvPr>
        </p:nvSpPr>
        <p:spPr>
          <a:xfrm>
            <a:off x="713225" y="3629725"/>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64" name="Google Shape;64;p13"/>
          <p:cNvSpPr txBox="1">
            <a:spLocks noGrp="1"/>
          </p:cNvSpPr>
          <p:nvPr>
            <p:ph type="title" idx="5"/>
          </p:nvPr>
        </p:nvSpPr>
        <p:spPr>
          <a:xfrm>
            <a:off x="1636585" y="3629627"/>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5" name="Google Shape;65;p13"/>
          <p:cNvSpPr txBox="1">
            <a:spLocks noGrp="1"/>
          </p:cNvSpPr>
          <p:nvPr>
            <p:ph type="subTitle" idx="6"/>
          </p:nvPr>
        </p:nvSpPr>
        <p:spPr>
          <a:xfrm>
            <a:off x="1636576" y="3905175"/>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6" name="Google Shape;66;p13">
            <a:hlinkClick r:id="" action="ppaction://noaction"/>
          </p:cNvPr>
          <p:cNvSpPr txBox="1">
            <a:spLocks noGrp="1"/>
          </p:cNvSpPr>
          <p:nvPr>
            <p:ph type="title" idx="7" hasCustomPrompt="1"/>
          </p:nvPr>
        </p:nvSpPr>
        <p:spPr>
          <a:xfrm>
            <a:off x="3321175" y="1787250"/>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67" name="Google Shape;67;p13">
            <a:hlinkClick r:id="" action="ppaction://noaction"/>
          </p:cNvPr>
          <p:cNvSpPr txBox="1">
            <a:spLocks noGrp="1"/>
          </p:cNvSpPr>
          <p:nvPr>
            <p:ph type="title" idx="8"/>
          </p:nvPr>
        </p:nvSpPr>
        <p:spPr>
          <a:xfrm>
            <a:off x="4244527" y="1787250"/>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8" name="Google Shape;68;p13">
            <a:hlinkClick r:id="" action="ppaction://noaction"/>
          </p:cNvPr>
          <p:cNvSpPr txBox="1">
            <a:spLocks noGrp="1"/>
          </p:cNvSpPr>
          <p:nvPr>
            <p:ph type="subTitle" idx="9"/>
          </p:nvPr>
        </p:nvSpPr>
        <p:spPr>
          <a:xfrm>
            <a:off x="4244526" y="2062667"/>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9" name="Google Shape;69;p13"/>
          <p:cNvSpPr txBox="1">
            <a:spLocks noGrp="1"/>
          </p:cNvSpPr>
          <p:nvPr>
            <p:ph type="title" idx="13" hasCustomPrompt="1"/>
          </p:nvPr>
        </p:nvSpPr>
        <p:spPr>
          <a:xfrm>
            <a:off x="3321175" y="3629725"/>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70" name="Google Shape;70;p13"/>
          <p:cNvSpPr txBox="1">
            <a:spLocks noGrp="1"/>
          </p:cNvSpPr>
          <p:nvPr>
            <p:ph type="title" idx="14"/>
          </p:nvPr>
        </p:nvSpPr>
        <p:spPr>
          <a:xfrm>
            <a:off x="4244527" y="3629627"/>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1" name="Google Shape;71;p13"/>
          <p:cNvSpPr txBox="1">
            <a:spLocks noGrp="1"/>
          </p:cNvSpPr>
          <p:nvPr>
            <p:ph type="subTitle" idx="15"/>
          </p:nvPr>
        </p:nvSpPr>
        <p:spPr>
          <a:xfrm>
            <a:off x="4244526" y="3905175"/>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2" name="Google Shape;72;p13">
            <a:hlinkClick r:id="" action="ppaction://noaction"/>
          </p:cNvPr>
          <p:cNvSpPr txBox="1">
            <a:spLocks noGrp="1"/>
          </p:cNvSpPr>
          <p:nvPr>
            <p:ph type="title" idx="16" hasCustomPrompt="1"/>
          </p:nvPr>
        </p:nvSpPr>
        <p:spPr>
          <a:xfrm>
            <a:off x="5929125" y="1787250"/>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73" name="Google Shape;73;p13">
            <a:hlinkClick r:id="" action="ppaction://noaction"/>
          </p:cNvPr>
          <p:cNvSpPr txBox="1">
            <a:spLocks noGrp="1"/>
          </p:cNvSpPr>
          <p:nvPr>
            <p:ph type="title" idx="17"/>
          </p:nvPr>
        </p:nvSpPr>
        <p:spPr>
          <a:xfrm>
            <a:off x="6852450" y="1787250"/>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4" name="Google Shape;74;p13">
            <a:hlinkClick r:id="" action="ppaction://noaction"/>
          </p:cNvPr>
          <p:cNvSpPr txBox="1">
            <a:spLocks noGrp="1"/>
          </p:cNvSpPr>
          <p:nvPr>
            <p:ph type="subTitle" idx="18"/>
          </p:nvPr>
        </p:nvSpPr>
        <p:spPr>
          <a:xfrm>
            <a:off x="6852456" y="2062667"/>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5" name="Google Shape;75;p13"/>
          <p:cNvSpPr txBox="1">
            <a:spLocks noGrp="1"/>
          </p:cNvSpPr>
          <p:nvPr>
            <p:ph type="title" idx="19" hasCustomPrompt="1"/>
          </p:nvPr>
        </p:nvSpPr>
        <p:spPr>
          <a:xfrm>
            <a:off x="5929125" y="3629725"/>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76" name="Google Shape;76;p13"/>
          <p:cNvSpPr txBox="1">
            <a:spLocks noGrp="1"/>
          </p:cNvSpPr>
          <p:nvPr>
            <p:ph type="title" idx="20"/>
          </p:nvPr>
        </p:nvSpPr>
        <p:spPr>
          <a:xfrm>
            <a:off x="6852450" y="3629627"/>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7" name="Google Shape;77;p13"/>
          <p:cNvSpPr txBox="1">
            <a:spLocks noGrp="1"/>
          </p:cNvSpPr>
          <p:nvPr>
            <p:ph type="subTitle" idx="21"/>
          </p:nvPr>
        </p:nvSpPr>
        <p:spPr>
          <a:xfrm>
            <a:off x="6852456" y="3905175"/>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7454094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3731172" y="1943338"/>
            <a:ext cx="4699500" cy="755400"/>
          </a:xfrm>
          <a:prstGeom prst="rect">
            <a:avLst/>
          </a:prstGeom>
        </p:spPr>
        <p:txBody>
          <a:bodyPr spcFirstLastPara="1" wrap="square" lIns="91425" tIns="91425" rIns="91425" bIns="91425" anchor="ctr" anchorCtr="0">
            <a:noAutofit/>
          </a:bodyPr>
          <a:lstStyle>
            <a:lvl1pPr lvl="0" algn="r">
              <a:spcBef>
                <a:spcPts val="0"/>
              </a:spcBef>
              <a:spcAft>
                <a:spcPts val="0"/>
              </a:spcAft>
              <a:buSzPts val="3600"/>
              <a:buNone/>
              <a:defRPr sz="52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7" name="Google Shape;17;p3"/>
          <p:cNvSpPr txBox="1">
            <a:spLocks noGrp="1"/>
          </p:cNvSpPr>
          <p:nvPr>
            <p:ph type="title" idx="2" hasCustomPrompt="1"/>
          </p:nvPr>
        </p:nvSpPr>
        <p:spPr>
          <a:xfrm>
            <a:off x="3731050" y="636125"/>
            <a:ext cx="4699800" cy="14133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2000"/>
              <a:buNone/>
              <a:defRPr sz="10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8" name="Google Shape;18;p3"/>
          <p:cNvSpPr txBox="1">
            <a:spLocks noGrp="1"/>
          </p:cNvSpPr>
          <p:nvPr>
            <p:ph type="subTitle" idx="1"/>
          </p:nvPr>
        </p:nvSpPr>
        <p:spPr>
          <a:xfrm>
            <a:off x="3731150" y="32197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19" name="Google Shape;19;p3"/>
          <p:cNvSpPr txBox="1">
            <a:spLocks noGrp="1"/>
          </p:cNvSpPr>
          <p:nvPr>
            <p:ph type="subTitle" idx="3"/>
          </p:nvPr>
        </p:nvSpPr>
        <p:spPr>
          <a:xfrm>
            <a:off x="3731150" y="2774950"/>
            <a:ext cx="4699500" cy="3687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38188241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132"/>
        <p:cNvGrpSpPr/>
        <p:nvPr/>
      </p:nvGrpSpPr>
      <p:grpSpPr>
        <a:xfrm>
          <a:off x="0" y="0"/>
          <a:ext cx="0" cy="0"/>
          <a:chOff x="0" y="0"/>
          <a:chExt cx="0" cy="0"/>
        </a:xfrm>
      </p:grpSpPr>
      <p:sp>
        <p:nvSpPr>
          <p:cNvPr id="133" name="Google Shape;133;p23"/>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34" name="Google Shape;134;p23"/>
          <p:cNvSpPr/>
          <p:nvPr/>
        </p:nvSpPr>
        <p:spPr>
          <a:xfrm>
            <a:off x="8504975" y="938850"/>
            <a:ext cx="307800" cy="3078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35" name="Google Shape;135;p23"/>
          <p:cNvSpPr/>
          <p:nvPr/>
        </p:nvSpPr>
        <p:spPr>
          <a:xfrm>
            <a:off x="2637450" y="77475"/>
            <a:ext cx="418800" cy="4188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36" name="Google Shape;136;p23"/>
          <p:cNvSpPr/>
          <p:nvPr/>
        </p:nvSpPr>
        <p:spPr>
          <a:xfrm>
            <a:off x="231425" y="3841425"/>
            <a:ext cx="418800" cy="418800"/>
          </a:xfrm>
          <a:prstGeom prst="ellipse">
            <a:avLst/>
          </a:prstGeom>
          <a:solidFill>
            <a:schemeClr val="l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31189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107"/>
        <p:cNvGrpSpPr/>
        <p:nvPr/>
      </p:nvGrpSpPr>
      <p:grpSpPr>
        <a:xfrm>
          <a:off x="0" y="0"/>
          <a:ext cx="0" cy="0"/>
          <a:chOff x="0" y="0"/>
          <a:chExt cx="0" cy="0"/>
        </a:xfrm>
      </p:grpSpPr>
      <p:sp>
        <p:nvSpPr>
          <p:cNvPr id="108" name="Google Shape;108;p18"/>
          <p:cNvSpPr txBox="1">
            <a:spLocks noGrp="1"/>
          </p:cNvSpPr>
          <p:nvPr>
            <p:ph type="title"/>
          </p:nvPr>
        </p:nvSpPr>
        <p:spPr>
          <a:xfrm>
            <a:off x="2635025" y="1710253"/>
            <a:ext cx="38739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09" name="Google Shape;109;p18"/>
          <p:cNvSpPr txBox="1">
            <a:spLocks noGrp="1"/>
          </p:cNvSpPr>
          <p:nvPr>
            <p:ph type="title" idx="2" hasCustomPrompt="1"/>
          </p:nvPr>
        </p:nvSpPr>
        <p:spPr>
          <a:xfrm>
            <a:off x="2634925" y="532738"/>
            <a:ext cx="3874200" cy="1413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10" name="Google Shape;110;p18"/>
          <p:cNvSpPr txBox="1">
            <a:spLocks noGrp="1"/>
          </p:cNvSpPr>
          <p:nvPr>
            <p:ph type="subTitle" idx="1"/>
          </p:nvPr>
        </p:nvSpPr>
        <p:spPr>
          <a:xfrm>
            <a:off x="2222200" y="2986690"/>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11" name="Google Shape;111;p18"/>
          <p:cNvSpPr txBox="1">
            <a:spLocks noGrp="1"/>
          </p:cNvSpPr>
          <p:nvPr>
            <p:ph type="subTitle" idx="3"/>
          </p:nvPr>
        </p:nvSpPr>
        <p:spPr>
          <a:xfrm>
            <a:off x="2635007" y="2541865"/>
            <a:ext cx="3873900" cy="368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36403339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4">
  <p:cSld name="Section header 4">
    <p:spTree>
      <p:nvGrpSpPr>
        <p:cNvPr id="1" name="Shape 112"/>
        <p:cNvGrpSpPr/>
        <p:nvPr/>
      </p:nvGrpSpPr>
      <p:grpSpPr>
        <a:xfrm>
          <a:off x="0" y="0"/>
          <a:ext cx="0" cy="0"/>
          <a:chOff x="0" y="0"/>
          <a:chExt cx="0" cy="0"/>
        </a:xfrm>
      </p:grpSpPr>
      <p:sp>
        <p:nvSpPr>
          <p:cNvPr id="113" name="Google Shape;113;p19"/>
          <p:cNvSpPr txBox="1">
            <a:spLocks noGrp="1"/>
          </p:cNvSpPr>
          <p:nvPr>
            <p:ph type="title"/>
          </p:nvPr>
        </p:nvSpPr>
        <p:spPr>
          <a:xfrm>
            <a:off x="4143975" y="3079988"/>
            <a:ext cx="38739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14" name="Google Shape;114;p19"/>
          <p:cNvSpPr txBox="1">
            <a:spLocks noGrp="1"/>
          </p:cNvSpPr>
          <p:nvPr>
            <p:ph type="title" idx="2" hasCustomPrompt="1"/>
          </p:nvPr>
        </p:nvSpPr>
        <p:spPr>
          <a:xfrm>
            <a:off x="4143875" y="2054175"/>
            <a:ext cx="3874200" cy="111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15" name="Google Shape;115;p19"/>
          <p:cNvSpPr txBox="1">
            <a:spLocks noGrp="1"/>
          </p:cNvSpPr>
          <p:nvPr>
            <p:ph type="subTitle" idx="1"/>
          </p:nvPr>
        </p:nvSpPr>
        <p:spPr>
          <a:xfrm>
            <a:off x="3731150" y="12453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16" name="Google Shape;116;p19"/>
          <p:cNvSpPr txBox="1">
            <a:spLocks noGrp="1"/>
          </p:cNvSpPr>
          <p:nvPr>
            <p:ph type="subTitle" idx="3"/>
          </p:nvPr>
        </p:nvSpPr>
        <p:spPr>
          <a:xfrm>
            <a:off x="4143957" y="800550"/>
            <a:ext cx="3873900" cy="368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4780887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6">
  <p:cSld name="Section header 6">
    <p:spTree>
      <p:nvGrpSpPr>
        <p:cNvPr id="1" name="Shape 122"/>
        <p:cNvGrpSpPr/>
        <p:nvPr/>
      </p:nvGrpSpPr>
      <p:grpSpPr>
        <a:xfrm>
          <a:off x="0" y="0"/>
          <a:ext cx="0" cy="0"/>
          <a:chOff x="0" y="0"/>
          <a:chExt cx="0" cy="0"/>
        </a:xfrm>
      </p:grpSpPr>
      <p:sp>
        <p:nvSpPr>
          <p:cNvPr id="123" name="Google Shape;123;p21"/>
          <p:cNvSpPr txBox="1">
            <a:spLocks noGrp="1"/>
          </p:cNvSpPr>
          <p:nvPr>
            <p:ph type="title"/>
          </p:nvPr>
        </p:nvSpPr>
        <p:spPr>
          <a:xfrm>
            <a:off x="2314125" y="3062549"/>
            <a:ext cx="45159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24" name="Google Shape;124;p21"/>
          <p:cNvSpPr txBox="1">
            <a:spLocks noGrp="1"/>
          </p:cNvSpPr>
          <p:nvPr>
            <p:ph type="title" idx="2" hasCustomPrompt="1"/>
          </p:nvPr>
        </p:nvSpPr>
        <p:spPr>
          <a:xfrm>
            <a:off x="2634975" y="2042949"/>
            <a:ext cx="3874200" cy="111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25" name="Google Shape;125;p21"/>
          <p:cNvSpPr txBox="1">
            <a:spLocks noGrp="1"/>
          </p:cNvSpPr>
          <p:nvPr>
            <p:ph type="subTitle" idx="1"/>
          </p:nvPr>
        </p:nvSpPr>
        <p:spPr>
          <a:xfrm>
            <a:off x="2222250" y="12453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26" name="Google Shape;126;p21"/>
          <p:cNvSpPr txBox="1">
            <a:spLocks noGrp="1"/>
          </p:cNvSpPr>
          <p:nvPr>
            <p:ph type="subTitle" idx="3"/>
          </p:nvPr>
        </p:nvSpPr>
        <p:spPr>
          <a:xfrm>
            <a:off x="2635057" y="800550"/>
            <a:ext cx="3873900" cy="368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27399052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388"/>
        <p:cNvGrpSpPr/>
        <p:nvPr/>
      </p:nvGrpSpPr>
      <p:grpSpPr>
        <a:xfrm>
          <a:off x="0" y="0"/>
          <a:ext cx="0" cy="0"/>
          <a:chOff x="0" y="0"/>
          <a:chExt cx="0" cy="0"/>
        </a:xfrm>
      </p:grpSpPr>
      <p:sp>
        <p:nvSpPr>
          <p:cNvPr id="389" name="Google Shape;389;p27"/>
          <p:cNvSpPr/>
          <p:nvPr/>
        </p:nvSpPr>
        <p:spPr>
          <a:xfrm rot="10800000">
            <a:off x="3775364" y="-37478"/>
            <a:ext cx="5952915" cy="2866754"/>
          </a:xfrm>
          <a:custGeom>
            <a:avLst/>
            <a:gdLst/>
            <a:ahLst/>
            <a:cxnLst/>
            <a:rect l="l" t="t" r="r" b="b"/>
            <a:pathLst>
              <a:path w="107062" h="51558" extrusionOk="0">
                <a:moveTo>
                  <a:pt x="23266" y="0"/>
                </a:moveTo>
                <a:cubicBezTo>
                  <a:pt x="18767" y="0"/>
                  <a:pt x="14164" y="1727"/>
                  <a:pt x="10645" y="4766"/>
                </a:cubicBezTo>
                <a:cubicBezTo>
                  <a:pt x="4454" y="10123"/>
                  <a:pt x="1299" y="18708"/>
                  <a:pt x="644" y="27185"/>
                </a:cubicBezTo>
                <a:cubicBezTo>
                  <a:pt x="1" y="35365"/>
                  <a:pt x="6633" y="43532"/>
                  <a:pt x="8300" y="51533"/>
                </a:cubicBezTo>
                <a:lnTo>
                  <a:pt x="106205" y="51533"/>
                </a:lnTo>
                <a:lnTo>
                  <a:pt x="106205" y="51557"/>
                </a:lnTo>
                <a:cubicBezTo>
                  <a:pt x="107062" y="47545"/>
                  <a:pt x="106621" y="43235"/>
                  <a:pt x="104919" y="39544"/>
                </a:cubicBezTo>
                <a:cubicBezTo>
                  <a:pt x="102954" y="35269"/>
                  <a:pt x="99323" y="31912"/>
                  <a:pt x="95096" y="30424"/>
                </a:cubicBezTo>
                <a:cubicBezTo>
                  <a:pt x="91441" y="29138"/>
                  <a:pt x="87286" y="29150"/>
                  <a:pt x="84142" y="26768"/>
                </a:cubicBezTo>
                <a:cubicBezTo>
                  <a:pt x="79558" y="23292"/>
                  <a:pt x="78868" y="16017"/>
                  <a:pt x="74558" y="12148"/>
                </a:cubicBezTo>
                <a:cubicBezTo>
                  <a:pt x="72192" y="10011"/>
                  <a:pt x="69211" y="9279"/>
                  <a:pt x="66087" y="9279"/>
                </a:cubicBezTo>
                <a:cubicBezTo>
                  <a:pt x="63379" y="9279"/>
                  <a:pt x="60564" y="9829"/>
                  <a:pt x="57949" y="10493"/>
                </a:cubicBezTo>
                <a:cubicBezTo>
                  <a:pt x="54613" y="11341"/>
                  <a:pt x="51063" y="12273"/>
                  <a:pt x="47668" y="12273"/>
                </a:cubicBezTo>
                <a:cubicBezTo>
                  <a:pt x="45344" y="12273"/>
                  <a:pt x="43091" y="11836"/>
                  <a:pt x="41030" y="10635"/>
                </a:cubicBezTo>
                <a:cubicBezTo>
                  <a:pt x="37863" y="8790"/>
                  <a:pt x="35720" y="5444"/>
                  <a:pt x="32815" y="3170"/>
                </a:cubicBezTo>
                <a:cubicBezTo>
                  <a:pt x="30039" y="996"/>
                  <a:pt x="26683" y="0"/>
                  <a:pt x="23266"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90" name="Google Shape;390;p27"/>
          <p:cNvSpPr txBox="1">
            <a:spLocks noGrp="1"/>
          </p:cNvSpPr>
          <p:nvPr>
            <p:ph type="subTitle" idx="1"/>
          </p:nvPr>
        </p:nvSpPr>
        <p:spPr>
          <a:xfrm>
            <a:off x="2485050" y="2537338"/>
            <a:ext cx="4103100" cy="1015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lvl1pPr>
            <a:lvl2pPr lvl="1" algn="ctr" rtl="0">
              <a:spcBef>
                <a:spcPts val="0"/>
              </a:spcBef>
              <a:spcAft>
                <a:spcPts val="0"/>
              </a:spcAft>
              <a:buNone/>
              <a:defRPr sz="1800"/>
            </a:lvl2pPr>
            <a:lvl3pPr lvl="2" algn="ctr" rtl="0">
              <a:spcBef>
                <a:spcPts val="0"/>
              </a:spcBef>
              <a:spcAft>
                <a:spcPts val="0"/>
              </a:spcAft>
              <a:buNone/>
              <a:defRPr sz="1800"/>
            </a:lvl3pPr>
            <a:lvl4pPr lvl="3" algn="ctr" rtl="0">
              <a:spcBef>
                <a:spcPts val="0"/>
              </a:spcBef>
              <a:spcAft>
                <a:spcPts val="0"/>
              </a:spcAft>
              <a:buNone/>
              <a:defRPr sz="1800"/>
            </a:lvl4pPr>
            <a:lvl5pPr lvl="4" algn="ctr" rtl="0">
              <a:spcBef>
                <a:spcPts val="0"/>
              </a:spcBef>
              <a:spcAft>
                <a:spcPts val="0"/>
              </a:spcAft>
              <a:buNone/>
              <a:defRPr sz="1800"/>
            </a:lvl5pPr>
            <a:lvl6pPr lvl="5" algn="ctr" rtl="0">
              <a:spcBef>
                <a:spcPts val="0"/>
              </a:spcBef>
              <a:spcAft>
                <a:spcPts val="0"/>
              </a:spcAft>
              <a:buNone/>
              <a:defRPr sz="1800"/>
            </a:lvl6pPr>
            <a:lvl7pPr lvl="6" algn="ctr" rtl="0">
              <a:spcBef>
                <a:spcPts val="0"/>
              </a:spcBef>
              <a:spcAft>
                <a:spcPts val="0"/>
              </a:spcAft>
              <a:buNone/>
              <a:defRPr sz="1800"/>
            </a:lvl7pPr>
            <a:lvl8pPr lvl="7" algn="ctr" rtl="0">
              <a:spcBef>
                <a:spcPts val="0"/>
              </a:spcBef>
              <a:spcAft>
                <a:spcPts val="0"/>
              </a:spcAft>
              <a:buNone/>
              <a:defRPr sz="1800"/>
            </a:lvl8pPr>
            <a:lvl9pPr lvl="8" algn="ctr" rtl="0">
              <a:spcBef>
                <a:spcPts val="0"/>
              </a:spcBef>
              <a:spcAft>
                <a:spcPts val="0"/>
              </a:spcAft>
              <a:buNone/>
              <a:defRPr sz="1800"/>
            </a:lvl9pPr>
          </a:lstStyle>
          <a:p>
            <a:endParaRPr/>
          </a:p>
        </p:txBody>
      </p:sp>
      <p:sp>
        <p:nvSpPr>
          <p:cNvPr id="391" name="Google Shape;391;p27"/>
          <p:cNvSpPr txBox="1">
            <a:spLocks noGrp="1"/>
          </p:cNvSpPr>
          <p:nvPr>
            <p:ph type="title"/>
          </p:nvPr>
        </p:nvSpPr>
        <p:spPr>
          <a:xfrm>
            <a:off x="2485100" y="1401588"/>
            <a:ext cx="4103100" cy="12930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2"/>
              </a:buClr>
              <a:buSzPts val="3400"/>
              <a:buNone/>
              <a:defRPr sz="7200"/>
            </a:lvl1pPr>
            <a:lvl2pPr lvl="1" rtl="0">
              <a:spcBef>
                <a:spcPts val="0"/>
              </a:spcBef>
              <a:spcAft>
                <a:spcPts val="0"/>
              </a:spcAft>
              <a:buClr>
                <a:schemeClr val="accent2"/>
              </a:buClr>
              <a:buSzPts val="3400"/>
              <a:buNone/>
              <a:defRPr>
                <a:solidFill>
                  <a:schemeClr val="accent2"/>
                </a:solidFill>
              </a:defRPr>
            </a:lvl2pPr>
            <a:lvl3pPr lvl="2" rtl="0">
              <a:spcBef>
                <a:spcPts val="0"/>
              </a:spcBef>
              <a:spcAft>
                <a:spcPts val="0"/>
              </a:spcAft>
              <a:buClr>
                <a:schemeClr val="accent2"/>
              </a:buClr>
              <a:buSzPts val="3400"/>
              <a:buNone/>
              <a:defRPr>
                <a:solidFill>
                  <a:schemeClr val="accent2"/>
                </a:solidFill>
              </a:defRPr>
            </a:lvl3pPr>
            <a:lvl4pPr lvl="3" rtl="0">
              <a:spcBef>
                <a:spcPts val="0"/>
              </a:spcBef>
              <a:spcAft>
                <a:spcPts val="0"/>
              </a:spcAft>
              <a:buClr>
                <a:schemeClr val="accent2"/>
              </a:buClr>
              <a:buSzPts val="3400"/>
              <a:buNone/>
              <a:defRPr>
                <a:solidFill>
                  <a:schemeClr val="accent2"/>
                </a:solidFill>
              </a:defRPr>
            </a:lvl4pPr>
            <a:lvl5pPr lvl="4" rtl="0">
              <a:spcBef>
                <a:spcPts val="0"/>
              </a:spcBef>
              <a:spcAft>
                <a:spcPts val="0"/>
              </a:spcAft>
              <a:buClr>
                <a:schemeClr val="accent2"/>
              </a:buClr>
              <a:buSzPts val="3400"/>
              <a:buNone/>
              <a:defRPr>
                <a:solidFill>
                  <a:schemeClr val="accent2"/>
                </a:solidFill>
              </a:defRPr>
            </a:lvl5pPr>
            <a:lvl6pPr lvl="5" rtl="0">
              <a:spcBef>
                <a:spcPts val="0"/>
              </a:spcBef>
              <a:spcAft>
                <a:spcPts val="0"/>
              </a:spcAft>
              <a:buClr>
                <a:schemeClr val="accent2"/>
              </a:buClr>
              <a:buSzPts val="3400"/>
              <a:buNone/>
              <a:defRPr>
                <a:solidFill>
                  <a:schemeClr val="accent2"/>
                </a:solidFill>
              </a:defRPr>
            </a:lvl6pPr>
            <a:lvl7pPr lvl="6" rtl="0">
              <a:spcBef>
                <a:spcPts val="0"/>
              </a:spcBef>
              <a:spcAft>
                <a:spcPts val="0"/>
              </a:spcAft>
              <a:buClr>
                <a:schemeClr val="accent2"/>
              </a:buClr>
              <a:buSzPts val="3400"/>
              <a:buNone/>
              <a:defRPr>
                <a:solidFill>
                  <a:schemeClr val="accent2"/>
                </a:solidFill>
              </a:defRPr>
            </a:lvl7pPr>
            <a:lvl8pPr lvl="7" rtl="0">
              <a:spcBef>
                <a:spcPts val="0"/>
              </a:spcBef>
              <a:spcAft>
                <a:spcPts val="0"/>
              </a:spcAft>
              <a:buClr>
                <a:schemeClr val="accent2"/>
              </a:buClr>
              <a:buSzPts val="3400"/>
              <a:buNone/>
              <a:defRPr>
                <a:solidFill>
                  <a:schemeClr val="accent2"/>
                </a:solidFill>
              </a:defRPr>
            </a:lvl8pPr>
            <a:lvl9pPr lvl="8" rtl="0">
              <a:spcBef>
                <a:spcPts val="0"/>
              </a:spcBef>
              <a:spcAft>
                <a:spcPts val="0"/>
              </a:spcAft>
              <a:buClr>
                <a:schemeClr val="accent2"/>
              </a:buClr>
              <a:buSzPts val="3400"/>
              <a:buNone/>
              <a:defRPr>
                <a:solidFill>
                  <a:schemeClr val="accent2"/>
                </a:solidFill>
              </a:defRPr>
            </a:lvl9pPr>
          </a:lstStyle>
          <a:p>
            <a:endParaRPr/>
          </a:p>
        </p:txBody>
      </p:sp>
      <p:sp>
        <p:nvSpPr>
          <p:cNvPr id="392" name="Google Shape;392;p27"/>
          <p:cNvSpPr/>
          <p:nvPr/>
        </p:nvSpPr>
        <p:spPr>
          <a:xfrm flipH="1">
            <a:off x="7108277" y="4064728"/>
            <a:ext cx="1487005" cy="539387"/>
          </a:xfrm>
          <a:custGeom>
            <a:avLst/>
            <a:gdLst/>
            <a:ahLst/>
            <a:cxnLst/>
            <a:rect l="l" t="t" r="r" b="b"/>
            <a:pathLst>
              <a:path w="83976" h="38569" extrusionOk="0">
                <a:moveTo>
                  <a:pt x="28830" y="0"/>
                </a:moveTo>
                <a:cubicBezTo>
                  <a:pt x="25275" y="0"/>
                  <a:pt x="21679" y="966"/>
                  <a:pt x="18444" y="2493"/>
                </a:cubicBezTo>
                <a:cubicBezTo>
                  <a:pt x="12264" y="5410"/>
                  <a:pt x="7061" y="10363"/>
                  <a:pt x="3858" y="16411"/>
                </a:cubicBezTo>
                <a:cubicBezTo>
                  <a:pt x="1299" y="21245"/>
                  <a:pt x="1" y="31294"/>
                  <a:pt x="132" y="38569"/>
                </a:cubicBezTo>
                <a:lnTo>
                  <a:pt x="83976" y="38569"/>
                </a:lnTo>
                <a:cubicBezTo>
                  <a:pt x="82748" y="36249"/>
                  <a:pt x="80081" y="34802"/>
                  <a:pt x="77461" y="34802"/>
                </a:cubicBezTo>
                <a:cubicBezTo>
                  <a:pt x="76397" y="34802"/>
                  <a:pt x="75340" y="35041"/>
                  <a:pt x="74391" y="35557"/>
                </a:cubicBezTo>
                <a:cubicBezTo>
                  <a:pt x="73700" y="29877"/>
                  <a:pt x="71117" y="24281"/>
                  <a:pt x="66616" y="20721"/>
                </a:cubicBezTo>
                <a:cubicBezTo>
                  <a:pt x="63732" y="18434"/>
                  <a:pt x="60028" y="17120"/>
                  <a:pt x="56374" y="17120"/>
                </a:cubicBezTo>
                <a:cubicBezTo>
                  <a:pt x="54341" y="17120"/>
                  <a:pt x="52323" y="17527"/>
                  <a:pt x="50471" y="18400"/>
                </a:cubicBezTo>
                <a:cubicBezTo>
                  <a:pt x="48590" y="14756"/>
                  <a:pt x="46649" y="11113"/>
                  <a:pt x="44042" y="7922"/>
                </a:cubicBezTo>
                <a:cubicBezTo>
                  <a:pt x="41434" y="4755"/>
                  <a:pt x="38113" y="2064"/>
                  <a:pt x="34207" y="814"/>
                </a:cubicBezTo>
                <a:cubicBezTo>
                  <a:pt x="32461" y="254"/>
                  <a:pt x="30651" y="0"/>
                  <a:pt x="2883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93" name="Google Shape;393;p27"/>
          <p:cNvSpPr/>
          <p:nvPr/>
        </p:nvSpPr>
        <p:spPr>
          <a:xfrm>
            <a:off x="231227" y="1959703"/>
            <a:ext cx="1487005" cy="539387"/>
          </a:xfrm>
          <a:custGeom>
            <a:avLst/>
            <a:gdLst/>
            <a:ahLst/>
            <a:cxnLst/>
            <a:rect l="l" t="t" r="r" b="b"/>
            <a:pathLst>
              <a:path w="83976" h="38569" extrusionOk="0">
                <a:moveTo>
                  <a:pt x="28830" y="0"/>
                </a:moveTo>
                <a:cubicBezTo>
                  <a:pt x="25275" y="0"/>
                  <a:pt x="21679" y="966"/>
                  <a:pt x="18444" y="2493"/>
                </a:cubicBezTo>
                <a:cubicBezTo>
                  <a:pt x="12264" y="5410"/>
                  <a:pt x="7061" y="10363"/>
                  <a:pt x="3858" y="16411"/>
                </a:cubicBezTo>
                <a:cubicBezTo>
                  <a:pt x="1299" y="21245"/>
                  <a:pt x="1" y="31294"/>
                  <a:pt x="132" y="38569"/>
                </a:cubicBezTo>
                <a:lnTo>
                  <a:pt x="83976" y="38569"/>
                </a:lnTo>
                <a:cubicBezTo>
                  <a:pt x="82748" y="36249"/>
                  <a:pt x="80081" y="34802"/>
                  <a:pt x="77461" y="34802"/>
                </a:cubicBezTo>
                <a:cubicBezTo>
                  <a:pt x="76397" y="34802"/>
                  <a:pt x="75340" y="35041"/>
                  <a:pt x="74391" y="35557"/>
                </a:cubicBezTo>
                <a:cubicBezTo>
                  <a:pt x="73700" y="29877"/>
                  <a:pt x="71117" y="24281"/>
                  <a:pt x="66616" y="20721"/>
                </a:cubicBezTo>
                <a:cubicBezTo>
                  <a:pt x="63732" y="18434"/>
                  <a:pt x="60028" y="17120"/>
                  <a:pt x="56374" y="17120"/>
                </a:cubicBezTo>
                <a:cubicBezTo>
                  <a:pt x="54341" y="17120"/>
                  <a:pt x="52323" y="17527"/>
                  <a:pt x="50471" y="18400"/>
                </a:cubicBezTo>
                <a:cubicBezTo>
                  <a:pt x="48590" y="14756"/>
                  <a:pt x="46649" y="11113"/>
                  <a:pt x="44042" y="7922"/>
                </a:cubicBezTo>
                <a:cubicBezTo>
                  <a:pt x="41434" y="4755"/>
                  <a:pt x="38113" y="2064"/>
                  <a:pt x="34207" y="814"/>
                </a:cubicBezTo>
                <a:cubicBezTo>
                  <a:pt x="32461" y="254"/>
                  <a:pt x="30651" y="0"/>
                  <a:pt x="2883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94" name="Google Shape;394;p27"/>
          <p:cNvSpPr/>
          <p:nvPr/>
        </p:nvSpPr>
        <p:spPr>
          <a:xfrm>
            <a:off x="-491820" y="-391502"/>
            <a:ext cx="1734900" cy="1734900"/>
          </a:xfrm>
          <a:prstGeom prst="ellipse">
            <a:avLst/>
          </a:prstGeom>
          <a:no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32908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One column text">
  <p:cSld name="1_One column 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2591550" y="1470395"/>
            <a:ext cx="3960900" cy="576000"/>
          </a:xfrm>
          <a:prstGeom prst="rect">
            <a:avLst/>
          </a:prstGeom>
        </p:spPr>
        <p:txBody>
          <a:bodyPr spcFirstLastPara="1" wrap="square" lIns="91425" tIns="91425" rIns="91425" bIns="91425" anchor="b" anchorCtr="0">
            <a:noAutofit/>
          </a:bodyPr>
          <a:lstStyle>
            <a:lvl1pPr lvl="0" algn="ctr">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0" name="Google Shape;40;p7"/>
          <p:cNvSpPr txBox="1">
            <a:spLocks noGrp="1"/>
          </p:cNvSpPr>
          <p:nvPr>
            <p:ph type="body" idx="1"/>
          </p:nvPr>
        </p:nvSpPr>
        <p:spPr>
          <a:xfrm>
            <a:off x="2591550" y="2048721"/>
            <a:ext cx="3960900" cy="1459200"/>
          </a:xfrm>
          <a:prstGeom prst="rect">
            <a:avLst/>
          </a:prstGeom>
        </p:spPr>
        <p:txBody>
          <a:bodyPr spcFirstLastPara="1" wrap="square" lIns="91425" tIns="91425" rIns="91425" bIns="91425" anchor="ctr" anchorCtr="0">
            <a:noAutofit/>
          </a:bodyPr>
          <a:lstStyle>
            <a:lvl1pPr marL="457178" lvl="0" indent="-304786" algn="ctr">
              <a:spcBef>
                <a:spcPts val="0"/>
              </a:spcBef>
              <a:spcAft>
                <a:spcPts val="0"/>
              </a:spcAft>
              <a:buSzPts val="1200"/>
              <a:buChar char="●"/>
              <a:defRPr/>
            </a:lvl1pPr>
            <a:lvl2pPr marL="914355" lvl="1" indent="-304786">
              <a:spcBef>
                <a:spcPts val="0"/>
              </a:spcBef>
              <a:spcAft>
                <a:spcPts val="0"/>
              </a:spcAft>
              <a:buSzPts val="1200"/>
              <a:buChar char="○"/>
              <a:defRPr sz="1200"/>
            </a:lvl2pPr>
            <a:lvl3pPr marL="1371532" lvl="2" indent="-304786">
              <a:spcBef>
                <a:spcPts val="0"/>
              </a:spcBef>
              <a:spcAft>
                <a:spcPts val="0"/>
              </a:spcAft>
              <a:buSzPts val="1200"/>
              <a:buChar char="■"/>
              <a:defRPr sz="1200"/>
            </a:lvl3pPr>
            <a:lvl4pPr marL="1828709" lvl="3" indent="-304786">
              <a:spcBef>
                <a:spcPts val="0"/>
              </a:spcBef>
              <a:spcAft>
                <a:spcPts val="0"/>
              </a:spcAft>
              <a:buSzPts val="1200"/>
              <a:buChar char="●"/>
              <a:defRPr sz="1200"/>
            </a:lvl4pPr>
            <a:lvl5pPr marL="2285886" lvl="4" indent="-304786">
              <a:spcBef>
                <a:spcPts val="0"/>
              </a:spcBef>
              <a:spcAft>
                <a:spcPts val="0"/>
              </a:spcAft>
              <a:buSzPts val="1200"/>
              <a:buChar char="○"/>
              <a:defRPr sz="1200"/>
            </a:lvl5pPr>
            <a:lvl6pPr marL="2743064" lvl="5" indent="-304786">
              <a:spcBef>
                <a:spcPts val="0"/>
              </a:spcBef>
              <a:spcAft>
                <a:spcPts val="0"/>
              </a:spcAft>
              <a:buSzPts val="1200"/>
              <a:buChar char="■"/>
              <a:defRPr sz="1200"/>
            </a:lvl6pPr>
            <a:lvl7pPr marL="3200240" lvl="6" indent="-304786">
              <a:spcBef>
                <a:spcPts val="0"/>
              </a:spcBef>
              <a:spcAft>
                <a:spcPts val="0"/>
              </a:spcAft>
              <a:buSzPts val="1200"/>
              <a:buChar char="●"/>
              <a:defRPr sz="1200"/>
            </a:lvl7pPr>
            <a:lvl8pPr marL="3657418" lvl="7" indent="-304786">
              <a:spcBef>
                <a:spcPts val="0"/>
              </a:spcBef>
              <a:spcAft>
                <a:spcPts val="0"/>
              </a:spcAft>
              <a:buSzPts val="1200"/>
              <a:buChar char="○"/>
              <a:defRPr sz="1200"/>
            </a:lvl8pPr>
            <a:lvl9pPr marL="4114595" lvl="8" indent="-304786">
              <a:spcBef>
                <a:spcPts val="0"/>
              </a:spcBef>
              <a:spcAft>
                <a:spcPts val="0"/>
              </a:spcAft>
              <a:buSzPts val="1200"/>
              <a:buChar char="■"/>
              <a:defRPr sz="1200"/>
            </a:lvl9pPr>
          </a:lstStyle>
          <a:p>
            <a:endParaRPr/>
          </a:p>
        </p:txBody>
      </p:sp>
    </p:spTree>
    <p:extLst>
      <p:ext uri="{BB962C8B-B14F-4D97-AF65-F5344CB8AC3E}">
        <p14:creationId xmlns:p14="http://schemas.microsoft.com/office/powerpoint/2010/main" val="5896849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102"/>
        <p:cNvGrpSpPr/>
        <p:nvPr/>
      </p:nvGrpSpPr>
      <p:grpSpPr>
        <a:xfrm>
          <a:off x="0" y="0"/>
          <a:ext cx="0" cy="0"/>
          <a:chOff x="0" y="0"/>
          <a:chExt cx="0" cy="0"/>
        </a:xfrm>
      </p:grpSpPr>
      <p:sp>
        <p:nvSpPr>
          <p:cNvPr id="103" name="Google Shape;103;p17"/>
          <p:cNvSpPr txBox="1">
            <a:spLocks noGrp="1"/>
          </p:cNvSpPr>
          <p:nvPr>
            <p:ph type="title"/>
          </p:nvPr>
        </p:nvSpPr>
        <p:spPr>
          <a:xfrm>
            <a:off x="713347" y="1928053"/>
            <a:ext cx="4699500" cy="7554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04" name="Google Shape;104;p17"/>
          <p:cNvSpPr txBox="1">
            <a:spLocks noGrp="1"/>
          </p:cNvSpPr>
          <p:nvPr>
            <p:ph type="title" idx="2" hasCustomPrompt="1"/>
          </p:nvPr>
        </p:nvSpPr>
        <p:spPr>
          <a:xfrm>
            <a:off x="713225" y="620840"/>
            <a:ext cx="4699800" cy="1413300"/>
          </a:xfrm>
          <a:prstGeom prst="rect">
            <a:avLst/>
          </a:prstGeom>
        </p:spPr>
        <p:txBody>
          <a:bodyPr spcFirstLastPara="1" wrap="square" lIns="91425" tIns="91425" rIns="91425" bIns="91425" anchor="t" anchorCtr="0">
            <a:noAutofit/>
          </a:bodyPr>
          <a:lstStyle>
            <a:lvl1pPr lvl="0"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05" name="Google Shape;105;p17"/>
          <p:cNvSpPr txBox="1">
            <a:spLocks noGrp="1"/>
          </p:cNvSpPr>
          <p:nvPr>
            <p:ph type="subTitle" idx="1"/>
          </p:nvPr>
        </p:nvSpPr>
        <p:spPr>
          <a:xfrm>
            <a:off x="713325" y="3204490"/>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06" name="Google Shape;106;p17"/>
          <p:cNvSpPr txBox="1">
            <a:spLocks noGrp="1"/>
          </p:cNvSpPr>
          <p:nvPr>
            <p:ph type="subTitle" idx="3"/>
          </p:nvPr>
        </p:nvSpPr>
        <p:spPr>
          <a:xfrm>
            <a:off x="713325" y="2759665"/>
            <a:ext cx="4699500" cy="3687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28808004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5">
  <p:cSld name="Section header 5">
    <p:spTree>
      <p:nvGrpSpPr>
        <p:cNvPr id="1" name="Shape 117"/>
        <p:cNvGrpSpPr/>
        <p:nvPr/>
      </p:nvGrpSpPr>
      <p:grpSpPr>
        <a:xfrm>
          <a:off x="0" y="0"/>
          <a:ext cx="0" cy="0"/>
          <a:chOff x="0" y="0"/>
          <a:chExt cx="0" cy="0"/>
        </a:xfrm>
      </p:grpSpPr>
      <p:sp>
        <p:nvSpPr>
          <p:cNvPr id="118" name="Google Shape;118;p20"/>
          <p:cNvSpPr txBox="1">
            <a:spLocks noGrp="1"/>
          </p:cNvSpPr>
          <p:nvPr>
            <p:ph type="title"/>
          </p:nvPr>
        </p:nvSpPr>
        <p:spPr>
          <a:xfrm>
            <a:off x="861175" y="3080000"/>
            <a:ext cx="44037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19" name="Google Shape;119;p20"/>
          <p:cNvSpPr txBox="1">
            <a:spLocks noGrp="1"/>
          </p:cNvSpPr>
          <p:nvPr>
            <p:ph type="title" idx="2" hasCustomPrompt="1"/>
          </p:nvPr>
        </p:nvSpPr>
        <p:spPr>
          <a:xfrm>
            <a:off x="1125950" y="2054175"/>
            <a:ext cx="3874200" cy="111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20" name="Google Shape;120;p20"/>
          <p:cNvSpPr txBox="1">
            <a:spLocks noGrp="1"/>
          </p:cNvSpPr>
          <p:nvPr>
            <p:ph type="subTitle" idx="1"/>
          </p:nvPr>
        </p:nvSpPr>
        <p:spPr>
          <a:xfrm>
            <a:off x="713225" y="12453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21" name="Google Shape;121;p20"/>
          <p:cNvSpPr txBox="1">
            <a:spLocks noGrp="1"/>
          </p:cNvSpPr>
          <p:nvPr>
            <p:ph type="subTitle" idx="3"/>
          </p:nvPr>
        </p:nvSpPr>
        <p:spPr>
          <a:xfrm>
            <a:off x="1126032" y="800550"/>
            <a:ext cx="3873900" cy="3687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1705155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6"/>
        <p:cNvGrpSpPr/>
        <p:nvPr/>
      </p:nvGrpSpPr>
      <p:grpSpPr>
        <a:xfrm>
          <a:off x="0" y="0"/>
          <a:ext cx="0" cy="0"/>
          <a:chOff x="0" y="0"/>
          <a:chExt cx="0" cy="0"/>
        </a:xfrm>
      </p:grpSpPr>
      <p:sp>
        <p:nvSpPr>
          <p:cNvPr id="27" name="Google Shape;27;p4"/>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8" name="Google Shape;28;p4"/>
          <p:cNvSpPr txBox="1">
            <a:spLocks noGrp="1"/>
          </p:cNvSpPr>
          <p:nvPr>
            <p:ph type="subTitle" idx="1"/>
          </p:nvPr>
        </p:nvSpPr>
        <p:spPr>
          <a:xfrm>
            <a:off x="985150" y="1232150"/>
            <a:ext cx="7173600" cy="3321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200"/>
            </a:lvl1pPr>
            <a:lvl2pPr lvl="1" algn="ctr" rtl="0">
              <a:spcBef>
                <a:spcPts val="0"/>
              </a:spcBef>
              <a:spcAft>
                <a:spcPts val="0"/>
              </a:spcAft>
              <a:buNone/>
              <a:defRPr sz="1200"/>
            </a:lvl2pPr>
            <a:lvl3pPr lvl="2" algn="ctr" rtl="0">
              <a:spcBef>
                <a:spcPts val="0"/>
              </a:spcBef>
              <a:spcAft>
                <a:spcPts val="0"/>
              </a:spcAft>
              <a:buNone/>
              <a:defRPr sz="1200"/>
            </a:lvl3pPr>
            <a:lvl4pPr lvl="3" algn="ctr" rtl="0">
              <a:spcBef>
                <a:spcPts val="0"/>
              </a:spcBef>
              <a:spcAft>
                <a:spcPts val="0"/>
              </a:spcAft>
              <a:buNone/>
              <a:defRPr sz="1200"/>
            </a:lvl4pPr>
            <a:lvl5pPr lvl="4" algn="ctr" rtl="0">
              <a:spcBef>
                <a:spcPts val="0"/>
              </a:spcBef>
              <a:spcAft>
                <a:spcPts val="0"/>
              </a:spcAft>
              <a:buNone/>
              <a:defRPr sz="1200"/>
            </a:lvl5pPr>
            <a:lvl6pPr lvl="5" algn="ctr" rtl="0">
              <a:spcBef>
                <a:spcPts val="0"/>
              </a:spcBef>
              <a:spcAft>
                <a:spcPts val="0"/>
              </a:spcAft>
              <a:buNone/>
              <a:defRPr sz="1200"/>
            </a:lvl6pPr>
            <a:lvl7pPr lvl="6" algn="ctr" rtl="0">
              <a:spcBef>
                <a:spcPts val="0"/>
              </a:spcBef>
              <a:spcAft>
                <a:spcPts val="0"/>
              </a:spcAft>
              <a:buNone/>
              <a:defRPr sz="1200"/>
            </a:lvl7pPr>
            <a:lvl8pPr lvl="7" algn="ctr" rtl="0">
              <a:spcBef>
                <a:spcPts val="0"/>
              </a:spcBef>
              <a:spcAft>
                <a:spcPts val="0"/>
              </a:spcAft>
              <a:buNone/>
              <a:defRPr sz="1200"/>
            </a:lvl8pPr>
            <a:lvl9pPr lvl="8" algn="ctr" rtl="0">
              <a:spcBef>
                <a:spcPts val="0"/>
              </a:spcBef>
              <a:spcAft>
                <a:spcPts val="0"/>
              </a:spcAft>
              <a:buNone/>
              <a:defRPr sz="1200"/>
            </a:lvl9pPr>
          </a:lstStyle>
          <a:p>
            <a:endParaRPr/>
          </a:p>
        </p:txBody>
      </p:sp>
      <p:sp>
        <p:nvSpPr>
          <p:cNvPr id="29" name="Google Shape;29;p4"/>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0" name="Google Shape;30;p4"/>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1" name="Google Shape;31;p4"/>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2" name="Google Shape;32;p4"/>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33" name="Google Shape;33;p4"/>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34" name="Google Shape;34;p4"/>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695147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3"/>
        <p:cNvGrpSpPr/>
        <p:nvPr/>
      </p:nvGrpSpPr>
      <p:grpSpPr>
        <a:xfrm>
          <a:off x="0" y="0"/>
          <a:ext cx="0" cy="0"/>
          <a:chOff x="0" y="0"/>
          <a:chExt cx="0" cy="0"/>
        </a:xfrm>
      </p:grpSpPr>
      <p:sp>
        <p:nvSpPr>
          <p:cNvPr id="54" name="Google Shape;54;p7"/>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5" name="Google Shape;55;p7"/>
          <p:cNvSpPr txBox="1">
            <a:spLocks noGrp="1"/>
          </p:cNvSpPr>
          <p:nvPr>
            <p:ph type="subTitle" idx="1"/>
          </p:nvPr>
        </p:nvSpPr>
        <p:spPr>
          <a:xfrm>
            <a:off x="5558685" y="2092713"/>
            <a:ext cx="24174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000" b="1">
                <a:solidFill>
                  <a:schemeClr val="accent1"/>
                </a:solidFill>
              </a:defRPr>
            </a:lvl1pPr>
            <a:lvl2pPr lvl="1" rtl="0">
              <a:spcBef>
                <a:spcPts val="0"/>
              </a:spcBef>
              <a:spcAft>
                <a:spcPts val="0"/>
              </a:spcAft>
              <a:buNone/>
              <a:defRPr sz="2000" b="1">
                <a:solidFill>
                  <a:schemeClr val="accent1"/>
                </a:solidFill>
              </a:defRPr>
            </a:lvl2pPr>
            <a:lvl3pPr lvl="2" rtl="0">
              <a:spcBef>
                <a:spcPts val="0"/>
              </a:spcBef>
              <a:spcAft>
                <a:spcPts val="0"/>
              </a:spcAft>
              <a:buNone/>
              <a:defRPr sz="2000" b="1">
                <a:solidFill>
                  <a:schemeClr val="accent1"/>
                </a:solidFill>
              </a:defRPr>
            </a:lvl3pPr>
            <a:lvl4pPr lvl="3" rtl="0">
              <a:spcBef>
                <a:spcPts val="0"/>
              </a:spcBef>
              <a:spcAft>
                <a:spcPts val="0"/>
              </a:spcAft>
              <a:buNone/>
              <a:defRPr sz="2000" b="1">
                <a:solidFill>
                  <a:schemeClr val="accent1"/>
                </a:solidFill>
              </a:defRPr>
            </a:lvl4pPr>
            <a:lvl5pPr lvl="4" rtl="0">
              <a:spcBef>
                <a:spcPts val="0"/>
              </a:spcBef>
              <a:spcAft>
                <a:spcPts val="0"/>
              </a:spcAft>
              <a:buNone/>
              <a:defRPr sz="2000" b="1">
                <a:solidFill>
                  <a:schemeClr val="accent1"/>
                </a:solidFill>
              </a:defRPr>
            </a:lvl5pPr>
            <a:lvl6pPr lvl="5" rtl="0">
              <a:spcBef>
                <a:spcPts val="0"/>
              </a:spcBef>
              <a:spcAft>
                <a:spcPts val="0"/>
              </a:spcAft>
              <a:buNone/>
              <a:defRPr sz="2000" b="1">
                <a:solidFill>
                  <a:schemeClr val="accent1"/>
                </a:solidFill>
              </a:defRPr>
            </a:lvl6pPr>
            <a:lvl7pPr lvl="6" rtl="0">
              <a:spcBef>
                <a:spcPts val="0"/>
              </a:spcBef>
              <a:spcAft>
                <a:spcPts val="0"/>
              </a:spcAft>
              <a:buNone/>
              <a:defRPr sz="2000" b="1">
                <a:solidFill>
                  <a:schemeClr val="accent1"/>
                </a:solidFill>
              </a:defRPr>
            </a:lvl7pPr>
            <a:lvl8pPr lvl="7" rtl="0">
              <a:spcBef>
                <a:spcPts val="0"/>
              </a:spcBef>
              <a:spcAft>
                <a:spcPts val="0"/>
              </a:spcAft>
              <a:buNone/>
              <a:defRPr sz="2000" b="1">
                <a:solidFill>
                  <a:schemeClr val="accent1"/>
                </a:solidFill>
              </a:defRPr>
            </a:lvl8pPr>
            <a:lvl9pPr lvl="8" rtl="0">
              <a:spcBef>
                <a:spcPts val="0"/>
              </a:spcBef>
              <a:spcAft>
                <a:spcPts val="0"/>
              </a:spcAft>
              <a:buNone/>
              <a:defRPr sz="2000" b="1">
                <a:solidFill>
                  <a:schemeClr val="accent1"/>
                </a:solidFill>
              </a:defRPr>
            </a:lvl9pPr>
          </a:lstStyle>
          <a:p>
            <a:endParaRPr/>
          </a:p>
        </p:txBody>
      </p:sp>
      <p:sp>
        <p:nvSpPr>
          <p:cNvPr id="56" name="Google Shape;56;p7"/>
          <p:cNvSpPr txBox="1">
            <a:spLocks noGrp="1"/>
          </p:cNvSpPr>
          <p:nvPr>
            <p:ph type="subTitle" idx="2"/>
          </p:nvPr>
        </p:nvSpPr>
        <p:spPr>
          <a:xfrm>
            <a:off x="5556263" y="2446659"/>
            <a:ext cx="2417400" cy="13263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a:endParaRPr/>
          </a:p>
        </p:txBody>
      </p:sp>
      <p:sp>
        <p:nvSpPr>
          <p:cNvPr id="57" name="Google Shape;57;p7"/>
          <p:cNvSpPr/>
          <p:nvPr/>
        </p:nvSpPr>
        <p:spPr>
          <a:xfrm>
            <a:off x="7523363" y="501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58" name="Google Shape;58;p7"/>
          <p:cNvSpPr/>
          <p:nvPr/>
        </p:nvSpPr>
        <p:spPr>
          <a:xfrm>
            <a:off x="948238" y="56643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59" name="Google Shape;59;p7"/>
          <p:cNvSpPr/>
          <p:nvPr/>
        </p:nvSpPr>
        <p:spPr>
          <a:xfrm>
            <a:off x="6502863" y="4496038"/>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60" name="Google Shape;60;p7"/>
          <p:cNvSpPr/>
          <p:nvPr/>
        </p:nvSpPr>
        <p:spPr>
          <a:xfrm>
            <a:off x="235388" y="44309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61" name="Google Shape;61;p7"/>
          <p:cNvCxnSpPr/>
          <p:nvPr/>
        </p:nvCxnSpPr>
        <p:spPr>
          <a:xfrm>
            <a:off x="7260950" y="4657300"/>
            <a:ext cx="1883100" cy="0"/>
          </a:xfrm>
          <a:prstGeom prst="straightConnector1">
            <a:avLst/>
          </a:prstGeom>
          <a:noFill/>
          <a:ln w="19050" cap="flat" cmpd="sng">
            <a:solidFill>
              <a:schemeClr val="accent1"/>
            </a:solidFill>
            <a:prstDash val="solid"/>
            <a:round/>
            <a:headEnd type="none" w="med" len="med"/>
            <a:tailEnd type="none" w="med" len="med"/>
          </a:ln>
        </p:spPr>
      </p:cxnSp>
      <p:cxnSp>
        <p:nvCxnSpPr>
          <p:cNvPr id="62" name="Google Shape;62;p7"/>
          <p:cNvCxnSpPr>
            <a:endCxn id="54" idx="1"/>
          </p:cNvCxnSpPr>
          <p:nvPr/>
        </p:nvCxnSpPr>
        <p:spPr>
          <a:xfrm>
            <a:off x="-15975" y="727700"/>
            <a:ext cx="742200" cy="0"/>
          </a:xfrm>
          <a:prstGeom prst="straightConnector1">
            <a:avLst/>
          </a:prstGeom>
          <a:noFill/>
          <a:ln w="19050" cap="flat" cmpd="sng">
            <a:solidFill>
              <a:schemeClr val="accent1"/>
            </a:solidFill>
            <a:prstDash val="solid"/>
            <a:round/>
            <a:headEnd type="none" w="med" len="med"/>
            <a:tailEnd type="none" w="med" len="med"/>
          </a:ln>
        </p:spPr>
      </p:cxnSp>
      <p:cxnSp>
        <p:nvCxnSpPr>
          <p:cNvPr id="63" name="Google Shape;63;p7"/>
          <p:cNvCxnSpPr/>
          <p:nvPr/>
        </p:nvCxnSpPr>
        <p:spPr>
          <a:xfrm>
            <a:off x="8417625" y="727700"/>
            <a:ext cx="742200" cy="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550821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64"/>
        <p:cNvGrpSpPr/>
        <p:nvPr/>
      </p:nvGrpSpPr>
      <p:grpSpPr>
        <a:xfrm>
          <a:off x="0" y="0"/>
          <a:ext cx="0" cy="0"/>
          <a:chOff x="0" y="0"/>
          <a:chExt cx="0" cy="0"/>
        </a:xfrm>
      </p:grpSpPr>
      <p:sp>
        <p:nvSpPr>
          <p:cNvPr id="65" name="Google Shape;65;p8"/>
          <p:cNvSpPr txBox="1">
            <a:spLocks noGrp="1"/>
          </p:cNvSpPr>
          <p:nvPr>
            <p:ph type="title"/>
          </p:nvPr>
        </p:nvSpPr>
        <p:spPr>
          <a:xfrm>
            <a:off x="2014800" y="1464900"/>
            <a:ext cx="5114400" cy="2213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81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66" name="Google Shape;66;p8"/>
          <p:cNvSpPr/>
          <p:nvPr/>
        </p:nvSpPr>
        <p:spPr>
          <a:xfrm>
            <a:off x="318813" y="7437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67" name="Google Shape;67;p8"/>
          <p:cNvSpPr/>
          <p:nvPr/>
        </p:nvSpPr>
        <p:spPr>
          <a:xfrm>
            <a:off x="383913" y="25784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68" name="Google Shape;68;p8"/>
          <p:cNvCxnSpPr/>
          <p:nvPr/>
        </p:nvCxnSpPr>
        <p:spPr>
          <a:xfrm rot="10800000">
            <a:off x="0" y="246413"/>
            <a:ext cx="2582700" cy="0"/>
          </a:xfrm>
          <a:prstGeom prst="straightConnector1">
            <a:avLst/>
          </a:prstGeom>
          <a:noFill/>
          <a:ln w="19050" cap="flat" cmpd="sng">
            <a:solidFill>
              <a:schemeClr val="accent2"/>
            </a:solidFill>
            <a:prstDash val="solid"/>
            <a:round/>
            <a:headEnd type="none" w="med" len="med"/>
            <a:tailEnd type="none" w="med" len="med"/>
          </a:ln>
        </p:spPr>
      </p:cxnSp>
      <p:sp>
        <p:nvSpPr>
          <p:cNvPr id="69" name="Google Shape;69;p8"/>
          <p:cNvSpPr/>
          <p:nvPr/>
        </p:nvSpPr>
        <p:spPr>
          <a:xfrm>
            <a:off x="318813" y="43393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0" name="Google Shape;70;p8"/>
          <p:cNvSpPr/>
          <p:nvPr/>
        </p:nvSpPr>
        <p:spPr>
          <a:xfrm>
            <a:off x="8437588" y="3130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1" name="Google Shape;71;p8"/>
          <p:cNvSpPr/>
          <p:nvPr/>
        </p:nvSpPr>
        <p:spPr>
          <a:xfrm>
            <a:off x="8372488" y="15801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2" name="Google Shape;72;p8"/>
          <p:cNvSpPr/>
          <p:nvPr/>
        </p:nvSpPr>
        <p:spPr>
          <a:xfrm>
            <a:off x="8437588" y="41619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73" name="Google Shape;73;p8"/>
          <p:cNvCxnSpPr/>
          <p:nvPr/>
        </p:nvCxnSpPr>
        <p:spPr>
          <a:xfrm rot="10800000">
            <a:off x="3942300" y="4849763"/>
            <a:ext cx="5201700" cy="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31001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6"/>
        <p:cNvGrpSpPr/>
        <p:nvPr/>
      </p:nvGrpSpPr>
      <p:grpSpPr>
        <a:xfrm>
          <a:off x="0" y="0"/>
          <a:ext cx="0" cy="0"/>
          <a:chOff x="0" y="0"/>
          <a:chExt cx="0" cy="0"/>
        </a:xfrm>
      </p:grpSpPr>
      <p:sp>
        <p:nvSpPr>
          <p:cNvPr id="87" name="Google Shape;87;p11"/>
          <p:cNvSpPr txBox="1">
            <a:spLocks noGrp="1"/>
          </p:cNvSpPr>
          <p:nvPr>
            <p:ph type="title" hasCustomPrompt="1"/>
          </p:nvPr>
        </p:nvSpPr>
        <p:spPr>
          <a:xfrm>
            <a:off x="1816863" y="1610827"/>
            <a:ext cx="5511600" cy="14013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1"/>
              </a:buClr>
              <a:buSzPts val="7200"/>
              <a:buNone/>
              <a:defRPr sz="8200"/>
            </a:lvl1pPr>
            <a:lvl2pPr lvl="1" algn="ctr">
              <a:spcBef>
                <a:spcPts val="0"/>
              </a:spcBef>
              <a:spcAft>
                <a:spcPts val="0"/>
              </a:spcAft>
              <a:buClr>
                <a:schemeClr val="accent1"/>
              </a:buClr>
              <a:buSzPts val="7200"/>
              <a:buNone/>
              <a:defRPr sz="7200">
                <a:solidFill>
                  <a:schemeClr val="accent1"/>
                </a:solidFill>
              </a:defRPr>
            </a:lvl2pPr>
            <a:lvl3pPr lvl="2" algn="ctr">
              <a:spcBef>
                <a:spcPts val="0"/>
              </a:spcBef>
              <a:spcAft>
                <a:spcPts val="0"/>
              </a:spcAft>
              <a:buClr>
                <a:schemeClr val="accent1"/>
              </a:buClr>
              <a:buSzPts val="7200"/>
              <a:buNone/>
              <a:defRPr sz="7200">
                <a:solidFill>
                  <a:schemeClr val="accent1"/>
                </a:solidFill>
              </a:defRPr>
            </a:lvl3pPr>
            <a:lvl4pPr lvl="3" algn="ctr">
              <a:spcBef>
                <a:spcPts val="0"/>
              </a:spcBef>
              <a:spcAft>
                <a:spcPts val="0"/>
              </a:spcAft>
              <a:buClr>
                <a:schemeClr val="accent1"/>
              </a:buClr>
              <a:buSzPts val="7200"/>
              <a:buNone/>
              <a:defRPr sz="7200">
                <a:solidFill>
                  <a:schemeClr val="accent1"/>
                </a:solidFill>
              </a:defRPr>
            </a:lvl4pPr>
            <a:lvl5pPr lvl="4" algn="ctr">
              <a:spcBef>
                <a:spcPts val="0"/>
              </a:spcBef>
              <a:spcAft>
                <a:spcPts val="0"/>
              </a:spcAft>
              <a:buClr>
                <a:schemeClr val="accent1"/>
              </a:buClr>
              <a:buSzPts val="7200"/>
              <a:buNone/>
              <a:defRPr sz="7200">
                <a:solidFill>
                  <a:schemeClr val="accent1"/>
                </a:solidFill>
              </a:defRPr>
            </a:lvl5pPr>
            <a:lvl6pPr lvl="5" algn="ctr">
              <a:spcBef>
                <a:spcPts val="0"/>
              </a:spcBef>
              <a:spcAft>
                <a:spcPts val="0"/>
              </a:spcAft>
              <a:buClr>
                <a:schemeClr val="accent1"/>
              </a:buClr>
              <a:buSzPts val="7200"/>
              <a:buNone/>
              <a:defRPr sz="7200">
                <a:solidFill>
                  <a:schemeClr val="accent1"/>
                </a:solidFill>
              </a:defRPr>
            </a:lvl6pPr>
            <a:lvl7pPr lvl="6" algn="ctr">
              <a:spcBef>
                <a:spcPts val="0"/>
              </a:spcBef>
              <a:spcAft>
                <a:spcPts val="0"/>
              </a:spcAft>
              <a:buClr>
                <a:schemeClr val="accent1"/>
              </a:buClr>
              <a:buSzPts val="7200"/>
              <a:buNone/>
              <a:defRPr sz="7200">
                <a:solidFill>
                  <a:schemeClr val="accent1"/>
                </a:solidFill>
              </a:defRPr>
            </a:lvl7pPr>
            <a:lvl8pPr lvl="7" algn="ctr">
              <a:spcBef>
                <a:spcPts val="0"/>
              </a:spcBef>
              <a:spcAft>
                <a:spcPts val="0"/>
              </a:spcAft>
              <a:buClr>
                <a:schemeClr val="accent1"/>
              </a:buClr>
              <a:buSzPts val="7200"/>
              <a:buNone/>
              <a:defRPr sz="7200">
                <a:solidFill>
                  <a:schemeClr val="accent1"/>
                </a:solidFill>
              </a:defRPr>
            </a:lvl8pPr>
            <a:lvl9pPr lvl="8" algn="ctr">
              <a:spcBef>
                <a:spcPts val="0"/>
              </a:spcBef>
              <a:spcAft>
                <a:spcPts val="0"/>
              </a:spcAft>
              <a:buClr>
                <a:schemeClr val="accent1"/>
              </a:buClr>
              <a:buSzPts val="7200"/>
              <a:buNone/>
              <a:defRPr sz="7200">
                <a:solidFill>
                  <a:schemeClr val="accent1"/>
                </a:solidFill>
              </a:defRPr>
            </a:lvl9pPr>
          </a:lstStyle>
          <a:p>
            <a:r>
              <a:t>xx%</a:t>
            </a:r>
          </a:p>
        </p:txBody>
      </p:sp>
      <p:sp>
        <p:nvSpPr>
          <p:cNvPr id="88" name="Google Shape;88;p11"/>
          <p:cNvSpPr txBox="1">
            <a:spLocks noGrp="1"/>
          </p:cNvSpPr>
          <p:nvPr>
            <p:ph type="subTitle" idx="1"/>
          </p:nvPr>
        </p:nvSpPr>
        <p:spPr>
          <a:xfrm>
            <a:off x="1815538" y="2875052"/>
            <a:ext cx="5511600" cy="4641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sz="20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89" name="Google Shape;89;p11"/>
          <p:cNvSpPr/>
          <p:nvPr/>
        </p:nvSpPr>
        <p:spPr>
          <a:xfrm>
            <a:off x="499875" y="229591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90" name="Google Shape;90;p11"/>
          <p:cNvSpPr/>
          <p:nvPr/>
        </p:nvSpPr>
        <p:spPr>
          <a:xfrm>
            <a:off x="564975" y="40217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91" name="Google Shape;91;p11"/>
          <p:cNvCxnSpPr/>
          <p:nvPr/>
        </p:nvCxnSpPr>
        <p:spPr>
          <a:xfrm rot="10800000">
            <a:off x="726225" y="-12"/>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92" name="Google Shape;92;p11"/>
          <p:cNvCxnSpPr/>
          <p:nvPr/>
        </p:nvCxnSpPr>
        <p:spPr>
          <a:xfrm rot="10800000">
            <a:off x="8417775" y="3084588"/>
            <a:ext cx="0" cy="2058900"/>
          </a:xfrm>
          <a:prstGeom prst="straightConnector1">
            <a:avLst/>
          </a:prstGeom>
          <a:noFill/>
          <a:ln w="19050" cap="flat" cmpd="sng">
            <a:solidFill>
              <a:schemeClr val="accent1"/>
            </a:solidFill>
            <a:prstDash val="solid"/>
            <a:round/>
            <a:headEnd type="none" w="med" len="med"/>
            <a:tailEnd type="none" w="med" len="med"/>
          </a:ln>
        </p:spPr>
      </p:cxnSp>
      <p:sp>
        <p:nvSpPr>
          <p:cNvPr id="93" name="Google Shape;93;p11"/>
          <p:cNvSpPr/>
          <p:nvPr/>
        </p:nvSpPr>
        <p:spPr>
          <a:xfrm>
            <a:off x="8190125" y="1843213"/>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94" name="Google Shape;94;p11"/>
          <p:cNvSpPr/>
          <p:nvPr/>
        </p:nvSpPr>
        <p:spPr>
          <a:xfrm>
            <a:off x="8255225" y="460613"/>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957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95"/>
        <p:cNvGrpSpPr/>
        <p:nvPr/>
      </p:nvGrpSpPr>
      <p:grpSpPr>
        <a:xfrm>
          <a:off x="0" y="0"/>
          <a:ext cx="0" cy="0"/>
          <a:chOff x="0" y="0"/>
          <a:chExt cx="0" cy="0"/>
        </a:xfrm>
      </p:grpSpPr>
    </p:spTree>
    <p:extLst>
      <p:ext uri="{BB962C8B-B14F-4D97-AF65-F5344CB8AC3E}">
        <p14:creationId xmlns:p14="http://schemas.microsoft.com/office/powerpoint/2010/main" val="1318112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96"/>
        <p:cNvGrpSpPr/>
        <p:nvPr/>
      </p:nvGrpSpPr>
      <p:grpSpPr>
        <a:xfrm>
          <a:off x="0" y="0"/>
          <a:ext cx="0" cy="0"/>
          <a:chOff x="0" y="0"/>
          <a:chExt cx="0" cy="0"/>
        </a:xfrm>
      </p:grpSpPr>
      <p:sp>
        <p:nvSpPr>
          <p:cNvPr id="97" name="Google Shape;97;p13"/>
          <p:cNvSpPr txBox="1">
            <a:spLocks noGrp="1"/>
          </p:cNvSpPr>
          <p:nvPr>
            <p:ph type="title"/>
          </p:nvPr>
        </p:nvSpPr>
        <p:spPr>
          <a:xfrm>
            <a:off x="1072050" y="441350"/>
            <a:ext cx="3353100" cy="572700"/>
          </a:xfrm>
          <a:prstGeom prst="rect">
            <a:avLst/>
          </a:prstGeom>
        </p:spPr>
        <p:txBody>
          <a:bodyPr spcFirstLastPara="1" wrap="square" lIns="91425" tIns="91425" rIns="91425" bIns="91425" anchor="t" anchorCtr="0">
            <a:noAutofit/>
          </a:bodyPr>
          <a:lstStyle>
            <a:lvl1pPr lvl="0" algn="l" rtl="0">
              <a:spcBef>
                <a:spcPts val="0"/>
              </a:spcBef>
              <a:spcAft>
                <a:spcPts val="0"/>
              </a:spcAft>
              <a:buNone/>
              <a:defRPr/>
            </a:lvl1pPr>
            <a:lvl2pPr lvl="1" algn="l" rtl="0">
              <a:spcBef>
                <a:spcPts val="0"/>
              </a:spcBef>
              <a:spcAft>
                <a:spcPts val="0"/>
              </a:spcAft>
              <a:buNone/>
              <a:defRPr/>
            </a:lvl2pPr>
            <a:lvl3pPr lvl="2" algn="l" rtl="0">
              <a:spcBef>
                <a:spcPts val="0"/>
              </a:spcBef>
              <a:spcAft>
                <a:spcPts val="0"/>
              </a:spcAft>
              <a:buNone/>
              <a:defRPr/>
            </a:lvl3pPr>
            <a:lvl4pPr lvl="3" algn="l" rtl="0">
              <a:spcBef>
                <a:spcPts val="0"/>
              </a:spcBef>
              <a:spcAft>
                <a:spcPts val="0"/>
              </a:spcAft>
              <a:buNone/>
              <a:defRPr/>
            </a:lvl4pPr>
            <a:lvl5pPr lvl="4" algn="l" rtl="0">
              <a:spcBef>
                <a:spcPts val="0"/>
              </a:spcBef>
              <a:spcAft>
                <a:spcPts val="0"/>
              </a:spcAft>
              <a:buNone/>
              <a:defRPr/>
            </a:lvl5pPr>
            <a:lvl6pPr lvl="5" algn="l" rtl="0">
              <a:spcBef>
                <a:spcPts val="0"/>
              </a:spcBef>
              <a:spcAft>
                <a:spcPts val="0"/>
              </a:spcAft>
              <a:buNone/>
              <a:defRPr/>
            </a:lvl6pPr>
            <a:lvl7pPr lvl="6" algn="l" rtl="0">
              <a:spcBef>
                <a:spcPts val="0"/>
              </a:spcBef>
              <a:spcAft>
                <a:spcPts val="0"/>
              </a:spcAft>
              <a:buNone/>
              <a:defRPr/>
            </a:lvl7pPr>
            <a:lvl8pPr lvl="7" algn="l" rtl="0">
              <a:spcBef>
                <a:spcPts val="0"/>
              </a:spcBef>
              <a:spcAft>
                <a:spcPts val="0"/>
              </a:spcAft>
              <a:buNone/>
              <a:defRPr/>
            </a:lvl8pPr>
            <a:lvl9pPr lvl="8" algn="l" rtl="0">
              <a:spcBef>
                <a:spcPts val="0"/>
              </a:spcBef>
              <a:spcAft>
                <a:spcPts val="0"/>
              </a:spcAft>
              <a:buNone/>
              <a:defRPr/>
            </a:lvl9pPr>
          </a:lstStyle>
          <a:p>
            <a:endParaRPr/>
          </a:p>
        </p:txBody>
      </p:sp>
      <p:sp>
        <p:nvSpPr>
          <p:cNvPr id="98" name="Google Shape;98;p13"/>
          <p:cNvSpPr txBox="1">
            <a:spLocks noGrp="1"/>
          </p:cNvSpPr>
          <p:nvPr>
            <p:ph type="subTitle" idx="1"/>
          </p:nvPr>
        </p:nvSpPr>
        <p:spPr>
          <a:xfrm>
            <a:off x="5817525" y="470136"/>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99" name="Google Shape;99;p13"/>
          <p:cNvSpPr txBox="1">
            <a:spLocks noGrp="1"/>
          </p:cNvSpPr>
          <p:nvPr>
            <p:ph type="subTitle" idx="2"/>
          </p:nvPr>
        </p:nvSpPr>
        <p:spPr>
          <a:xfrm>
            <a:off x="5817525" y="760008"/>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00" name="Google Shape;100;p13"/>
          <p:cNvSpPr txBox="1">
            <a:spLocks noGrp="1"/>
          </p:cNvSpPr>
          <p:nvPr>
            <p:ph type="subTitle" idx="3"/>
          </p:nvPr>
        </p:nvSpPr>
        <p:spPr>
          <a:xfrm>
            <a:off x="5817525" y="1555388"/>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101" name="Google Shape;101;p13"/>
          <p:cNvSpPr txBox="1">
            <a:spLocks noGrp="1"/>
          </p:cNvSpPr>
          <p:nvPr>
            <p:ph type="subTitle" idx="4"/>
          </p:nvPr>
        </p:nvSpPr>
        <p:spPr>
          <a:xfrm>
            <a:off x="5817525" y="1845379"/>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02" name="Google Shape;102;p13"/>
          <p:cNvSpPr txBox="1">
            <a:spLocks noGrp="1"/>
          </p:cNvSpPr>
          <p:nvPr>
            <p:ph type="subTitle" idx="5"/>
          </p:nvPr>
        </p:nvSpPr>
        <p:spPr>
          <a:xfrm>
            <a:off x="5817525" y="2639692"/>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103" name="Google Shape;103;p13"/>
          <p:cNvSpPr txBox="1">
            <a:spLocks noGrp="1"/>
          </p:cNvSpPr>
          <p:nvPr>
            <p:ph type="subTitle" idx="6"/>
          </p:nvPr>
        </p:nvSpPr>
        <p:spPr>
          <a:xfrm>
            <a:off x="5817525" y="2930160"/>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04" name="Google Shape;104;p13"/>
          <p:cNvSpPr txBox="1">
            <a:spLocks noGrp="1"/>
          </p:cNvSpPr>
          <p:nvPr>
            <p:ph type="subTitle" idx="7"/>
          </p:nvPr>
        </p:nvSpPr>
        <p:spPr>
          <a:xfrm>
            <a:off x="5817525" y="3724642"/>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105" name="Google Shape;105;p13"/>
          <p:cNvSpPr txBox="1">
            <a:spLocks noGrp="1"/>
          </p:cNvSpPr>
          <p:nvPr>
            <p:ph type="subTitle" idx="8"/>
          </p:nvPr>
        </p:nvSpPr>
        <p:spPr>
          <a:xfrm>
            <a:off x="5817525" y="4015232"/>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cxnSp>
        <p:nvCxnSpPr>
          <p:cNvPr id="106" name="Google Shape;106;p13"/>
          <p:cNvCxnSpPr/>
          <p:nvPr/>
        </p:nvCxnSpPr>
        <p:spPr>
          <a:xfrm>
            <a:off x="447050" y="0"/>
            <a:ext cx="0" cy="1984500"/>
          </a:xfrm>
          <a:prstGeom prst="straightConnector1">
            <a:avLst/>
          </a:prstGeom>
          <a:noFill/>
          <a:ln w="19050" cap="flat" cmpd="sng">
            <a:solidFill>
              <a:schemeClr val="accent2"/>
            </a:solidFill>
            <a:prstDash val="solid"/>
            <a:round/>
            <a:headEnd type="none" w="med" len="med"/>
            <a:tailEnd type="none" w="med" len="med"/>
          </a:ln>
        </p:spPr>
      </p:cxnSp>
      <p:cxnSp>
        <p:nvCxnSpPr>
          <p:cNvPr id="107" name="Google Shape;107;p13"/>
          <p:cNvCxnSpPr/>
          <p:nvPr/>
        </p:nvCxnSpPr>
        <p:spPr>
          <a:xfrm>
            <a:off x="8703225" y="2556875"/>
            <a:ext cx="0" cy="2586600"/>
          </a:xfrm>
          <a:prstGeom prst="straightConnector1">
            <a:avLst/>
          </a:prstGeom>
          <a:noFill/>
          <a:ln w="19050" cap="flat" cmpd="sng">
            <a:solidFill>
              <a:schemeClr val="accent1"/>
            </a:solidFill>
            <a:prstDash val="solid"/>
            <a:round/>
            <a:headEnd type="none" w="med" len="med"/>
            <a:tailEnd type="none" w="med" len="med"/>
          </a:ln>
        </p:spPr>
      </p:cxnSp>
      <p:sp>
        <p:nvSpPr>
          <p:cNvPr id="108" name="Google Shape;108;p13"/>
          <p:cNvSpPr/>
          <p:nvPr/>
        </p:nvSpPr>
        <p:spPr>
          <a:xfrm>
            <a:off x="220700" y="4181675"/>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09" name="Google Shape;109;p13"/>
          <p:cNvSpPr/>
          <p:nvPr/>
        </p:nvSpPr>
        <p:spPr>
          <a:xfrm>
            <a:off x="8541975" y="683800"/>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48722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26"/>
        <p:cNvGrpSpPr/>
        <p:nvPr/>
      </p:nvGrpSpPr>
      <p:grpSpPr>
        <a:xfrm>
          <a:off x="0" y="0"/>
          <a:ext cx="0" cy="0"/>
          <a:chOff x="0" y="0"/>
          <a:chExt cx="0" cy="0"/>
        </a:xfrm>
      </p:grpSpPr>
      <p:sp>
        <p:nvSpPr>
          <p:cNvPr id="127" name="Google Shape;127;p15"/>
          <p:cNvSpPr txBox="1">
            <a:spLocks noGrp="1"/>
          </p:cNvSpPr>
          <p:nvPr>
            <p:ph type="title"/>
          </p:nvPr>
        </p:nvSpPr>
        <p:spPr>
          <a:xfrm>
            <a:off x="1085100" y="438312"/>
            <a:ext cx="6973800" cy="5727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a:endParaRPr/>
          </a:p>
        </p:txBody>
      </p:sp>
      <p:sp>
        <p:nvSpPr>
          <p:cNvPr id="128" name="Google Shape;128;p15"/>
          <p:cNvSpPr txBox="1">
            <a:spLocks noGrp="1"/>
          </p:cNvSpPr>
          <p:nvPr>
            <p:ph type="subTitle" idx="1"/>
          </p:nvPr>
        </p:nvSpPr>
        <p:spPr>
          <a:xfrm>
            <a:off x="1384075"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29" name="Google Shape;129;p15"/>
          <p:cNvSpPr txBox="1">
            <a:spLocks noGrp="1"/>
          </p:cNvSpPr>
          <p:nvPr>
            <p:ph type="subTitle" idx="2"/>
          </p:nvPr>
        </p:nvSpPr>
        <p:spPr>
          <a:xfrm>
            <a:off x="1384075"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0" name="Google Shape;130;p15"/>
          <p:cNvSpPr txBox="1">
            <a:spLocks noGrp="1"/>
          </p:cNvSpPr>
          <p:nvPr>
            <p:ph type="subTitle" idx="3"/>
          </p:nvPr>
        </p:nvSpPr>
        <p:spPr>
          <a:xfrm>
            <a:off x="3716100"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1" name="Google Shape;131;p15"/>
          <p:cNvSpPr txBox="1">
            <a:spLocks noGrp="1"/>
          </p:cNvSpPr>
          <p:nvPr>
            <p:ph type="subTitle" idx="4"/>
          </p:nvPr>
        </p:nvSpPr>
        <p:spPr>
          <a:xfrm>
            <a:off x="3716100"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2" name="Google Shape;132;p15"/>
          <p:cNvSpPr txBox="1">
            <a:spLocks noGrp="1"/>
          </p:cNvSpPr>
          <p:nvPr>
            <p:ph type="subTitle" idx="5"/>
          </p:nvPr>
        </p:nvSpPr>
        <p:spPr>
          <a:xfrm>
            <a:off x="6040735"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3" name="Google Shape;133;p15"/>
          <p:cNvSpPr txBox="1">
            <a:spLocks noGrp="1"/>
          </p:cNvSpPr>
          <p:nvPr>
            <p:ph type="subTitle" idx="6"/>
          </p:nvPr>
        </p:nvSpPr>
        <p:spPr>
          <a:xfrm>
            <a:off x="6040735"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4" name="Google Shape;134;p15"/>
          <p:cNvSpPr txBox="1">
            <a:spLocks noGrp="1"/>
          </p:cNvSpPr>
          <p:nvPr>
            <p:ph type="subTitle" idx="7"/>
          </p:nvPr>
        </p:nvSpPr>
        <p:spPr>
          <a:xfrm>
            <a:off x="1384075"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5" name="Google Shape;135;p15"/>
          <p:cNvSpPr txBox="1">
            <a:spLocks noGrp="1"/>
          </p:cNvSpPr>
          <p:nvPr>
            <p:ph type="subTitle" idx="8"/>
          </p:nvPr>
        </p:nvSpPr>
        <p:spPr>
          <a:xfrm>
            <a:off x="1384075"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6" name="Google Shape;136;p15"/>
          <p:cNvSpPr txBox="1">
            <a:spLocks noGrp="1"/>
          </p:cNvSpPr>
          <p:nvPr>
            <p:ph type="subTitle" idx="9"/>
          </p:nvPr>
        </p:nvSpPr>
        <p:spPr>
          <a:xfrm>
            <a:off x="3716100"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7" name="Google Shape;137;p15"/>
          <p:cNvSpPr txBox="1">
            <a:spLocks noGrp="1"/>
          </p:cNvSpPr>
          <p:nvPr>
            <p:ph type="subTitle" idx="13"/>
          </p:nvPr>
        </p:nvSpPr>
        <p:spPr>
          <a:xfrm>
            <a:off x="3716100"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8" name="Google Shape;138;p15"/>
          <p:cNvSpPr txBox="1">
            <a:spLocks noGrp="1"/>
          </p:cNvSpPr>
          <p:nvPr>
            <p:ph type="subTitle" idx="14"/>
          </p:nvPr>
        </p:nvSpPr>
        <p:spPr>
          <a:xfrm>
            <a:off x="6040735"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9" name="Google Shape;139;p15"/>
          <p:cNvSpPr txBox="1">
            <a:spLocks noGrp="1"/>
          </p:cNvSpPr>
          <p:nvPr>
            <p:ph type="subTitle" idx="15"/>
          </p:nvPr>
        </p:nvSpPr>
        <p:spPr>
          <a:xfrm>
            <a:off x="6040735"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40" name="Google Shape;140;p15"/>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1" name="Google Shape;141;p15"/>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2" name="Google Shape;142;p15"/>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3" name="Google Shape;143;p15"/>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44" name="Google Shape;144;p15"/>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145" name="Google Shape;145;p15"/>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589068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6225" y="441350"/>
            <a:ext cx="7691400" cy="572700"/>
          </a:xfrm>
          <a:prstGeom prst="rect">
            <a:avLst/>
          </a:prstGeom>
          <a:noFill/>
          <a:ln>
            <a:noFill/>
          </a:ln>
        </p:spPr>
        <p:txBody>
          <a:bodyPr spcFirstLastPara="1" wrap="square" lIns="91425" tIns="91425" rIns="91425" bIns="91425" anchor="t" anchorCtr="0">
            <a:noAutofit/>
          </a:bodyPr>
          <a:lstStyle>
            <a:lvl1pPr lvl="0"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1pPr>
            <a:lvl2pPr lvl="1"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2pPr>
            <a:lvl3pPr lvl="2"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3pPr>
            <a:lvl4pPr lvl="3"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4pPr>
            <a:lvl5pPr lvl="4"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5pPr>
            <a:lvl6pPr lvl="5"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6pPr>
            <a:lvl7pPr lvl="6"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7pPr>
            <a:lvl8pPr lvl="7"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8pPr>
            <a:lvl9pPr lvl="8"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lvl1pPr marL="457200" lvl="0"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1pPr>
            <a:lvl2pPr marL="914400" lvl="1"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2pPr>
            <a:lvl3pPr marL="1371600" lvl="2"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3pPr>
            <a:lvl4pPr marL="1828800" lvl="3"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4pPr>
            <a:lvl5pPr marL="2286000" lvl="4"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5pPr>
            <a:lvl6pPr marL="2743200" lvl="5"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6pPr>
            <a:lvl7pPr marL="3200400" lvl="6"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7pPr>
            <a:lvl8pPr marL="3657600" lvl="7"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8pPr>
            <a:lvl9pPr marL="4114800" lvl="8"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9pPr>
          </a:lstStyle>
          <a:p>
            <a:endParaRPr/>
          </a:p>
        </p:txBody>
      </p:sp>
    </p:spTree>
    <p:extLst>
      <p:ext uri="{BB962C8B-B14F-4D97-AF65-F5344CB8AC3E}">
        <p14:creationId xmlns:p14="http://schemas.microsoft.com/office/powerpoint/2010/main" val="98144826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 id="2147483670" r:id="rId9"/>
    <p:sldLayoutId id="2147483671"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90" r:id="rId27"/>
    <p:sldLayoutId id="2147483691" r:id="rId28"/>
    <p:sldLayoutId id="2147483692"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9.emf"/><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4.xml"/><Relationship Id="rId7" Type="http://schemas.openxmlformats.org/officeDocument/2006/relationships/slide" Target="slide49.xm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slide" Target="slide11.xml"/><Relationship Id="rId5" Type="http://schemas.openxmlformats.org/officeDocument/2006/relationships/slide" Target="slide39.xml"/><Relationship Id="rId4" Type="http://schemas.openxmlformats.org/officeDocument/2006/relationships/slide" Target="slide37.xml"/><Relationship Id="rId9" Type="http://schemas.openxmlformats.org/officeDocument/2006/relationships/slide" Target="slide8.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6.emf"/><Relationship Id="rId5" Type="http://schemas.openxmlformats.org/officeDocument/2006/relationships/image" Target="../media/image19.emf"/><Relationship Id="rId4" Type="http://schemas.openxmlformats.org/officeDocument/2006/relationships/image" Target="../media/image18.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png"/><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11.xml"/></Relationships>
</file>

<file path=ppt/slides/_rels/slide5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11.xml"/></Relationships>
</file>

<file path=ppt/slides/_rels/slide5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hyperlink" Target="http://www.shutterstock.com/" TargetMode="External"/><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6" y="-57214"/>
            <a:ext cx="9144000" cy="5142857"/>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grpSp>
        <p:nvGrpSpPr>
          <p:cNvPr id="10" name="Group 9"/>
          <p:cNvGrpSpPr/>
          <p:nvPr/>
        </p:nvGrpSpPr>
        <p:grpSpPr>
          <a:xfrm>
            <a:off x="609600" y="438153"/>
            <a:ext cx="2673426" cy="3695503"/>
            <a:chOff x="609600" y="438151"/>
            <a:chExt cx="2673426" cy="3695503"/>
          </a:xfrm>
        </p:grpSpPr>
        <p:sp>
          <p:nvSpPr>
            <p:cNvPr id="11" name="Cube 10"/>
            <p:cNvSpPr/>
            <p:nvPr/>
          </p:nvSpPr>
          <p:spPr>
            <a:xfrm>
              <a:off x="609601" y="438151"/>
              <a:ext cx="2673425" cy="3695503"/>
            </a:xfrm>
            <a:prstGeom prst="cube">
              <a:avLst>
                <a:gd name="adj" fmla="val 3711"/>
              </a:avLst>
            </a:prstGeom>
            <a:gradFill flip="none" rotWithShape="1">
              <a:gsLst>
                <a:gs pos="0">
                  <a:sysClr val="window" lastClr="FFFFFF">
                    <a:lumMod val="75000"/>
                    <a:shade val="30000"/>
                    <a:satMod val="115000"/>
                  </a:sysClr>
                </a:gs>
                <a:gs pos="50000">
                  <a:sysClr val="window" lastClr="FFFFFF">
                    <a:lumMod val="75000"/>
                    <a:shade val="67500"/>
                    <a:satMod val="115000"/>
                  </a:sysClr>
                </a:gs>
                <a:gs pos="100000">
                  <a:sysClr val="window" lastClr="FFFFFF">
                    <a:lumMod val="75000"/>
                    <a:shade val="100000"/>
                    <a:satMod val="115000"/>
                  </a:sysClr>
                </a:gs>
              </a:gsLst>
              <a:lin ang="0" scaled="1"/>
              <a:tileRect/>
            </a:gradFill>
            <a:ln w="25400" cap="flat" cmpd="sng" algn="ctr">
              <a:solidFill>
                <a:sysClr val="window" lastClr="FFFFFF">
                  <a:lumMod val="65000"/>
                </a:sysClr>
              </a:solidFill>
              <a:prstDash val="solid"/>
            </a:ln>
            <a:effectLst/>
          </p:spPr>
          <p:txBody>
            <a:bodyPr lIns="214171" tIns="107085" rIns="214171" bIns="107085" rtlCol="0" anchor="ctr"/>
            <a:lstStyle/>
            <a:p>
              <a:pPr algn="ctr" defTabSz="914355">
                <a:defRPr/>
              </a:pPr>
              <a:endParaRPr lang="en-US" sz="1800" kern="0">
                <a:solidFill>
                  <a:prstClr val="white"/>
                </a:solidFill>
                <a:latin typeface="Signika" panose="020B0604020202020204" charset="0"/>
                <a:cs typeface="Arial"/>
                <a:sym typeface="Arial"/>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47809"/>
              <a:ext cx="2521401" cy="3585845"/>
            </a:xfrm>
            <a:prstGeom prst="rect">
              <a:avLst/>
            </a:prstGeom>
          </p:spPr>
        </p:pic>
      </p:grpSp>
      <p:sp>
        <p:nvSpPr>
          <p:cNvPr id="16" name="テキスト プレースホルダー 11"/>
          <p:cNvSpPr txBox="1">
            <a:spLocks/>
          </p:cNvSpPr>
          <p:nvPr/>
        </p:nvSpPr>
        <p:spPr>
          <a:xfrm>
            <a:off x="3297542" y="1460736"/>
            <a:ext cx="5562599" cy="651845"/>
          </a:xfrm>
          <a:prstGeom prst="rect">
            <a:avLst/>
          </a:prstGeom>
        </p:spPr>
        <p:txBody>
          <a:bodyPr lIns="91438" tIns="45719" rIns="91438" bIns="45719"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310">
              <a:buClr>
                <a:srgbClr val="000000"/>
              </a:buClr>
              <a:buNone/>
            </a:pPr>
            <a:r>
              <a:rPr lang="en-US" sz="4800" b="1" dirty="0">
                <a:solidFill>
                  <a:srgbClr val="C00000"/>
                </a:solidFill>
                <a:latin typeface="PT Sans" panose="020B0503020203020204" pitchFamily="34" charset="0"/>
                <a:cs typeface="Arial" pitchFamily="34" charset="0"/>
                <a:sym typeface="Arial"/>
              </a:rPr>
              <a:t>IPA </a:t>
            </a:r>
            <a:r>
              <a:rPr lang="en-US" sz="4800" b="1" dirty="0" err="1">
                <a:solidFill>
                  <a:srgbClr val="C00000"/>
                </a:solidFill>
                <a:latin typeface="PT Sans" panose="020B0503020203020204" pitchFamily="34" charset="0"/>
                <a:cs typeface="Arial" pitchFamily="34" charset="0"/>
                <a:sym typeface="Arial"/>
              </a:rPr>
              <a:t>Biologi</a:t>
            </a:r>
            <a:endParaRPr lang="en-US" sz="4800" b="1" dirty="0">
              <a:solidFill>
                <a:srgbClr val="C00000"/>
              </a:solidFill>
              <a:latin typeface="PT Sans" panose="020B0503020203020204" pitchFamily="34" charset="0"/>
              <a:cs typeface="Arial" pitchFamily="34" charset="0"/>
              <a:sym typeface="Arial"/>
            </a:endParaRPr>
          </a:p>
        </p:txBody>
      </p:sp>
      <p:cxnSp>
        <p:nvCxnSpPr>
          <p:cNvPr id="17" name="直線コネクタ 9"/>
          <p:cNvCxnSpPr/>
          <p:nvPr/>
        </p:nvCxnSpPr>
        <p:spPr>
          <a:xfrm>
            <a:off x="4056127" y="2646137"/>
            <a:ext cx="4576597" cy="0"/>
          </a:xfrm>
          <a:prstGeom prst="line">
            <a:avLst/>
          </a:prstGeom>
          <a:noFill/>
          <a:ln w="19050" cap="flat" cmpd="sng" algn="ctr">
            <a:solidFill>
              <a:sysClr val="windowText" lastClr="000000">
                <a:lumMod val="65000"/>
                <a:lumOff val="35000"/>
              </a:sysClr>
            </a:solidFill>
            <a:prstDash val="solid"/>
          </a:ln>
          <a:effectLst/>
        </p:spPr>
      </p:cxnSp>
      <p:sp>
        <p:nvSpPr>
          <p:cNvPr id="18" name="Rectangle 17"/>
          <p:cNvSpPr/>
          <p:nvPr/>
        </p:nvSpPr>
        <p:spPr>
          <a:xfrm>
            <a:off x="4857997" y="2254381"/>
            <a:ext cx="2441690" cy="338552"/>
          </a:xfrm>
          <a:prstGeom prst="rect">
            <a:avLst/>
          </a:prstGeom>
        </p:spPr>
        <p:txBody>
          <a:bodyPr wrap="none" lIns="91438" tIns="45719" rIns="91438" bIns="45719">
            <a:spAutoFit/>
          </a:bodyPr>
          <a:lstStyle/>
          <a:p>
            <a:pPr algn="ctr" defTabSz="914310">
              <a:buClr>
                <a:srgbClr val="000000"/>
              </a:buClr>
              <a:defRPr/>
            </a:pPr>
            <a:r>
              <a:rPr lang="en-US" sz="1600" b="1" kern="0" dirty="0">
                <a:solidFill>
                  <a:prstClr val="white">
                    <a:lumMod val="50000"/>
                  </a:prstClr>
                </a:solidFill>
                <a:latin typeface="PT Sans" panose="020B0503020203020204" pitchFamily="34" charset="0"/>
                <a:cs typeface="Palanquin" panose="020B0004020203020204" pitchFamily="34" charset="0"/>
                <a:sym typeface="Arial"/>
              </a:rPr>
              <a:t>UNTUK SMA/MA KELAS X</a:t>
            </a:r>
            <a:endParaRPr lang="id-ID" sz="1600" b="1" kern="0" dirty="0">
              <a:solidFill>
                <a:prstClr val="white">
                  <a:lumMod val="50000"/>
                </a:prstClr>
              </a:solidFill>
              <a:latin typeface="PT Sans" panose="020B0503020203020204" pitchFamily="34" charset="0"/>
              <a:cs typeface="Palanquin" panose="020B0004020203020204" pitchFamily="34" charset="0"/>
              <a:sym typeface="Arial"/>
            </a:endParaRPr>
          </a:p>
        </p:txBody>
      </p:sp>
      <p:sp>
        <p:nvSpPr>
          <p:cNvPr id="19" name="Rectangle 18"/>
          <p:cNvSpPr/>
          <p:nvPr/>
        </p:nvSpPr>
        <p:spPr>
          <a:xfrm>
            <a:off x="3690083" y="2703674"/>
            <a:ext cx="5210077" cy="1200327"/>
          </a:xfrm>
          <a:prstGeom prst="rect">
            <a:avLst/>
          </a:prstGeom>
        </p:spPr>
        <p:txBody>
          <a:bodyPr wrap="none" lIns="91438" tIns="45719" rIns="91438" bIns="45719">
            <a:spAutoFit/>
          </a:bodyPr>
          <a:lstStyle/>
          <a:p>
            <a:pPr algn="ctr" defTabSz="914310">
              <a:buClr>
                <a:srgbClr val="000000"/>
              </a:buClr>
              <a:defRPr/>
            </a:pPr>
            <a:r>
              <a:rPr lang="id-ID" sz="3600" b="1" kern="0" dirty="0">
                <a:solidFill>
                  <a:srgbClr val="000000"/>
                </a:solidFill>
                <a:latin typeface="PT Sans" panose="020B0503020203020204" pitchFamily="34" charset="0"/>
                <a:cs typeface="Arial"/>
                <a:sym typeface="Arial"/>
              </a:rPr>
              <a:t>Bab 3</a:t>
            </a:r>
          </a:p>
          <a:p>
            <a:pPr algn="ctr" defTabSz="914333">
              <a:defRPr/>
            </a:pPr>
            <a:r>
              <a:rPr lang="en-US" sz="3600" b="1" kern="0" dirty="0">
                <a:solidFill>
                  <a:srgbClr val="000000"/>
                </a:solidFill>
                <a:latin typeface="PT Sans" panose="020B0503020203020204" pitchFamily="34" charset="0"/>
                <a:cs typeface="Arial"/>
                <a:sym typeface="Arial"/>
              </a:rPr>
              <a:t>I</a:t>
            </a:r>
            <a:r>
              <a:rPr lang="id-ID" sz="3600" b="1" kern="0" dirty="0">
                <a:solidFill>
                  <a:srgbClr val="000000"/>
                </a:solidFill>
                <a:latin typeface="PT Sans" panose="020B0503020203020204" pitchFamily="34" charset="0"/>
                <a:cs typeface="Arial"/>
                <a:sym typeface="Arial"/>
              </a:rPr>
              <a:t>novasi Teknologi Biologi</a:t>
            </a:r>
          </a:p>
        </p:txBody>
      </p:sp>
    </p:spTree>
    <p:extLst>
      <p:ext uri="{BB962C8B-B14F-4D97-AF65-F5344CB8AC3E}">
        <p14:creationId xmlns:p14="http://schemas.microsoft.com/office/powerpoint/2010/main" val="3089272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iterate type="wd">
                                    <p:tmPct val="10000"/>
                                  </p:iterate>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6" presetClass="entr" presetSubtype="37"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1000"/>
                                        <p:tgtEl>
                                          <p:spTgt spid="17"/>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fltVal val="0"/>
                                          </p:val>
                                        </p:tav>
                                        <p:tav tm="100000">
                                          <p:val>
                                            <p:strVal val="#ppt_w"/>
                                          </p:val>
                                        </p:tav>
                                      </p:tavLst>
                                    </p:anim>
                                    <p:anim calcmode="lin" valueType="num">
                                      <p:cBhvr>
                                        <p:cTn id="16" dur="1000" fill="hold"/>
                                        <p:tgtEl>
                                          <p:spTgt spid="18"/>
                                        </p:tgtEl>
                                        <p:attrNameLst>
                                          <p:attrName>ppt_h</p:attrName>
                                        </p:attrNameLst>
                                      </p:cBhvr>
                                      <p:tavLst>
                                        <p:tav tm="0">
                                          <p:val>
                                            <p:fltVal val="0"/>
                                          </p:val>
                                        </p:tav>
                                        <p:tav tm="100000">
                                          <p:val>
                                            <p:strVal val="#ppt_h"/>
                                          </p:val>
                                        </p:tav>
                                      </p:tavLst>
                                    </p:anim>
                                    <p:animEffect transition="in" filter="fade">
                                      <p:cBhvr>
                                        <p:cTn id="17" dur="1000"/>
                                        <p:tgtEl>
                                          <p:spTgt spid="18"/>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9" name="Google Shape;252;p34"/>
          <p:cNvSpPr txBox="1">
            <a:spLocks/>
          </p:cNvSpPr>
          <p:nvPr/>
        </p:nvSpPr>
        <p:spPr>
          <a:xfrm>
            <a:off x="287338" y="252754"/>
            <a:ext cx="861390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pPr algn="ctr"/>
            <a:r>
              <a:rPr lang="id-ID" sz="2200" b="1" dirty="0">
                <a:solidFill>
                  <a:schemeClr val="tx1"/>
                </a:solidFill>
                <a:latin typeface="PT Sans" panose="020B0503020203020204"/>
              </a:rPr>
              <a:t>Perbedaan Bioteknologi Konvensional dengan Bioteknologi Modern</a:t>
            </a:r>
          </a:p>
        </p:txBody>
      </p:sp>
      <p:graphicFrame>
        <p:nvGraphicFramePr>
          <p:cNvPr id="4" name="Table 3"/>
          <p:cNvGraphicFramePr>
            <a:graphicFrameLocks noGrp="1"/>
          </p:cNvGraphicFramePr>
          <p:nvPr>
            <p:extLst>
              <p:ext uri="{D42A27DB-BD31-4B8C-83A1-F6EECF244321}">
                <p14:modId xmlns:p14="http://schemas.microsoft.com/office/powerpoint/2010/main" val="1522248442"/>
              </p:ext>
            </p:extLst>
          </p:nvPr>
        </p:nvGraphicFramePr>
        <p:xfrm>
          <a:off x="380772" y="901063"/>
          <a:ext cx="8371111" cy="3901440"/>
        </p:xfrm>
        <a:graphic>
          <a:graphicData uri="http://schemas.openxmlformats.org/drawingml/2006/table">
            <a:tbl>
              <a:tblPr firstRow="1" bandRow="1">
                <a:tableStyleId>{5C22544A-7EE6-4342-B048-85BDC9FD1C3A}</a:tableStyleId>
              </a:tblPr>
              <a:tblGrid>
                <a:gridCol w="1265735">
                  <a:extLst>
                    <a:ext uri="{9D8B030D-6E8A-4147-A177-3AD203B41FA5}">
                      <a16:colId xmlns:a16="http://schemas.microsoft.com/office/drawing/2014/main" val="107516524"/>
                    </a:ext>
                  </a:extLst>
                </a:gridCol>
                <a:gridCol w="1278682">
                  <a:extLst>
                    <a:ext uri="{9D8B030D-6E8A-4147-A177-3AD203B41FA5}">
                      <a16:colId xmlns:a16="http://schemas.microsoft.com/office/drawing/2014/main" val="3828000274"/>
                    </a:ext>
                  </a:extLst>
                </a:gridCol>
                <a:gridCol w="1684288">
                  <a:extLst>
                    <a:ext uri="{9D8B030D-6E8A-4147-A177-3AD203B41FA5}">
                      <a16:colId xmlns:a16="http://schemas.microsoft.com/office/drawing/2014/main" val="1791397761"/>
                    </a:ext>
                  </a:extLst>
                </a:gridCol>
                <a:gridCol w="1456477">
                  <a:extLst>
                    <a:ext uri="{9D8B030D-6E8A-4147-A177-3AD203B41FA5}">
                      <a16:colId xmlns:a16="http://schemas.microsoft.com/office/drawing/2014/main" val="3923048163"/>
                    </a:ext>
                  </a:extLst>
                </a:gridCol>
                <a:gridCol w="1448960">
                  <a:extLst>
                    <a:ext uri="{9D8B030D-6E8A-4147-A177-3AD203B41FA5}">
                      <a16:colId xmlns:a16="http://schemas.microsoft.com/office/drawing/2014/main" val="4242776337"/>
                    </a:ext>
                  </a:extLst>
                </a:gridCol>
                <a:gridCol w="1236969">
                  <a:extLst>
                    <a:ext uri="{9D8B030D-6E8A-4147-A177-3AD203B41FA5}">
                      <a16:colId xmlns:a16="http://schemas.microsoft.com/office/drawing/2014/main" val="1793813982"/>
                    </a:ext>
                  </a:extLst>
                </a:gridCol>
              </a:tblGrid>
              <a:tr h="512644">
                <a:tc>
                  <a:txBody>
                    <a:bodyPr/>
                    <a:lstStyle/>
                    <a:p>
                      <a:pPr algn="ctr"/>
                      <a:r>
                        <a:rPr lang="id-ID" sz="1400" dirty="0">
                          <a:latin typeface="PT Sans" panose="020B0503020203020204"/>
                        </a:rPr>
                        <a:t>Perbedaan</a:t>
                      </a:r>
                    </a:p>
                  </a:txBody>
                  <a:tcPr anchor="ctr"/>
                </a:tc>
                <a:tc>
                  <a:txBody>
                    <a:bodyPr/>
                    <a:lstStyle/>
                    <a:p>
                      <a:pPr algn="ctr"/>
                      <a:r>
                        <a:rPr lang="id-ID" sz="1400" dirty="0">
                          <a:latin typeface="PT Sans" panose="020B0503020203020204"/>
                        </a:rPr>
                        <a:t>Permulaan</a:t>
                      </a:r>
                    </a:p>
                  </a:txBody>
                  <a:tcPr anchor="ctr"/>
                </a:tc>
                <a:tc>
                  <a:txBody>
                    <a:bodyPr/>
                    <a:lstStyle/>
                    <a:p>
                      <a:pPr algn="ctr"/>
                      <a:r>
                        <a:rPr lang="id-ID" sz="1400" dirty="0">
                          <a:latin typeface="PT Sans" panose="020B0503020203020204"/>
                        </a:rPr>
                        <a:t>Cara Pemanfaatan</a:t>
                      </a:r>
                    </a:p>
                  </a:txBody>
                  <a:tcPr anchor="ctr"/>
                </a:tc>
                <a:tc>
                  <a:txBody>
                    <a:bodyPr/>
                    <a:lstStyle/>
                    <a:p>
                      <a:pPr algn="ctr"/>
                      <a:r>
                        <a:rPr lang="id-ID" sz="1400" dirty="0">
                          <a:latin typeface="PT Sans" panose="020B0503020203020204"/>
                        </a:rPr>
                        <a:t>Peralatan dan Teknologi yang digunakan</a:t>
                      </a:r>
                    </a:p>
                  </a:txBody>
                  <a:tcPr anchor="ctr"/>
                </a:tc>
                <a:tc>
                  <a:txBody>
                    <a:bodyPr/>
                    <a:lstStyle/>
                    <a:p>
                      <a:pPr algn="ctr"/>
                      <a:r>
                        <a:rPr lang="id-ID" sz="1400" dirty="0">
                          <a:latin typeface="PT Sans" panose="020B0503020203020204"/>
                        </a:rPr>
                        <a:t>Proses dan Hasilnya</a:t>
                      </a:r>
                    </a:p>
                  </a:txBody>
                  <a:tcPr anchor="ctr"/>
                </a:tc>
                <a:tc>
                  <a:txBody>
                    <a:bodyPr/>
                    <a:lstStyle/>
                    <a:p>
                      <a:pPr algn="ctr"/>
                      <a:r>
                        <a:rPr lang="id-ID" sz="1400" dirty="0">
                          <a:latin typeface="PT Sans" panose="020B0503020203020204"/>
                        </a:rPr>
                        <a:t>Contoh</a:t>
                      </a:r>
                    </a:p>
                  </a:txBody>
                  <a:tcPr anchor="ctr"/>
                </a:tc>
                <a:extLst>
                  <a:ext uri="{0D108BD9-81ED-4DB2-BD59-A6C34878D82A}">
                    <a16:rowId xmlns:a16="http://schemas.microsoft.com/office/drawing/2014/main" val="1167150292"/>
                  </a:ext>
                </a:extLst>
              </a:tr>
              <a:tr h="919317">
                <a:tc>
                  <a:txBody>
                    <a:bodyPr/>
                    <a:lstStyle/>
                    <a:p>
                      <a:r>
                        <a:rPr lang="id-ID" sz="1400" b="1" dirty="0">
                          <a:latin typeface="PT Sans" panose="020B0503020203020204"/>
                        </a:rPr>
                        <a:t>Bioteknologi Konvensional</a:t>
                      </a:r>
                    </a:p>
                  </a:txBody>
                  <a:tcPr/>
                </a:tc>
                <a:tc>
                  <a:txBody>
                    <a:bodyPr/>
                    <a:lstStyle/>
                    <a:p>
                      <a:r>
                        <a:rPr lang="id-ID" sz="1400" dirty="0">
                          <a:latin typeface="PT Sans" panose="020B0503020203020204"/>
                        </a:rPr>
                        <a:t>Sejak awal peradaban</a:t>
                      </a:r>
                    </a:p>
                    <a:p>
                      <a:r>
                        <a:rPr lang="id-ID" sz="1400" dirty="0">
                          <a:latin typeface="PT Sans" panose="020B0503020203020204"/>
                        </a:rPr>
                        <a:t>manusia.</a:t>
                      </a:r>
                    </a:p>
                  </a:txBody>
                  <a:tcPr/>
                </a:tc>
                <a:tc>
                  <a:txBody>
                    <a:bodyPr/>
                    <a:lstStyle/>
                    <a:p>
                      <a:r>
                        <a:rPr lang="id-ID" sz="1400" dirty="0">
                          <a:latin typeface="PT Sans" panose="020B0503020203020204"/>
                        </a:rPr>
                        <a:t>Menggunakan mikroorganisme secara langsung atau hasilnya</a:t>
                      </a:r>
                    </a:p>
                    <a:p>
                      <a:r>
                        <a:rPr lang="id-ID" sz="1400" dirty="0">
                          <a:latin typeface="PT Sans" panose="020B0503020203020204"/>
                        </a:rPr>
                        <a:t>berupa senyawa kimia.</a:t>
                      </a:r>
                    </a:p>
                  </a:txBody>
                  <a:tcPr/>
                </a:tc>
                <a:tc>
                  <a:txBody>
                    <a:bodyPr/>
                    <a:lstStyle/>
                    <a:p>
                      <a:r>
                        <a:rPr lang="sv-SE" sz="1400" dirty="0">
                          <a:latin typeface="PT Sans" panose="020B0503020203020204"/>
                        </a:rPr>
                        <a:t>Menggunakan peralatan</a:t>
                      </a:r>
                    </a:p>
                    <a:p>
                      <a:r>
                        <a:rPr lang="sv-SE" sz="1400" dirty="0">
                          <a:latin typeface="PT Sans" panose="020B0503020203020204"/>
                        </a:rPr>
                        <a:t>dan metode yang</a:t>
                      </a:r>
                    </a:p>
                    <a:p>
                      <a:r>
                        <a:rPr lang="sv-SE" sz="1400" dirty="0">
                          <a:latin typeface="PT Sans" panose="020B0503020203020204"/>
                        </a:rPr>
                        <a:t>sederhana.</a:t>
                      </a:r>
                      <a:endParaRPr lang="id-ID" sz="1400" dirty="0">
                        <a:latin typeface="PT Sans" panose="020B0503020203020204"/>
                      </a:endParaRP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id-ID" sz="1400" dirty="0">
                          <a:latin typeface="PT Sans" panose="020B0503020203020204"/>
                        </a:rPr>
                        <a:t>Kurang steril, hasilnya</a:t>
                      </a:r>
                      <a:r>
                        <a:rPr lang="id-ID" sz="1400" baseline="0" dirty="0">
                          <a:latin typeface="PT Sans" panose="020B0503020203020204"/>
                        </a:rPr>
                        <a:t> s</a:t>
                      </a:r>
                      <a:r>
                        <a:rPr lang="id-ID" sz="1400" dirty="0">
                          <a:latin typeface="PT Sans" panose="020B0503020203020204"/>
                        </a:rPr>
                        <a:t>edikit</a:t>
                      </a:r>
                      <a:r>
                        <a:rPr lang="id-ID" sz="1400" baseline="0" dirty="0">
                          <a:latin typeface="PT Sans" panose="020B0503020203020204"/>
                        </a:rPr>
                        <a:t> </a:t>
                      </a:r>
                      <a:r>
                        <a:rPr lang="id-ID" sz="1400" dirty="0">
                          <a:latin typeface="PT Sans" panose="020B0503020203020204"/>
                        </a:rPr>
                        <a:t>(terbatas), dan</a:t>
                      </a:r>
                      <a:r>
                        <a:rPr lang="id-ID" sz="1400" baseline="0" dirty="0">
                          <a:latin typeface="PT Sans" panose="020B0503020203020204"/>
                        </a:rPr>
                        <a:t> </a:t>
                      </a:r>
                      <a:r>
                        <a:rPr lang="id-ID" sz="1400" dirty="0">
                          <a:latin typeface="PT Sans" panose="020B0503020203020204"/>
                        </a:rPr>
                        <a:t>kualitas belum</a:t>
                      </a:r>
                      <a:r>
                        <a:rPr lang="id-ID" sz="1400" baseline="0" dirty="0">
                          <a:latin typeface="PT Sans" panose="020B0503020203020204"/>
                        </a:rPr>
                        <a:t> </a:t>
                      </a:r>
                      <a:r>
                        <a:rPr lang="id-ID" sz="1400" dirty="0">
                          <a:latin typeface="PT Sans" panose="020B0503020203020204"/>
                        </a:rPr>
                        <a:t>terjamin.</a:t>
                      </a:r>
                    </a:p>
                  </a:txBody>
                  <a:tcPr/>
                </a:tc>
                <a:tc>
                  <a:txBody>
                    <a:bodyPr/>
                    <a:lstStyle/>
                    <a:p>
                      <a:r>
                        <a:rPr lang="id-ID" sz="1400" dirty="0">
                          <a:latin typeface="PT Sans" panose="020B0503020203020204"/>
                        </a:rPr>
                        <a:t>Pembuatan</a:t>
                      </a:r>
                      <a:r>
                        <a:rPr lang="id-ID" sz="1400" baseline="0" dirty="0">
                          <a:latin typeface="PT Sans" panose="020B0503020203020204"/>
                        </a:rPr>
                        <a:t> </a:t>
                      </a:r>
                      <a:r>
                        <a:rPr lang="id-ID" sz="1400" dirty="0">
                          <a:latin typeface="PT Sans" panose="020B0503020203020204"/>
                        </a:rPr>
                        <a:t>tempe,</a:t>
                      </a:r>
                      <a:r>
                        <a:rPr lang="id-ID" sz="1400" baseline="0" dirty="0">
                          <a:latin typeface="PT Sans" panose="020B0503020203020204"/>
                        </a:rPr>
                        <a:t> </a:t>
                      </a:r>
                      <a:r>
                        <a:rPr lang="id-ID" sz="1400" dirty="0">
                          <a:latin typeface="PT Sans" panose="020B0503020203020204"/>
                        </a:rPr>
                        <a:t>tapai, roti,</a:t>
                      </a:r>
                      <a:r>
                        <a:rPr lang="id-ID" sz="1400" baseline="0" dirty="0">
                          <a:latin typeface="PT Sans" panose="020B0503020203020204"/>
                        </a:rPr>
                        <a:t> </a:t>
                      </a:r>
                      <a:r>
                        <a:rPr lang="id-ID" sz="1400" i="1" dirty="0">
                          <a:latin typeface="PT Sans" panose="020B0503020203020204"/>
                        </a:rPr>
                        <a:t>yoghurt</a:t>
                      </a:r>
                      <a:r>
                        <a:rPr lang="id-ID" sz="1400" dirty="0">
                          <a:latin typeface="PT Sans" panose="020B0503020203020204"/>
                        </a:rPr>
                        <a:t>,</a:t>
                      </a:r>
                      <a:r>
                        <a:rPr lang="id-ID" sz="1400" baseline="0" dirty="0">
                          <a:latin typeface="PT Sans" panose="020B0503020203020204"/>
                        </a:rPr>
                        <a:t> </a:t>
                      </a:r>
                      <a:r>
                        <a:rPr lang="id-ID" sz="1400" dirty="0">
                          <a:latin typeface="PT Sans" panose="020B0503020203020204"/>
                        </a:rPr>
                        <a:t>keju,</a:t>
                      </a:r>
                      <a:r>
                        <a:rPr lang="id-ID" sz="1400" baseline="0" dirty="0">
                          <a:latin typeface="PT Sans" panose="020B0503020203020204"/>
                        </a:rPr>
                        <a:t> </a:t>
                      </a:r>
                      <a:r>
                        <a:rPr lang="id-ID" sz="1400" dirty="0">
                          <a:latin typeface="PT Sans" panose="020B0503020203020204"/>
                        </a:rPr>
                        <a:t>dan </a:t>
                      </a:r>
                      <a:r>
                        <a:rPr lang="id-ID" sz="1400" i="1" dirty="0">
                          <a:latin typeface="PT Sans" panose="020B0503020203020204"/>
                        </a:rPr>
                        <a:t>nata de coco</a:t>
                      </a:r>
                      <a:r>
                        <a:rPr lang="id-ID" sz="1400" dirty="0">
                          <a:latin typeface="PT Sans" panose="020B0503020203020204"/>
                        </a:rPr>
                        <a:t>.</a:t>
                      </a:r>
                    </a:p>
                  </a:txBody>
                  <a:tcPr/>
                </a:tc>
                <a:extLst>
                  <a:ext uri="{0D108BD9-81ED-4DB2-BD59-A6C34878D82A}">
                    <a16:rowId xmlns:a16="http://schemas.microsoft.com/office/drawing/2014/main" val="2483925428"/>
                  </a:ext>
                </a:extLst>
              </a:tr>
              <a:tr h="662429">
                <a:tc>
                  <a:txBody>
                    <a:bodyPr/>
                    <a:lstStyle/>
                    <a:p>
                      <a:r>
                        <a:rPr lang="id-ID" sz="1400" b="1" dirty="0">
                          <a:latin typeface="PT Sans" panose="020B0503020203020204"/>
                        </a:rPr>
                        <a:t>Bioteknologi Modern</a:t>
                      </a:r>
                    </a:p>
                  </a:txBody>
                  <a:tcPr/>
                </a:tc>
                <a:tc>
                  <a:txBody>
                    <a:bodyPr/>
                    <a:lstStyle/>
                    <a:p>
                      <a:r>
                        <a:rPr lang="id-ID" sz="1400" dirty="0">
                          <a:latin typeface="PT Sans" panose="020B0503020203020204"/>
                        </a:rPr>
                        <a:t>Berkembang</a:t>
                      </a:r>
                      <a:r>
                        <a:rPr lang="id-ID" sz="1400" baseline="0" dirty="0">
                          <a:latin typeface="PT Sans" panose="020B0503020203020204"/>
                        </a:rPr>
                        <a:t> </a:t>
                      </a:r>
                      <a:r>
                        <a:rPr lang="id-ID" sz="1400" dirty="0">
                          <a:latin typeface="PT Sans" panose="020B0503020203020204"/>
                        </a:rPr>
                        <a:t>sejak</a:t>
                      </a:r>
                      <a:r>
                        <a:rPr lang="id-ID" sz="1400" baseline="0" dirty="0">
                          <a:latin typeface="PT Sans" panose="020B0503020203020204"/>
                        </a:rPr>
                        <a:t> </a:t>
                      </a:r>
                      <a:r>
                        <a:rPr lang="id-ID" sz="1400" dirty="0">
                          <a:latin typeface="PT Sans" panose="020B0503020203020204"/>
                        </a:rPr>
                        <a:t>ditemukannya</a:t>
                      </a:r>
                      <a:r>
                        <a:rPr lang="id-ID" sz="1400" baseline="0" dirty="0">
                          <a:latin typeface="PT Sans" panose="020B0503020203020204"/>
                        </a:rPr>
                        <a:t> </a:t>
                      </a:r>
                      <a:r>
                        <a:rPr lang="id-ID" sz="1400" dirty="0">
                          <a:latin typeface="PT Sans" panose="020B0503020203020204"/>
                        </a:rPr>
                        <a:t>struktur dan</a:t>
                      </a:r>
                      <a:r>
                        <a:rPr lang="id-ID" sz="1400" baseline="0" dirty="0">
                          <a:latin typeface="PT Sans" panose="020B0503020203020204"/>
                        </a:rPr>
                        <a:t> </a:t>
                      </a:r>
                      <a:r>
                        <a:rPr lang="id-ID" sz="1400" dirty="0">
                          <a:latin typeface="PT Sans" panose="020B0503020203020204"/>
                        </a:rPr>
                        <a:t>fungsi DNA.</a:t>
                      </a:r>
                    </a:p>
                  </a:txBody>
                  <a:tcPr/>
                </a:tc>
                <a:tc>
                  <a:txBody>
                    <a:bodyPr/>
                    <a:lstStyle/>
                    <a:p>
                      <a:r>
                        <a:rPr lang="id-ID" sz="1400" dirty="0">
                          <a:latin typeface="PT Sans" panose="020B0503020203020204"/>
                        </a:rPr>
                        <a:t>Menggunakan</a:t>
                      </a:r>
                      <a:r>
                        <a:rPr lang="id-ID" sz="1400" baseline="0" dirty="0">
                          <a:latin typeface="PT Sans" panose="020B0503020203020204"/>
                        </a:rPr>
                        <a:t> </a:t>
                      </a:r>
                      <a:r>
                        <a:rPr lang="id-ID" sz="1400" dirty="0">
                          <a:latin typeface="PT Sans" panose="020B0503020203020204"/>
                        </a:rPr>
                        <a:t>mikroorganisme,</a:t>
                      </a:r>
                      <a:r>
                        <a:rPr lang="id-ID" sz="1400" baseline="0" dirty="0">
                          <a:latin typeface="PT Sans" panose="020B0503020203020204"/>
                        </a:rPr>
                        <a:t> </a:t>
                      </a:r>
                      <a:r>
                        <a:rPr lang="id-ID" sz="1400" dirty="0">
                          <a:latin typeface="PT Sans" panose="020B0503020203020204"/>
                        </a:rPr>
                        <a:t>makroorganisme,</a:t>
                      </a:r>
                      <a:r>
                        <a:rPr lang="id-ID" sz="1400" baseline="0" dirty="0">
                          <a:latin typeface="PT Sans" panose="020B0503020203020204"/>
                        </a:rPr>
                        <a:t> </a:t>
                      </a:r>
                      <a:r>
                        <a:rPr lang="id-ID" sz="1400" dirty="0">
                          <a:latin typeface="PT Sans" panose="020B0503020203020204"/>
                        </a:rPr>
                        <a:t>atau</a:t>
                      </a:r>
                      <a:r>
                        <a:rPr lang="id-ID" sz="1400" baseline="0" dirty="0">
                          <a:latin typeface="PT Sans" panose="020B0503020203020204"/>
                        </a:rPr>
                        <a:t> </a:t>
                      </a:r>
                      <a:r>
                        <a:rPr lang="id-ID" sz="1400" dirty="0">
                          <a:latin typeface="PT Sans" panose="020B0503020203020204"/>
                        </a:rPr>
                        <a:t>bagian-bagiannya</a:t>
                      </a:r>
                      <a:r>
                        <a:rPr lang="id-ID" sz="1400" baseline="0" dirty="0">
                          <a:latin typeface="PT Sans" panose="020B0503020203020204"/>
                        </a:rPr>
                        <a:t> </a:t>
                      </a:r>
                      <a:r>
                        <a:rPr lang="id-ID" sz="1400" dirty="0">
                          <a:latin typeface="PT Sans" panose="020B0503020203020204"/>
                        </a:rPr>
                        <a:t>yang telah direkayasa genetik.</a:t>
                      </a:r>
                    </a:p>
                  </a:txBody>
                  <a:tcPr/>
                </a:tc>
                <a:tc>
                  <a:txBody>
                    <a:bodyPr/>
                    <a:lstStyle/>
                    <a:p>
                      <a:r>
                        <a:rPr lang="id-ID" sz="1400" dirty="0">
                          <a:latin typeface="PT Sans" panose="020B0503020203020204"/>
                        </a:rPr>
                        <a:t>Menggunakan</a:t>
                      </a:r>
                      <a:r>
                        <a:rPr lang="id-ID" sz="1400" baseline="0" dirty="0">
                          <a:latin typeface="PT Sans" panose="020B0503020203020204"/>
                        </a:rPr>
                        <a:t> </a:t>
                      </a:r>
                      <a:r>
                        <a:rPr lang="id-ID" sz="1400" dirty="0">
                          <a:latin typeface="PT Sans" panose="020B0503020203020204"/>
                        </a:rPr>
                        <a:t>peralatan</a:t>
                      </a:r>
                      <a:r>
                        <a:rPr lang="id-ID" sz="1400" baseline="0" dirty="0">
                          <a:latin typeface="PT Sans" panose="020B0503020203020204"/>
                        </a:rPr>
                        <a:t> </a:t>
                      </a:r>
                      <a:r>
                        <a:rPr lang="id-ID" sz="1400" dirty="0">
                          <a:latin typeface="PT Sans" panose="020B0503020203020204"/>
                        </a:rPr>
                        <a:t>modern</a:t>
                      </a:r>
                      <a:r>
                        <a:rPr lang="id-ID" sz="1400" baseline="0" dirty="0">
                          <a:latin typeface="PT Sans" panose="020B0503020203020204"/>
                        </a:rPr>
                        <a:t> d</a:t>
                      </a:r>
                      <a:r>
                        <a:rPr lang="id-ID" sz="1400" dirty="0">
                          <a:latin typeface="PT Sans" panose="020B0503020203020204"/>
                        </a:rPr>
                        <a:t>engan</a:t>
                      </a:r>
                      <a:r>
                        <a:rPr lang="id-ID" sz="1400" baseline="0" dirty="0">
                          <a:latin typeface="PT Sans" panose="020B0503020203020204"/>
                        </a:rPr>
                        <a:t> </a:t>
                      </a:r>
                      <a:r>
                        <a:rPr lang="id-ID" sz="1400" dirty="0">
                          <a:latin typeface="PT Sans" panose="020B0503020203020204"/>
                        </a:rPr>
                        <a:t>berbagai</a:t>
                      </a:r>
                      <a:r>
                        <a:rPr lang="id-ID" sz="1400" baseline="0" dirty="0">
                          <a:latin typeface="PT Sans" panose="020B0503020203020204"/>
                        </a:rPr>
                        <a:t> </a:t>
                      </a:r>
                      <a:r>
                        <a:rPr lang="id-ID" sz="1400" dirty="0">
                          <a:latin typeface="PT Sans" panose="020B0503020203020204"/>
                        </a:rPr>
                        <a:t>teknologi.</a:t>
                      </a:r>
                    </a:p>
                  </a:txBody>
                  <a:tcPr/>
                </a:tc>
                <a:tc>
                  <a:txBody>
                    <a:bodyPr/>
                    <a:lstStyle/>
                    <a:p>
                      <a:r>
                        <a:rPr lang="id-ID" sz="1400" dirty="0">
                          <a:latin typeface="PT Sans" panose="020B0503020203020204"/>
                        </a:rPr>
                        <a:t>Steril, mampu memproduksi</a:t>
                      </a:r>
                    </a:p>
                    <a:p>
                      <a:r>
                        <a:rPr lang="id-ID" sz="1400" dirty="0">
                          <a:latin typeface="PT Sans" panose="020B0503020203020204"/>
                        </a:rPr>
                        <a:t>banyak dalam waktu cepat,</a:t>
                      </a:r>
                    </a:p>
                    <a:p>
                      <a:r>
                        <a:rPr lang="id-ID" sz="1400" dirty="0">
                          <a:latin typeface="PT Sans" panose="020B0503020203020204"/>
                        </a:rPr>
                        <a:t>dan kualitas terstandardisasi.</a:t>
                      </a:r>
                    </a:p>
                  </a:txBody>
                  <a:tcPr/>
                </a:tc>
                <a:tc>
                  <a:txBody>
                    <a:bodyPr/>
                    <a:lstStyle/>
                    <a:p>
                      <a:r>
                        <a:rPr lang="id-ID" sz="1400" dirty="0">
                          <a:latin typeface="PT Sans" panose="020B0503020203020204"/>
                        </a:rPr>
                        <a:t>Kultur</a:t>
                      </a:r>
                      <a:r>
                        <a:rPr lang="id-ID" sz="1400" baseline="0" dirty="0">
                          <a:latin typeface="PT Sans" panose="020B0503020203020204"/>
                        </a:rPr>
                        <a:t> </a:t>
                      </a:r>
                      <a:r>
                        <a:rPr lang="id-ID" sz="1400" dirty="0">
                          <a:latin typeface="PT Sans" panose="020B0503020203020204"/>
                        </a:rPr>
                        <a:t>jaringan,</a:t>
                      </a:r>
                      <a:r>
                        <a:rPr lang="id-ID" sz="1400" baseline="0" dirty="0">
                          <a:latin typeface="PT Sans" panose="020B0503020203020204"/>
                        </a:rPr>
                        <a:t> </a:t>
                      </a:r>
                      <a:r>
                        <a:rPr lang="id-ID" sz="1400" dirty="0">
                          <a:latin typeface="PT Sans" panose="020B0503020203020204"/>
                        </a:rPr>
                        <a:t>organisme</a:t>
                      </a:r>
                      <a:r>
                        <a:rPr lang="id-ID" sz="1400" baseline="0" dirty="0">
                          <a:latin typeface="PT Sans" panose="020B0503020203020204"/>
                        </a:rPr>
                        <a:t> </a:t>
                      </a:r>
                      <a:r>
                        <a:rPr lang="id-ID" sz="1400" dirty="0">
                          <a:latin typeface="PT Sans" panose="020B0503020203020204"/>
                        </a:rPr>
                        <a:t>transgenik,</a:t>
                      </a:r>
                      <a:r>
                        <a:rPr lang="id-ID" sz="1400" baseline="0" dirty="0">
                          <a:latin typeface="PT Sans" panose="020B0503020203020204"/>
                        </a:rPr>
                        <a:t> </a:t>
                      </a:r>
                      <a:r>
                        <a:rPr lang="id-ID" sz="1400" dirty="0">
                          <a:latin typeface="PT Sans" panose="020B0503020203020204"/>
                        </a:rPr>
                        <a:t>hewan hasil</a:t>
                      </a:r>
                      <a:r>
                        <a:rPr lang="id-ID" sz="1400" baseline="0" dirty="0">
                          <a:latin typeface="PT Sans" panose="020B0503020203020204"/>
                        </a:rPr>
                        <a:t> </a:t>
                      </a:r>
                      <a:r>
                        <a:rPr lang="id-ID" sz="1400" dirty="0">
                          <a:latin typeface="PT Sans" panose="020B0503020203020204"/>
                        </a:rPr>
                        <a:t>kloning, dan</a:t>
                      </a:r>
                      <a:r>
                        <a:rPr lang="id-ID" sz="1400" baseline="0" dirty="0">
                          <a:latin typeface="PT Sans" panose="020B0503020203020204"/>
                        </a:rPr>
                        <a:t> </a:t>
                      </a:r>
                      <a:r>
                        <a:rPr lang="id-ID" sz="1400" dirty="0">
                          <a:latin typeface="PT Sans" panose="020B0503020203020204"/>
                        </a:rPr>
                        <a:t>insulin</a:t>
                      </a:r>
                      <a:r>
                        <a:rPr lang="id-ID" sz="1400" baseline="0" dirty="0">
                          <a:latin typeface="PT Sans" panose="020B0503020203020204"/>
                        </a:rPr>
                        <a:t> </a:t>
                      </a:r>
                      <a:r>
                        <a:rPr lang="id-ID" sz="1400" dirty="0">
                          <a:latin typeface="PT Sans" panose="020B0503020203020204"/>
                        </a:rPr>
                        <a:t>buatan.</a:t>
                      </a:r>
                    </a:p>
                  </a:txBody>
                  <a:tcPr/>
                </a:tc>
                <a:extLst>
                  <a:ext uri="{0D108BD9-81ED-4DB2-BD59-A6C34878D82A}">
                    <a16:rowId xmlns:a16="http://schemas.microsoft.com/office/drawing/2014/main" val="2796273280"/>
                  </a:ext>
                </a:extLst>
              </a:tr>
            </a:tbl>
          </a:graphicData>
        </a:graphic>
      </p:graphicFrame>
    </p:spTree>
    <p:extLst>
      <p:ext uri="{BB962C8B-B14F-4D97-AF65-F5344CB8AC3E}">
        <p14:creationId xmlns:p14="http://schemas.microsoft.com/office/powerpoint/2010/main" val="1914336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 presetClass="entr" presetSubtype="0" fill="hold" nodeType="withEffect">
                                  <p:stCondLst>
                                    <p:cond delay="0"/>
                                  </p:stCondLst>
                                  <p:childTnLst>
                                    <p:set>
                                      <p:cBhvr>
                                        <p:cTn id="9"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42"/>
          <p:cNvSpPr txBox="1">
            <a:spLocks noGrp="1"/>
          </p:cNvSpPr>
          <p:nvPr>
            <p:ph type="title"/>
          </p:nvPr>
        </p:nvSpPr>
        <p:spPr>
          <a:xfrm>
            <a:off x="899566" y="1463275"/>
            <a:ext cx="7392321" cy="1197624"/>
          </a:xfrm>
          <a:prstGeom prst="rect">
            <a:avLst/>
          </a:prstGeom>
        </p:spPr>
        <p:txBody>
          <a:bodyPr spcFirstLastPara="1" wrap="square" lIns="91425" tIns="91425" rIns="91425" bIns="91425" anchor="ctr" anchorCtr="0">
            <a:noAutofit/>
          </a:bodyPr>
          <a:lstStyle/>
          <a:p>
            <a:r>
              <a:rPr lang="es-ES" sz="4000" dirty="0" err="1">
                <a:latin typeface="PT Sans" panose="020B0503020203020204"/>
              </a:rPr>
              <a:t>Penggunaan</a:t>
            </a:r>
            <a:r>
              <a:rPr lang="es-ES" sz="4000" dirty="0">
                <a:latin typeface="PT Sans" panose="020B0503020203020204"/>
              </a:rPr>
              <a:t> </a:t>
            </a:r>
            <a:r>
              <a:rPr lang="es-ES" sz="4000" dirty="0" err="1">
                <a:latin typeface="PT Sans" panose="020B0503020203020204"/>
              </a:rPr>
              <a:t>Mikroorganisme</a:t>
            </a:r>
            <a:r>
              <a:rPr lang="es-ES" sz="4000" dirty="0">
                <a:latin typeface="PT Sans" panose="020B0503020203020204"/>
              </a:rPr>
              <a:t> </a:t>
            </a:r>
            <a:r>
              <a:rPr lang="es-ES" sz="4000" dirty="0" err="1">
                <a:latin typeface="PT Sans" panose="020B0503020203020204"/>
              </a:rPr>
              <a:t>dalam</a:t>
            </a:r>
            <a:r>
              <a:rPr lang="id-ID" sz="4000" dirty="0">
                <a:latin typeface="PT Sans" panose="020B0503020203020204"/>
              </a:rPr>
              <a:t> </a:t>
            </a:r>
            <a:r>
              <a:rPr lang="es-ES" sz="4000" dirty="0" err="1">
                <a:latin typeface="PT Sans" panose="020B0503020203020204"/>
              </a:rPr>
              <a:t>Bioteknologi</a:t>
            </a:r>
            <a:endParaRPr lang="es-ES" sz="4000" dirty="0">
              <a:latin typeface="PT Sans" panose="020B0503020203020204"/>
            </a:endParaRPr>
          </a:p>
        </p:txBody>
      </p:sp>
      <p:sp>
        <p:nvSpPr>
          <p:cNvPr id="427" name="Google Shape;427;p42"/>
          <p:cNvSpPr txBox="1">
            <a:spLocks noGrp="1"/>
          </p:cNvSpPr>
          <p:nvPr>
            <p:ph type="title" idx="2"/>
          </p:nvPr>
        </p:nvSpPr>
        <p:spPr>
          <a:xfrm>
            <a:off x="2658627" y="-16492"/>
            <a:ext cx="3874200" cy="1413300"/>
          </a:xfrm>
          <a:prstGeom prst="rect">
            <a:avLst/>
          </a:prstGeom>
        </p:spPr>
        <p:txBody>
          <a:bodyPr spcFirstLastPara="1" wrap="square" lIns="91425" tIns="91425" rIns="91425" bIns="91425" anchor="ctr" anchorCtr="0">
            <a:noAutofit/>
          </a:bodyPr>
          <a:lstStyle/>
          <a:p>
            <a:r>
              <a:rPr lang="id-ID" dirty="0">
                <a:latin typeface="PT Sans" panose="020B0503020203020204"/>
              </a:rPr>
              <a:t>C</a:t>
            </a:r>
            <a:r>
              <a:rPr lang="en" sz="12000" dirty="0">
                <a:latin typeface="PT Sans" panose="020B0503020203020204"/>
              </a:rPr>
              <a:t> </a:t>
            </a:r>
            <a:endParaRPr sz="12000" dirty="0">
              <a:latin typeface="PT Sans" panose="020B0503020203020204"/>
            </a:endParaRPr>
          </a:p>
        </p:txBody>
      </p:sp>
      <p:sp>
        <p:nvSpPr>
          <p:cNvPr id="20" name="Google Shape;254;p34"/>
          <p:cNvSpPr txBox="1">
            <a:spLocks noGrp="1"/>
          </p:cNvSpPr>
          <p:nvPr>
            <p:ph type="subTitle" idx="1"/>
          </p:nvPr>
        </p:nvSpPr>
        <p:spPr>
          <a:xfrm>
            <a:off x="519836" y="2781746"/>
            <a:ext cx="8138028" cy="1277143"/>
          </a:xfrm>
          <a:prstGeom prst="rect">
            <a:avLst/>
          </a:prstGeom>
          <a:noFill/>
          <a:ln>
            <a:noFill/>
          </a:ln>
        </p:spPr>
        <p:txBody>
          <a:bodyPr spcFirstLastPara="1" wrap="square" lIns="91425" tIns="91425" rIns="91425" bIns="91425" anchor="t" anchorCtr="0">
            <a:noAutofit/>
          </a:bodyPr>
          <a:lstStyle/>
          <a:p>
            <a:pPr marL="0" indent="0"/>
            <a:r>
              <a:rPr lang="id-ID" sz="1600" dirty="0">
                <a:solidFill>
                  <a:srgbClr val="000000"/>
                </a:solidFill>
                <a:latin typeface="PT Sans" panose="020B0503020203020204"/>
                <a:cs typeface="Palanquin" panose="020B0004020203020204" pitchFamily="34" charset="0"/>
              </a:rPr>
              <a:t>Prinsip bioteknologi adalah penggunaan makhluk hidup atau bagian-bagiannya, terutama mikroorganisme yang memiliki enzim. Pemanfaatan mikroorganisme dalam bioteknologi, antara lain untuk mengubah dan menghasilkan bahan makanan/minuman; memproduksi protein sel tunggal (PST), zat-zat organik, enzim, vitamin, obat-obatan, dan sebagainya.</a:t>
            </a:r>
          </a:p>
        </p:txBody>
      </p:sp>
      <p:pic>
        <p:nvPicPr>
          <p:cNvPr id="13" name="Picture 12">
            <a:extLst>
              <a:ext uri="{FF2B5EF4-FFF2-40B4-BE49-F238E27FC236}">
                <a16:creationId xmlns:a16="http://schemas.microsoft.com/office/drawing/2014/main" id="{E57C29D2-1DD9-E9C1-09B4-7415C86DB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4" name="Google Shape;654;p50"/>
          <p:cNvSpPr/>
          <p:nvPr/>
        </p:nvSpPr>
        <p:spPr>
          <a:xfrm>
            <a:off x="8291887" y="333487"/>
            <a:ext cx="365977" cy="346848"/>
          </a:xfrm>
          <a:prstGeom prst="rect">
            <a:avLst/>
          </a:prstGeom>
          <a:solidFill>
            <a:schemeClr val="accent6">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Arial"/>
              <a:cs typeface="Arial"/>
              <a:sym typeface="Arial"/>
            </a:endParaRPr>
          </a:p>
        </p:txBody>
      </p:sp>
      <p:sp>
        <p:nvSpPr>
          <p:cNvPr id="15" name="Google Shape;654;p50"/>
          <p:cNvSpPr/>
          <p:nvPr/>
        </p:nvSpPr>
        <p:spPr>
          <a:xfrm>
            <a:off x="519836" y="333487"/>
            <a:ext cx="256765" cy="278358"/>
          </a:xfrm>
          <a:prstGeom prst="rect">
            <a:avLst/>
          </a:prstGeom>
          <a:solidFill>
            <a:schemeClr val="accent2">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7"/>
                                        </p:tgtEl>
                                        <p:attrNameLst>
                                          <p:attrName>style.visibility</p:attrName>
                                        </p:attrNameLst>
                                      </p:cBhvr>
                                      <p:to>
                                        <p:strVal val="visible"/>
                                      </p:to>
                                    </p:set>
                                    <p:animEffect transition="in" filter="fade">
                                      <p:cBhvr>
                                        <p:cTn id="7" dur="500"/>
                                        <p:tgtEl>
                                          <p:spTgt spid="42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26"/>
                                        </p:tgtEl>
                                        <p:attrNameLst>
                                          <p:attrName>style.visibility</p:attrName>
                                        </p:attrNameLst>
                                      </p:cBhvr>
                                      <p:to>
                                        <p:strVal val="visible"/>
                                      </p:to>
                                    </p:set>
                                    <p:anim calcmode="lin" valueType="num">
                                      <p:cBhvr additive="base">
                                        <p:cTn id="10" dur="500" fill="hold"/>
                                        <p:tgtEl>
                                          <p:spTgt spid="426"/>
                                        </p:tgtEl>
                                        <p:attrNameLst>
                                          <p:attrName>ppt_x</p:attrName>
                                        </p:attrNameLst>
                                      </p:cBhvr>
                                      <p:tavLst>
                                        <p:tav tm="0">
                                          <p:val>
                                            <p:strVal val="#ppt_x"/>
                                          </p:val>
                                        </p:tav>
                                        <p:tav tm="100000">
                                          <p:val>
                                            <p:strVal val="#ppt_x"/>
                                          </p:val>
                                        </p:tav>
                                      </p:tavLst>
                                    </p:anim>
                                    <p:anim calcmode="lin" valueType="num">
                                      <p:cBhvr additive="base">
                                        <p:cTn id="11" dur="500" fill="hold"/>
                                        <p:tgtEl>
                                          <p:spTgt spid="426"/>
                                        </p:tgtEl>
                                        <p:attrNameLst>
                                          <p:attrName>ppt_y</p:attrName>
                                        </p:attrNameLst>
                                      </p:cBhvr>
                                      <p:tavLst>
                                        <p:tav tm="0">
                                          <p:val>
                                            <p:strVal val="1+#ppt_h/2"/>
                                          </p:val>
                                        </p:tav>
                                        <p:tav tm="100000">
                                          <p:val>
                                            <p:strVal val="#ppt_y"/>
                                          </p:val>
                                        </p:tav>
                                      </p:tavLst>
                                    </p:anim>
                                  </p:childTnLst>
                                </p:cTn>
                              </p:par>
                              <p:par>
                                <p:cTn id="12" presetID="1" presetClass="entr" presetSubtype="0" fill="hold" grpId="0" nodeType="withEffect">
                                  <p:stCondLst>
                                    <p:cond delay="0"/>
                                  </p:stCondLst>
                                  <p:childTnLst>
                                    <p:set>
                                      <p:cBhvr>
                                        <p:cTn id="13" dur="1" fill="hold">
                                          <p:stCondLst>
                                            <p:cond delay="499"/>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6" grpId="0"/>
      <p:bldP spid="427" grpId="0"/>
      <p:bldP spid="2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4" name="Google Shape;1208;p43">
            <a:extLst>
              <a:ext uri="{FF2B5EF4-FFF2-40B4-BE49-F238E27FC236}">
                <a16:creationId xmlns:a16="http://schemas.microsoft.com/office/drawing/2014/main" id="{7C9272C6-D898-70F1-8FA9-D74281F8695D}"/>
              </a:ext>
            </a:extLst>
          </p:cNvPr>
          <p:cNvSpPr/>
          <p:nvPr/>
        </p:nvSpPr>
        <p:spPr>
          <a:xfrm>
            <a:off x="895664" y="979377"/>
            <a:ext cx="7552421" cy="2133804"/>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87313">
              <a:spcAft>
                <a:spcPts val="300"/>
              </a:spcAft>
            </a:pPr>
            <a:r>
              <a:rPr lang="id-ID" sz="1600" dirty="0">
                <a:latin typeface="PT Sans" panose="020B0503020203020204"/>
              </a:rPr>
              <a:t>Melalui proses fermentasi, bahan makanan tertentu diubah menjadi makanan bentuk lain sehingga cita rasanya lebih enak dan menarik serta mengandung nilai gizi yang lebih tinggi.</a:t>
            </a:r>
          </a:p>
          <a:p>
            <a:pPr marL="87313">
              <a:spcAft>
                <a:spcPts val="300"/>
              </a:spcAft>
            </a:pPr>
            <a:r>
              <a:rPr lang="id-ID" sz="1600" dirty="0">
                <a:latin typeface="PT Sans" panose="020B0503020203020204"/>
              </a:rPr>
              <a:t>Contohnya, susu diubah menjadi keju (a) dan yoghurt (b), serta air kelapa menjadi sari kelapa (</a:t>
            </a:r>
            <a:r>
              <a:rPr lang="id-ID" sz="1600" i="1" dirty="0">
                <a:latin typeface="PT Sans" panose="020B0503020203020204"/>
              </a:rPr>
              <a:t>nata de coco</a:t>
            </a:r>
            <a:r>
              <a:rPr lang="id-ID" sz="1600" dirty="0">
                <a:latin typeface="PT Sans" panose="020B0503020203020204"/>
              </a:rPr>
              <a:t>) (c).</a:t>
            </a:r>
          </a:p>
          <a:p>
            <a:pPr marL="87313">
              <a:spcAft>
                <a:spcPts val="300"/>
              </a:spcAft>
            </a:pPr>
            <a:r>
              <a:rPr lang="id-ID" sz="1600" dirty="0">
                <a:latin typeface="PT Sans" panose="020B0503020203020204"/>
              </a:rPr>
              <a:t>Pada awalnya, proses fermentasi makanan dilakukan secara tradisional. Namun, kini prosesnya dilakukan secara ilmiah menggunakan teknologi mutakhir sehingga dapat menghasilkan produk yang berkualitas dan lebih beraneka ragam.</a:t>
            </a:r>
          </a:p>
        </p:txBody>
      </p:sp>
      <p:grpSp>
        <p:nvGrpSpPr>
          <p:cNvPr id="5" name="Group 4">
            <a:extLst>
              <a:ext uri="{FF2B5EF4-FFF2-40B4-BE49-F238E27FC236}">
                <a16:creationId xmlns:a16="http://schemas.microsoft.com/office/drawing/2014/main" id="{193D31AD-24A3-15AC-8AD4-0636A853474B}"/>
              </a:ext>
            </a:extLst>
          </p:cNvPr>
          <p:cNvGrpSpPr/>
          <p:nvPr/>
        </p:nvGrpSpPr>
        <p:grpSpPr>
          <a:xfrm>
            <a:off x="1029271" y="3262110"/>
            <a:ext cx="1841011" cy="1342345"/>
            <a:chOff x="1061639" y="3173227"/>
            <a:chExt cx="1841011" cy="1342345"/>
          </a:xfrm>
        </p:grpSpPr>
        <p:pic>
          <p:nvPicPr>
            <p:cNvPr id="2" name="Picture 1"/>
            <p:cNvPicPr>
              <a:picLocks/>
            </p:cNvPicPr>
            <p:nvPr/>
          </p:nvPicPr>
          <p:blipFill rotWithShape="1">
            <a:blip r:embed="rId3"/>
            <a:srcRect l="6081" t="5752" r="9635"/>
            <a:stretch/>
          </p:blipFill>
          <p:spPr>
            <a:xfrm>
              <a:off x="1249427" y="3173227"/>
              <a:ext cx="1653223" cy="1342345"/>
            </a:xfrm>
            <a:prstGeom prst="ellipse">
              <a:avLst/>
            </a:prstGeom>
            <a:ln w="63500" cap="rnd">
              <a:noFill/>
            </a:ln>
            <a:effectLst>
              <a:outerShdw blurRad="50800" dist="38100" dir="13500000" algn="br" rotWithShape="0">
                <a:prstClr val="black">
                  <a:alpha val="40000"/>
                </a:prstClr>
              </a:outerShdw>
            </a:effectLst>
          </p:spPr>
        </p:pic>
        <p:sp>
          <p:nvSpPr>
            <p:cNvPr id="31" name="Oval 30"/>
            <p:cNvSpPr/>
            <p:nvPr/>
          </p:nvSpPr>
          <p:spPr>
            <a:xfrm>
              <a:off x="1061639" y="4196595"/>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PT Sans" panose="020B0503020203020204"/>
                </a:rPr>
                <a:t>a</a:t>
              </a:r>
            </a:p>
          </p:txBody>
        </p:sp>
      </p:grpSp>
      <p:grpSp>
        <p:nvGrpSpPr>
          <p:cNvPr id="7" name="Group 6">
            <a:extLst>
              <a:ext uri="{FF2B5EF4-FFF2-40B4-BE49-F238E27FC236}">
                <a16:creationId xmlns:a16="http://schemas.microsoft.com/office/drawing/2014/main" id="{1FD0B514-DCFF-86A3-AFCA-1FF62C76CB00}"/>
              </a:ext>
            </a:extLst>
          </p:cNvPr>
          <p:cNvGrpSpPr/>
          <p:nvPr/>
        </p:nvGrpSpPr>
        <p:grpSpPr>
          <a:xfrm>
            <a:off x="6393569" y="3221856"/>
            <a:ext cx="1834405" cy="1409582"/>
            <a:chOff x="6425937" y="3132973"/>
            <a:chExt cx="1834405" cy="1409582"/>
          </a:xfrm>
        </p:grpSpPr>
        <p:pic>
          <p:nvPicPr>
            <p:cNvPr id="3" name="Picture 2"/>
            <p:cNvPicPr>
              <a:picLocks noChangeAspect="1"/>
            </p:cNvPicPr>
            <p:nvPr/>
          </p:nvPicPr>
          <p:blipFill rotWithShape="1">
            <a:blip r:embed="rId4"/>
            <a:srcRect l="6112" t="1" r="11519" b="5266"/>
            <a:stretch/>
          </p:blipFill>
          <p:spPr>
            <a:xfrm>
              <a:off x="6644693" y="3132973"/>
              <a:ext cx="1615649" cy="1382599"/>
            </a:xfrm>
            <a:prstGeom prst="ellipse">
              <a:avLst/>
            </a:prstGeom>
            <a:ln w="63500" cap="rnd">
              <a:noFill/>
            </a:ln>
            <a:effectLst>
              <a:outerShdw blurRad="63500" sx="102000" sy="102000" algn="ctr" rotWithShape="0">
                <a:prstClr val="black">
                  <a:alpha val="40000"/>
                </a:prstClr>
              </a:outerShdw>
            </a:effectLst>
          </p:spPr>
        </p:pic>
        <p:sp>
          <p:nvSpPr>
            <p:cNvPr id="32" name="Oval 31"/>
            <p:cNvSpPr/>
            <p:nvPr/>
          </p:nvSpPr>
          <p:spPr>
            <a:xfrm>
              <a:off x="6425937" y="4223578"/>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PT Sans" panose="020B0503020203020204"/>
                </a:rPr>
                <a:t>c</a:t>
              </a:r>
            </a:p>
          </p:txBody>
        </p:sp>
      </p:grpSp>
      <p:grpSp>
        <p:nvGrpSpPr>
          <p:cNvPr id="6" name="Group 5">
            <a:extLst>
              <a:ext uri="{FF2B5EF4-FFF2-40B4-BE49-F238E27FC236}">
                <a16:creationId xmlns:a16="http://schemas.microsoft.com/office/drawing/2014/main" id="{5DDD9CFF-1DCA-30C5-711B-B382A9163B53}"/>
              </a:ext>
            </a:extLst>
          </p:cNvPr>
          <p:cNvGrpSpPr/>
          <p:nvPr/>
        </p:nvGrpSpPr>
        <p:grpSpPr>
          <a:xfrm>
            <a:off x="3771275" y="3217214"/>
            <a:ext cx="1873440" cy="1414224"/>
            <a:chOff x="3803643" y="3128331"/>
            <a:chExt cx="1873440" cy="1414224"/>
          </a:xfrm>
        </p:grpSpPr>
        <p:pic>
          <p:nvPicPr>
            <p:cNvPr id="4" name="Picture 3"/>
            <p:cNvPicPr>
              <a:picLocks noChangeAspect="1"/>
            </p:cNvPicPr>
            <p:nvPr/>
          </p:nvPicPr>
          <p:blipFill rotWithShape="1">
            <a:blip r:embed="rId5"/>
            <a:srcRect l="5873" t="19" r="7288" b="6250"/>
            <a:stretch/>
          </p:blipFill>
          <p:spPr>
            <a:xfrm>
              <a:off x="3973764" y="3128331"/>
              <a:ext cx="1703319" cy="1402734"/>
            </a:xfrm>
            <a:prstGeom prst="ellipse">
              <a:avLst/>
            </a:prstGeom>
            <a:ln w="63500" cap="rnd">
              <a:noFill/>
            </a:ln>
            <a:effectLst>
              <a:outerShdw blurRad="50800" dist="38100" dir="13500000" algn="br" rotWithShape="0">
                <a:prstClr val="black">
                  <a:alpha val="40000"/>
                </a:prstClr>
              </a:outerShdw>
            </a:effectLst>
          </p:spPr>
        </p:pic>
        <p:sp>
          <p:nvSpPr>
            <p:cNvPr id="41" name="Oval 40"/>
            <p:cNvSpPr/>
            <p:nvPr/>
          </p:nvSpPr>
          <p:spPr>
            <a:xfrm>
              <a:off x="3803643" y="4223578"/>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PT Sans" panose="020B0503020203020204"/>
                </a:rPr>
                <a:t>b</a:t>
              </a:r>
            </a:p>
          </p:txBody>
        </p:sp>
      </p:grpSp>
      <p:sp>
        <p:nvSpPr>
          <p:cNvPr id="23" name="Google Shape;252;p34"/>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Makanan dan Minuman</a:t>
            </a:r>
          </a:p>
        </p:txBody>
      </p:sp>
      <p:sp>
        <p:nvSpPr>
          <p:cNvPr id="18" name="Google Shape;226;p33"/>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1</a:t>
            </a:r>
          </a:p>
        </p:txBody>
      </p:sp>
    </p:spTree>
    <p:extLst>
      <p:ext uri="{BB962C8B-B14F-4D97-AF65-F5344CB8AC3E}">
        <p14:creationId xmlns:p14="http://schemas.microsoft.com/office/powerpoint/2010/main" val="567609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219884" y="1048291"/>
            <a:ext cx="386802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Pembuatan Keju</a:t>
            </a:r>
            <a:endParaRPr lang="en-US" sz="2000" kern="0" dirty="0">
              <a:solidFill>
                <a:schemeClr val="bg2"/>
              </a:solidFill>
              <a:latin typeface="PT Sans" panose="020B0503020203020204"/>
            </a:endParaRPr>
          </a:p>
        </p:txBody>
      </p:sp>
      <p:pic>
        <p:nvPicPr>
          <p:cNvPr id="5" name="Picture 4"/>
          <p:cNvPicPr>
            <a:picLocks noChangeAspect="1"/>
          </p:cNvPicPr>
          <p:nvPr/>
        </p:nvPicPr>
        <p:blipFill rotWithShape="1">
          <a:blip r:embed="rId3"/>
          <a:srcRect l="15522" t="13962" r="15274" b="8391"/>
          <a:stretch/>
        </p:blipFill>
        <p:spPr>
          <a:xfrm>
            <a:off x="4213315" y="1179679"/>
            <a:ext cx="4844624" cy="3056107"/>
          </a:xfrm>
          <a:prstGeom prst="rect">
            <a:avLst/>
          </a:prstGeom>
          <a:effectLst>
            <a:outerShdw blurRad="50800" dist="38100" dir="2700000" algn="tl" rotWithShape="0">
              <a:prstClr val="black">
                <a:alpha val="40000"/>
              </a:prstClr>
            </a:outerShdw>
          </a:effectLst>
        </p:spPr>
      </p:pic>
      <p:sp>
        <p:nvSpPr>
          <p:cNvPr id="24" name="Google Shape;1208;p43">
            <a:extLst>
              <a:ext uri="{FF2B5EF4-FFF2-40B4-BE49-F238E27FC236}">
                <a16:creationId xmlns:a16="http://schemas.microsoft.com/office/drawing/2014/main" id="{7C9272C6-D898-70F1-8FA9-D74281F8695D}"/>
              </a:ext>
            </a:extLst>
          </p:cNvPr>
          <p:cNvSpPr/>
          <p:nvPr/>
        </p:nvSpPr>
        <p:spPr>
          <a:xfrm>
            <a:off x="219884" y="1596856"/>
            <a:ext cx="3868021" cy="2928156"/>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600" dirty="0">
                <a:latin typeface="PT Sans" panose="020B0503020203020204"/>
              </a:rPr>
              <a:t>Bahan baku berupa susu.</a:t>
            </a:r>
          </a:p>
          <a:p>
            <a:pPr marL="268288" indent="-190500">
              <a:spcAft>
                <a:spcPts val="300"/>
              </a:spcAft>
              <a:buFont typeface="Arial" panose="020B0604020202020204" pitchFamily="34" charset="0"/>
              <a:buChar char="•"/>
            </a:pPr>
            <a:r>
              <a:rPr lang="id-ID" sz="1600" dirty="0">
                <a:latin typeface="PT Sans" panose="020B0503020203020204"/>
              </a:rPr>
              <a:t>Teknik pasteurisasi untuk mematikan mikroorganisme patogen.</a:t>
            </a:r>
          </a:p>
          <a:p>
            <a:pPr marL="268288" indent="-190500">
              <a:spcAft>
                <a:spcPts val="300"/>
              </a:spcAft>
              <a:buFont typeface="Arial" panose="020B0604020202020204" pitchFamily="34" charset="0"/>
              <a:buChar char="•"/>
            </a:pPr>
            <a:r>
              <a:rPr lang="id-ID" sz="1600" dirty="0">
                <a:latin typeface="PT Sans" panose="020B0503020203020204"/>
              </a:rPr>
              <a:t>Bibit bakteri (</a:t>
            </a:r>
            <a:r>
              <a:rPr lang="id-ID" sz="1600" i="1" dirty="0">
                <a:latin typeface="PT Sans" panose="020B0503020203020204"/>
              </a:rPr>
              <a:t>starter</a:t>
            </a:r>
            <a:r>
              <a:rPr lang="id-ID" sz="1600" dirty="0">
                <a:latin typeface="PT Sans" panose="020B0503020203020204"/>
              </a:rPr>
              <a:t>) dimasukkan ke dalam susu pada suhu 30°C.</a:t>
            </a:r>
          </a:p>
          <a:p>
            <a:pPr marL="268288" indent="-190500">
              <a:spcAft>
                <a:spcPts val="300"/>
              </a:spcAft>
              <a:buFont typeface="Arial" panose="020B0604020202020204" pitchFamily="34" charset="0"/>
              <a:buChar char="•"/>
            </a:pPr>
            <a:r>
              <a:rPr lang="id-ID" sz="1600" dirty="0">
                <a:latin typeface="PT Sans" panose="020B0503020203020204"/>
              </a:rPr>
              <a:t>Enzim renin dimasukkan ke dalam susu asam sehingga terbentuk dadih dan </a:t>
            </a:r>
            <a:r>
              <a:rPr lang="id-ID" sz="1600" i="1" dirty="0">
                <a:latin typeface="PT Sans" panose="020B0503020203020204"/>
              </a:rPr>
              <a:t>whey</a:t>
            </a:r>
            <a:r>
              <a:rPr lang="id-ID" sz="1600" dirty="0">
                <a:latin typeface="PT Sans" panose="020B0503020203020204"/>
              </a:rPr>
              <a:t>.</a:t>
            </a:r>
          </a:p>
          <a:p>
            <a:pPr marL="268288" indent="-190500">
              <a:spcAft>
                <a:spcPts val="300"/>
              </a:spcAft>
              <a:buFont typeface="Arial" panose="020B0604020202020204" pitchFamily="34" charset="0"/>
              <a:buChar char="•"/>
            </a:pPr>
            <a:r>
              <a:rPr lang="id-ID" sz="1600" i="1" dirty="0">
                <a:latin typeface="PT Sans" panose="020B0503020203020204"/>
              </a:rPr>
              <a:t>Whey</a:t>
            </a:r>
            <a:r>
              <a:rPr lang="id-ID" sz="1600" dirty="0">
                <a:latin typeface="PT Sans" panose="020B0503020203020204"/>
              </a:rPr>
              <a:t> dipisahkan dari dadih.</a:t>
            </a:r>
          </a:p>
          <a:p>
            <a:pPr marL="268288" indent="-190500">
              <a:spcAft>
                <a:spcPts val="300"/>
              </a:spcAft>
              <a:buFont typeface="Arial" panose="020B0604020202020204" pitchFamily="34" charset="0"/>
              <a:buChar char="•"/>
            </a:pPr>
            <a:r>
              <a:rPr lang="id-ID" sz="1600" dirty="0">
                <a:latin typeface="PT Sans" panose="020B0503020203020204"/>
              </a:rPr>
              <a:t>Gumpalan dadih kemudian diberi garam, diperas, dicetak, dan disimpan.</a:t>
            </a:r>
          </a:p>
        </p:txBody>
      </p:sp>
      <p:sp>
        <p:nvSpPr>
          <p:cNvPr id="20"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4850064" y="4220304"/>
            <a:ext cx="3184264" cy="3320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600" kern="0" dirty="0">
                <a:solidFill>
                  <a:srgbClr val="3D6D70"/>
                </a:solidFill>
                <a:latin typeface="PT Sans" panose="020B0503020203020204"/>
                <a:cs typeface="Palanquin" panose="020B0004020203020204" pitchFamily="34" charset="0"/>
              </a:rPr>
              <a:t>Diagram proses pembuatan keju</a:t>
            </a:r>
            <a:endParaRPr lang="en-US" sz="1600" kern="0" dirty="0">
              <a:solidFill>
                <a:srgbClr val="3D6D70"/>
              </a:solidFill>
              <a:latin typeface="PT Sans" panose="020B0503020203020204"/>
              <a:cs typeface="Palanquin" panose="020B0004020203020204" pitchFamily="34" charset="0"/>
            </a:endParaRPr>
          </a:p>
        </p:txBody>
      </p:sp>
      <p:sp>
        <p:nvSpPr>
          <p:cNvPr id="9" name="Google Shape;252;p34">
            <a:extLst>
              <a:ext uri="{FF2B5EF4-FFF2-40B4-BE49-F238E27FC236}">
                <a16:creationId xmlns:a16="http://schemas.microsoft.com/office/drawing/2014/main" id="{020D8091-2337-C363-42CA-823FD5EC8693}"/>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Makanan dan Minuman</a:t>
            </a:r>
          </a:p>
        </p:txBody>
      </p:sp>
      <p:sp>
        <p:nvSpPr>
          <p:cNvPr id="10" name="Google Shape;226;p33">
            <a:extLst>
              <a:ext uri="{FF2B5EF4-FFF2-40B4-BE49-F238E27FC236}">
                <a16:creationId xmlns:a16="http://schemas.microsoft.com/office/drawing/2014/main" id="{9A95D9EF-C1DE-534F-8054-78DFA5C3802A}"/>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1</a:t>
            </a:r>
          </a:p>
        </p:txBody>
      </p:sp>
    </p:spTree>
    <p:extLst>
      <p:ext uri="{BB962C8B-B14F-4D97-AF65-F5344CB8AC3E}">
        <p14:creationId xmlns:p14="http://schemas.microsoft.com/office/powerpoint/2010/main" val="211842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219882" y="1067331"/>
            <a:ext cx="5571317"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Pembuatan Tempe</a:t>
            </a:r>
            <a:endParaRPr lang="en-US" sz="2000" kern="0" dirty="0">
              <a:solidFill>
                <a:schemeClr val="bg2"/>
              </a:solidFill>
              <a:latin typeface="PT Sans" panose="020B0503020203020204"/>
            </a:endParaRPr>
          </a:p>
        </p:txBody>
      </p:sp>
      <p:sp>
        <p:nvSpPr>
          <p:cNvPr id="24" name="Google Shape;1208;p43">
            <a:extLst>
              <a:ext uri="{FF2B5EF4-FFF2-40B4-BE49-F238E27FC236}">
                <a16:creationId xmlns:a16="http://schemas.microsoft.com/office/drawing/2014/main" id="{7C9272C6-D898-70F1-8FA9-D74281F8695D}"/>
              </a:ext>
            </a:extLst>
          </p:cNvPr>
          <p:cNvSpPr/>
          <p:nvPr/>
        </p:nvSpPr>
        <p:spPr>
          <a:xfrm>
            <a:off x="219883" y="1766623"/>
            <a:ext cx="5571317" cy="2032663"/>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77788">
              <a:spcAft>
                <a:spcPts val="300"/>
              </a:spcAft>
            </a:pPr>
            <a:r>
              <a:rPr lang="id-ID" sz="1600" dirty="0">
                <a:latin typeface="PT Sans" panose="020B0503020203020204"/>
              </a:rPr>
              <a:t>Tempe terbuat dari kacang kedelai yang telah direbus setengah matang dan ditaburi ragi dari jamur </a:t>
            </a:r>
            <a:r>
              <a:rPr lang="id-ID" sz="1600" i="1" dirty="0">
                <a:latin typeface="PT Sans" panose="020B0503020203020204"/>
              </a:rPr>
              <a:t>Rhizopus oligosporus </a:t>
            </a:r>
            <a:r>
              <a:rPr lang="id-ID" sz="1600" dirty="0">
                <a:latin typeface="PT Sans" panose="020B0503020203020204"/>
              </a:rPr>
              <a:t>atau </a:t>
            </a:r>
            <a:r>
              <a:rPr lang="id-ID" sz="1600" i="1" dirty="0">
                <a:latin typeface="PT Sans" panose="020B0503020203020204"/>
              </a:rPr>
              <a:t>Rhizopus oryzae</a:t>
            </a:r>
            <a:r>
              <a:rPr lang="id-ID" sz="1600" dirty="0">
                <a:latin typeface="PT Sans" panose="020B0503020203020204"/>
              </a:rPr>
              <a:t>. Jamur tersebut menghasilkan enzim pengurai protein (proteolitik) yang menyebabkan kacang kedelai menjadi lunak. Miselium jamur yang tumbuh dapat mengikat butir-butir kedelai sehingga dapat bersatu.</a:t>
            </a:r>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5966" y="1863775"/>
            <a:ext cx="2413962" cy="1609308"/>
          </a:xfrm>
          <a:prstGeom prst="rect">
            <a:avLst/>
          </a:prstGeom>
          <a:effectLst>
            <a:outerShdw blurRad="63500" sx="102000" sy="102000" algn="ctr" rotWithShape="0">
              <a:prstClr val="black">
                <a:alpha val="40000"/>
              </a:prstClr>
            </a:outerShdw>
          </a:effectLst>
        </p:spPr>
      </p:pic>
      <p:sp>
        <p:nvSpPr>
          <p:cNvPr id="8" name="Google Shape;252;p34">
            <a:extLst>
              <a:ext uri="{FF2B5EF4-FFF2-40B4-BE49-F238E27FC236}">
                <a16:creationId xmlns:a16="http://schemas.microsoft.com/office/drawing/2014/main" id="{953B409B-5512-7511-45ED-E5A897F1D85F}"/>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Makanan dan Minuman</a:t>
            </a:r>
          </a:p>
        </p:txBody>
      </p:sp>
      <p:sp>
        <p:nvSpPr>
          <p:cNvPr id="9" name="Google Shape;226;p33">
            <a:extLst>
              <a:ext uri="{FF2B5EF4-FFF2-40B4-BE49-F238E27FC236}">
                <a16:creationId xmlns:a16="http://schemas.microsoft.com/office/drawing/2014/main" id="{3BBDC34D-D360-D7D3-DCBE-FBA54B6EA028}"/>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1</a:t>
            </a:r>
          </a:p>
        </p:txBody>
      </p:sp>
    </p:spTree>
    <p:extLst>
      <p:ext uri="{BB962C8B-B14F-4D97-AF65-F5344CB8AC3E}">
        <p14:creationId xmlns:p14="http://schemas.microsoft.com/office/powerpoint/2010/main" val="357125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24"/>
                                        </p:tgtEl>
                                        <p:attrNameLst>
                                          <p:attrName>style.visibility</p:attrName>
                                        </p:attrNameLst>
                                      </p:cBhvr>
                                      <p:to>
                                        <p:strVal val="visible"/>
                                      </p:to>
                                    </p:se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6" name="Google Shape;1208;p43">
            <a:extLst>
              <a:ext uri="{FF2B5EF4-FFF2-40B4-BE49-F238E27FC236}">
                <a16:creationId xmlns:a16="http://schemas.microsoft.com/office/drawing/2014/main" id="{7C9272C6-D898-70F1-8FA9-D74281F8695D}"/>
              </a:ext>
            </a:extLst>
          </p:cNvPr>
          <p:cNvSpPr/>
          <p:nvPr/>
        </p:nvSpPr>
        <p:spPr>
          <a:xfrm>
            <a:off x="288966" y="1075996"/>
            <a:ext cx="6743078" cy="3403477"/>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182563" indent="-180975">
              <a:spcAft>
                <a:spcPts val="300"/>
              </a:spcAft>
              <a:buFont typeface="Arial" panose="020B0604020202020204" pitchFamily="34" charset="0"/>
              <a:buChar char="•"/>
            </a:pPr>
            <a:r>
              <a:rPr lang="id-ID" sz="1600" b="1" dirty="0">
                <a:latin typeface="PT Sans" panose="020B0503020203020204"/>
              </a:rPr>
              <a:t>Protein sel tunggal </a:t>
            </a:r>
            <a:r>
              <a:rPr lang="id-ID" sz="1600" dirty="0">
                <a:latin typeface="PT Sans" panose="020B0503020203020204"/>
              </a:rPr>
              <a:t>(PST) merupakan bahan makanan berkadar protein tinggi yang berasal dari berbagai jenis mikroorganisme.</a:t>
            </a:r>
          </a:p>
          <a:p>
            <a:pPr marL="182563" indent="-180975">
              <a:spcAft>
                <a:spcPts val="300"/>
              </a:spcAft>
              <a:buFont typeface="Arial" panose="020B0604020202020204" pitchFamily="34" charset="0"/>
              <a:buChar char="•"/>
            </a:pPr>
            <a:r>
              <a:rPr lang="id-ID" sz="1600" dirty="0">
                <a:latin typeface="PT Sans" panose="020B0503020203020204"/>
              </a:rPr>
              <a:t>Mikroorganisme tersebut dapat tumbuh dan berkembang biak dengan cepat pada substrat limbah buangan yang mengandung selulosa.</a:t>
            </a:r>
          </a:p>
          <a:p>
            <a:pPr marL="182563" indent="-180975">
              <a:spcAft>
                <a:spcPts val="300"/>
              </a:spcAft>
              <a:buFont typeface="Arial" panose="020B0604020202020204" pitchFamily="34" charset="0"/>
              <a:buChar char="•"/>
            </a:pPr>
            <a:r>
              <a:rPr lang="id-ID" sz="1600" dirty="0">
                <a:latin typeface="PT Sans" panose="020B0503020203020204"/>
              </a:rPr>
              <a:t>Protein sel tunggal dapat dihasilkan oleh </a:t>
            </a:r>
            <a:r>
              <a:rPr lang="id-ID" sz="1600" b="1" dirty="0">
                <a:latin typeface="PT Sans" panose="020B0503020203020204"/>
              </a:rPr>
              <a:t>ganggang</a:t>
            </a:r>
            <a:r>
              <a:rPr lang="id-ID" sz="1600" dirty="0">
                <a:latin typeface="PT Sans" panose="020B0503020203020204"/>
              </a:rPr>
              <a:t> </a:t>
            </a:r>
            <a:r>
              <a:rPr lang="id-ID" sz="1600" i="1" dirty="0">
                <a:latin typeface="PT Sans" panose="020B0503020203020204"/>
              </a:rPr>
              <a:t>Arthrospira maxima</a:t>
            </a:r>
            <a:r>
              <a:rPr lang="id-ID" sz="1600" dirty="0">
                <a:latin typeface="PT Sans" panose="020B0503020203020204"/>
              </a:rPr>
              <a:t>, </a:t>
            </a:r>
            <a:r>
              <a:rPr lang="id-ID" sz="1600" i="1" dirty="0">
                <a:latin typeface="PT Sans" panose="020B0503020203020204"/>
              </a:rPr>
              <a:t>Arthrospira platensis</a:t>
            </a:r>
            <a:r>
              <a:rPr lang="id-ID" sz="1600" dirty="0">
                <a:latin typeface="PT Sans" panose="020B0503020203020204"/>
              </a:rPr>
              <a:t>, </a:t>
            </a:r>
            <a:r>
              <a:rPr lang="id-ID" sz="1600" i="1" dirty="0">
                <a:latin typeface="PT Sans" panose="020B0503020203020204"/>
              </a:rPr>
              <a:t>Scenedesmus</a:t>
            </a:r>
            <a:r>
              <a:rPr lang="id-ID" sz="1600" dirty="0">
                <a:latin typeface="PT Sans" panose="020B0503020203020204"/>
              </a:rPr>
              <a:t> sp., dan </a:t>
            </a:r>
            <a:r>
              <a:rPr lang="id-ID" sz="1600" i="1" dirty="0">
                <a:latin typeface="PT Sans" panose="020B0503020203020204"/>
              </a:rPr>
              <a:t>Chlorella</a:t>
            </a:r>
            <a:r>
              <a:rPr lang="id-ID" sz="1600" dirty="0">
                <a:latin typeface="PT Sans" panose="020B0503020203020204"/>
              </a:rPr>
              <a:t> sp.</a:t>
            </a:r>
          </a:p>
          <a:p>
            <a:pPr marL="182563" indent="-180975">
              <a:spcAft>
                <a:spcPts val="300"/>
              </a:spcAft>
              <a:buFont typeface="Arial" panose="020B0604020202020204" pitchFamily="34" charset="0"/>
              <a:buChar char="•"/>
            </a:pPr>
            <a:r>
              <a:rPr lang="id-ID" sz="1600" dirty="0">
                <a:latin typeface="PT Sans" panose="020B0503020203020204"/>
              </a:rPr>
              <a:t>Golongan </a:t>
            </a:r>
            <a:r>
              <a:rPr lang="id-ID" sz="1600" b="1" dirty="0">
                <a:latin typeface="PT Sans" panose="020B0503020203020204"/>
              </a:rPr>
              <a:t>jamur</a:t>
            </a:r>
            <a:r>
              <a:rPr lang="id-ID" sz="1600" dirty="0">
                <a:latin typeface="PT Sans" panose="020B0503020203020204"/>
              </a:rPr>
              <a:t> yang menghasilkan protein, misalnya </a:t>
            </a:r>
            <a:r>
              <a:rPr lang="id-ID" sz="1600" i="1" dirty="0">
                <a:latin typeface="PT Sans" panose="020B0503020203020204"/>
              </a:rPr>
              <a:t>Saccharomyces cerevisiae</a:t>
            </a:r>
            <a:r>
              <a:rPr lang="id-ID" sz="1600" dirty="0">
                <a:latin typeface="PT Sans" panose="020B0503020203020204"/>
              </a:rPr>
              <a:t>, </a:t>
            </a:r>
            <a:r>
              <a:rPr lang="id-ID" sz="1600" i="1" dirty="0">
                <a:latin typeface="PT Sans" panose="020B0503020203020204"/>
              </a:rPr>
              <a:t>Candida utilis</a:t>
            </a:r>
            <a:r>
              <a:rPr lang="id-ID" sz="1600" dirty="0">
                <a:latin typeface="PT Sans" panose="020B0503020203020204"/>
              </a:rPr>
              <a:t>, </a:t>
            </a:r>
            <a:r>
              <a:rPr lang="id-ID" sz="1600" i="1" dirty="0">
                <a:latin typeface="PT Sans" panose="020B0503020203020204"/>
              </a:rPr>
              <a:t>Paecilomyces variotii</a:t>
            </a:r>
            <a:r>
              <a:rPr lang="id-ID" sz="1600" dirty="0">
                <a:latin typeface="PT Sans" panose="020B0503020203020204"/>
              </a:rPr>
              <a:t>, dan </a:t>
            </a:r>
            <a:r>
              <a:rPr lang="id-ID" sz="1600" i="1" dirty="0">
                <a:latin typeface="PT Sans" panose="020B0503020203020204"/>
              </a:rPr>
              <a:t>Fusarium graminearum</a:t>
            </a:r>
            <a:r>
              <a:rPr lang="id-ID" sz="1600" dirty="0">
                <a:latin typeface="PT Sans" panose="020B0503020203020204"/>
              </a:rPr>
              <a:t>.</a:t>
            </a:r>
          </a:p>
          <a:p>
            <a:pPr marL="182563" indent="-180975">
              <a:spcAft>
                <a:spcPts val="300"/>
              </a:spcAft>
              <a:buFont typeface="Arial" panose="020B0604020202020204" pitchFamily="34" charset="0"/>
              <a:buChar char="•"/>
            </a:pPr>
            <a:r>
              <a:rPr lang="id-ID" sz="1600" dirty="0">
                <a:latin typeface="PT Sans" panose="020B0503020203020204"/>
              </a:rPr>
              <a:t>Mikoprotein dari </a:t>
            </a:r>
            <a:r>
              <a:rPr lang="id-ID" sz="1600" i="1" dirty="0">
                <a:latin typeface="PT Sans" panose="020B0503020203020204"/>
              </a:rPr>
              <a:t>Fusarium graminearum </a:t>
            </a:r>
            <a:r>
              <a:rPr lang="id-ID" sz="1600" dirty="0">
                <a:latin typeface="PT Sans" panose="020B0503020203020204"/>
              </a:rPr>
              <a:t>mengandung 45% protein, 13% lemak, dan serat sehingga mampu dijadikan kue maupun pengganti daging.</a:t>
            </a:r>
          </a:p>
          <a:p>
            <a:pPr marL="182563" indent="-180975">
              <a:spcAft>
                <a:spcPts val="300"/>
              </a:spcAft>
              <a:buFont typeface="Arial" panose="020B0604020202020204" pitchFamily="34" charset="0"/>
              <a:buChar char="•"/>
            </a:pPr>
            <a:r>
              <a:rPr lang="id-ID" sz="1600" dirty="0">
                <a:latin typeface="PT Sans" panose="020B0503020203020204"/>
              </a:rPr>
              <a:t>Golongan </a:t>
            </a:r>
            <a:r>
              <a:rPr lang="id-ID" sz="1600" b="1" dirty="0">
                <a:latin typeface="PT Sans" panose="020B0503020203020204"/>
              </a:rPr>
              <a:t>bakteri</a:t>
            </a:r>
            <a:r>
              <a:rPr lang="id-ID" sz="1600" dirty="0">
                <a:latin typeface="PT Sans" panose="020B0503020203020204"/>
              </a:rPr>
              <a:t> yang menghasilkan protein, misalnya </a:t>
            </a:r>
            <a:r>
              <a:rPr lang="id-ID" sz="1600" i="1" dirty="0">
                <a:latin typeface="PT Sans" panose="020B0503020203020204"/>
              </a:rPr>
              <a:t>Methylophilus methylotrophus</a:t>
            </a:r>
            <a:r>
              <a:rPr lang="id-ID" sz="1600" dirty="0">
                <a:latin typeface="PT Sans" panose="020B0503020203020204"/>
              </a:rPr>
              <a:t>.</a:t>
            </a:r>
          </a:p>
        </p:txBody>
      </p:sp>
      <p:pic>
        <p:nvPicPr>
          <p:cNvPr id="2" name="Picture 1"/>
          <p:cNvPicPr>
            <a:picLocks noChangeAspect="1"/>
          </p:cNvPicPr>
          <p:nvPr/>
        </p:nvPicPr>
        <p:blipFill rotWithShape="1">
          <a:blip r:embed="rId3"/>
          <a:srcRect r="50228" b="15693"/>
          <a:stretch/>
        </p:blipFill>
        <p:spPr>
          <a:xfrm>
            <a:off x="7284955" y="864485"/>
            <a:ext cx="1443625" cy="1355003"/>
          </a:xfrm>
          <a:prstGeom prst="ellipse">
            <a:avLst/>
          </a:prstGeom>
          <a:ln w="63500" cap="rnd">
            <a:noFill/>
          </a:ln>
          <a:effectLst>
            <a:outerShdw blurRad="63500" sx="102000" sy="102000" algn="ctr" rotWithShape="0">
              <a:prstClr val="black">
                <a:alpha val="40000"/>
              </a:prstClr>
            </a:outerShdw>
          </a:effectLst>
        </p:spPr>
      </p:pic>
      <p:sp>
        <p:nvSpPr>
          <p:cNvPr id="15"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7158499" y="2351212"/>
            <a:ext cx="1696536" cy="94349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350" kern="0" dirty="0">
                <a:solidFill>
                  <a:schemeClr val="tx1"/>
                </a:solidFill>
                <a:latin typeface="PT Sans" panose="020B0503020203020204"/>
                <a:cs typeface="Palanquin" panose="020B0004020203020204" pitchFamily="34" charset="0"/>
              </a:rPr>
              <a:t>Filamen spiral dari </a:t>
            </a:r>
            <a:r>
              <a:rPr lang="id-ID" sz="1350" i="1" kern="0" dirty="0">
                <a:solidFill>
                  <a:schemeClr val="tx1"/>
                </a:solidFill>
                <a:latin typeface="PT Sans" panose="020B0503020203020204"/>
                <a:cs typeface="Palanquin" panose="020B0004020203020204" pitchFamily="34" charset="0"/>
              </a:rPr>
              <a:t>Spirulina platensis </a:t>
            </a:r>
            <a:r>
              <a:rPr lang="id-ID" sz="1350" kern="0" dirty="0">
                <a:solidFill>
                  <a:schemeClr val="tx1"/>
                </a:solidFill>
                <a:latin typeface="PT Sans" panose="020B0503020203020204"/>
                <a:cs typeface="Palanquin" panose="020B0004020203020204" pitchFamily="34" charset="0"/>
              </a:rPr>
              <a:t>atau</a:t>
            </a:r>
          </a:p>
          <a:p>
            <a:pPr defTabSz="914355">
              <a:buClr>
                <a:srgbClr val="3D6D70"/>
              </a:buClr>
              <a:defRPr/>
            </a:pPr>
            <a:r>
              <a:rPr lang="id-ID" sz="1350" i="1" kern="0" dirty="0">
                <a:solidFill>
                  <a:schemeClr val="tx1"/>
                </a:solidFill>
                <a:latin typeface="PT Sans" panose="020B0503020203020204"/>
                <a:cs typeface="Palanquin" panose="020B0004020203020204" pitchFamily="34" charset="0"/>
              </a:rPr>
              <a:t>Arthrospira platensis</a:t>
            </a:r>
            <a:endParaRPr lang="en-US" sz="1350" i="1" kern="0" dirty="0">
              <a:solidFill>
                <a:schemeClr val="tx1"/>
              </a:solidFill>
              <a:latin typeface="PT Sans" panose="020B0503020203020204"/>
              <a:cs typeface="Palanquin" panose="020B0004020203020204" pitchFamily="34" charset="0"/>
            </a:endParaRPr>
          </a:p>
        </p:txBody>
      </p:sp>
      <p:sp>
        <p:nvSpPr>
          <p:cNvPr id="8"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a:t>
            </a:r>
            <a:r>
              <a:rPr lang="id-ID" sz="2600" b="1" dirty="0">
                <a:solidFill>
                  <a:schemeClr val="tx1"/>
                </a:solidFill>
                <a:latin typeface="PT Sans" panose="020B0503020203020204"/>
              </a:rPr>
              <a:t>Protein</a:t>
            </a:r>
            <a:endParaRPr lang="fi-FI" sz="2600" b="1" dirty="0">
              <a:solidFill>
                <a:schemeClr val="tx1"/>
              </a:solidFill>
              <a:latin typeface="PT Sans" panose="020B0503020203020204"/>
            </a:endParaRPr>
          </a:p>
        </p:txBody>
      </p:sp>
      <p:sp>
        <p:nvSpPr>
          <p:cNvPr id="9"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2</a:t>
            </a:r>
          </a:p>
        </p:txBody>
      </p:sp>
    </p:spTree>
    <p:extLst>
      <p:ext uri="{BB962C8B-B14F-4D97-AF65-F5344CB8AC3E}">
        <p14:creationId xmlns:p14="http://schemas.microsoft.com/office/powerpoint/2010/main" val="1034165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5" grpId="0"/>
      <p:bldP spid="8"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5" name="Rounded Rectangle 14"/>
          <p:cNvSpPr/>
          <p:nvPr/>
        </p:nvSpPr>
        <p:spPr>
          <a:xfrm>
            <a:off x="895664" y="1448286"/>
            <a:ext cx="6824566" cy="2389599"/>
          </a:xfrm>
          <a:prstGeom prst="round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600" dirty="0">
                <a:solidFill>
                  <a:schemeClr val="tx1"/>
                </a:solidFill>
                <a:latin typeface="PT Sans" panose="020B0503020203020204"/>
              </a:rPr>
              <a:t>Dalam pengembangan industri nonpangan, mikroorganisme juga mempunyai peranan yang besar. Di masa mendatang, ketika produk senyawa kimia yang disintesis semakin berkurang, dunia akan bergantung pada hasil-hasil fermentasi mikroorganisme.</a:t>
            </a:r>
          </a:p>
          <a:p>
            <a:pPr algn="ctr">
              <a:spcAft>
                <a:spcPts val="200"/>
              </a:spcAft>
            </a:pPr>
            <a:r>
              <a:rPr lang="id-ID" sz="1600" dirty="0">
                <a:solidFill>
                  <a:schemeClr val="tx1"/>
                </a:solidFill>
                <a:latin typeface="PT Sans" panose="020B0503020203020204"/>
              </a:rPr>
              <a:t>Fermentasi mikroorganisme hasil rekayasa genetika terhadap substrat-substrat dapat menghasilkan senyawa-senyawa kimia, antara lain asam amino, asam sitrat, enzim, dan vitamin.</a:t>
            </a:r>
          </a:p>
        </p:txBody>
      </p:sp>
      <p:sp>
        <p:nvSpPr>
          <p:cNvPr id="6" name="Google Shape;252;p34">
            <a:extLst>
              <a:ext uri="{FF2B5EF4-FFF2-40B4-BE49-F238E27FC236}">
                <a16:creationId xmlns:a16="http://schemas.microsoft.com/office/drawing/2014/main" id="{695A162F-6CD5-CBC2-DEA1-9B7B67D46B59}"/>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Zat-Zat Organik, </a:t>
            </a:r>
            <a:endParaRPr lang="id-ID" sz="2600" b="1" dirty="0">
              <a:solidFill>
                <a:schemeClr val="tx1"/>
              </a:solidFill>
              <a:latin typeface="PT Sans" panose="020B0503020203020204"/>
            </a:endParaRPr>
          </a:p>
          <a:p>
            <a:r>
              <a:rPr lang="fi-FI" sz="2600" b="1" dirty="0">
                <a:solidFill>
                  <a:schemeClr val="tx1"/>
                </a:solidFill>
                <a:latin typeface="PT Sans" panose="020B0503020203020204"/>
              </a:rPr>
              <a:t>Enzim,</a:t>
            </a:r>
            <a:r>
              <a:rPr lang="id-ID" sz="2600" b="1" dirty="0">
                <a:solidFill>
                  <a:schemeClr val="tx1"/>
                </a:solidFill>
                <a:latin typeface="PT Sans" panose="020B0503020203020204"/>
              </a:rPr>
              <a:t> </a:t>
            </a:r>
            <a:r>
              <a:rPr lang="fi-FI" sz="2600" b="1" dirty="0">
                <a:solidFill>
                  <a:schemeClr val="tx1"/>
                </a:solidFill>
                <a:latin typeface="PT Sans" panose="020B0503020203020204"/>
              </a:rPr>
              <a:t>dan Vitamin</a:t>
            </a:r>
          </a:p>
        </p:txBody>
      </p:sp>
      <p:sp>
        <p:nvSpPr>
          <p:cNvPr id="7" name="Google Shape;226;p33">
            <a:extLst>
              <a:ext uri="{FF2B5EF4-FFF2-40B4-BE49-F238E27FC236}">
                <a16:creationId xmlns:a16="http://schemas.microsoft.com/office/drawing/2014/main" id="{EC8FF0C8-A2D0-0BB7-8FE1-4902FA88E140}"/>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3</a:t>
            </a:r>
          </a:p>
        </p:txBody>
      </p:sp>
    </p:spTree>
    <p:extLst>
      <p:ext uri="{BB962C8B-B14F-4D97-AF65-F5344CB8AC3E}">
        <p14:creationId xmlns:p14="http://schemas.microsoft.com/office/powerpoint/2010/main" val="2290137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5" name="Rounded Rectangle 14"/>
          <p:cNvSpPr/>
          <p:nvPr/>
        </p:nvSpPr>
        <p:spPr>
          <a:xfrm>
            <a:off x="792297" y="1839445"/>
            <a:ext cx="7494542" cy="2558248"/>
          </a:xfrm>
          <a:prstGeom prst="roundRect">
            <a:avLst/>
          </a:prstGeom>
          <a:solidFill>
            <a:schemeClr val="accent4">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200"/>
              </a:spcAft>
            </a:pPr>
            <a:r>
              <a:rPr lang="id-ID" sz="1600" dirty="0">
                <a:solidFill>
                  <a:schemeClr val="tx1"/>
                </a:solidFill>
                <a:latin typeface="PT Sans" panose="020B0503020203020204"/>
              </a:rPr>
              <a:t>Asam amino yang dapat diproduksi oleh mikroorganisme, antara lain </a:t>
            </a:r>
            <a:r>
              <a:rPr lang="id-ID" sz="1600" b="1" dirty="0">
                <a:solidFill>
                  <a:schemeClr val="tx1"/>
                </a:solidFill>
                <a:latin typeface="PT Sans" panose="020B0503020203020204"/>
              </a:rPr>
              <a:t>asam glutamat </a:t>
            </a:r>
            <a:r>
              <a:rPr lang="id-ID" sz="1600" dirty="0">
                <a:solidFill>
                  <a:schemeClr val="tx1"/>
                </a:solidFill>
                <a:latin typeface="PT Sans" panose="020B0503020203020204"/>
              </a:rPr>
              <a:t>dan</a:t>
            </a:r>
            <a:r>
              <a:rPr lang="id-ID" sz="1600" b="1" dirty="0">
                <a:solidFill>
                  <a:schemeClr val="tx1"/>
                </a:solidFill>
                <a:latin typeface="PT Sans" panose="020B0503020203020204"/>
              </a:rPr>
              <a:t> lisin</a:t>
            </a:r>
            <a:r>
              <a:rPr lang="id-ID" sz="1600" dirty="0" smtClean="0">
                <a:solidFill>
                  <a:schemeClr val="tx1"/>
                </a:solidFill>
                <a:latin typeface="PT Sans" panose="020B0503020203020204"/>
              </a:rPr>
              <a:t>.</a:t>
            </a:r>
          </a:p>
          <a:p>
            <a:pPr>
              <a:spcAft>
                <a:spcPts val="200"/>
              </a:spcAft>
            </a:pPr>
            <a:endParaRPr lang="id-ID" sz="1600" dirty="0">
              <a:solidFill>
                <a:schemeClr val="tx1"/>
              </a:solidFill>
              <a:latin typeface="PT Sans" panose="020B0503020203020204"/>
            </a:endParaRPr>
          </a:p>
          <a:p>
            <a:pPr>
              <a:spcAft>
                <a:spcPts val="200"/>
              </a:spcAft>
            </a:pPr>
            <a:r>
              <a:rPr lang="id-ID" sz="1600" dirty="0">
                <a:solidFill>
                  <a:schemeClr val="tx1"/>
                </a:solidFill>
                <a:latin typeface="PT Sans" panose="020B0503020203020204"/>
              </a:rPr>
              <a:t>Asam glutamat digunakan untuk pembuatan MSG (monosodium glutamat) atau vetsin. Mikroorganisme yang digunakan untuk industri asam glutamat, yaitu bakteri </a:t>
            </a:r>
            <a:r>
              <a:rPr lang="id-ID" sz="1600" i="1" dirty="0">
                <a:solidFill>
                  <a:schemeClr val="tx1"/>
                </a:solidFill>
                <a:latin typeface="PT Sans" panose="020B0503020203020204"/>
              </a:rPr>
              <a:t>Corynebacterium glutamicum </a:t>
            </a:r>
            <a:r>
              <a:rPr lang="id-ID" sz="1600" dirty="0">
                <a:solidFill>
                  <a:schemeClr val="tx1"/>
                </a:solidFill>
                <a:latin typeface="PT Sans" panose="020B0503020203020204"/>
              </a:rPr>
              <a:t>dan </a:t>
            </a:r>
            <a:r>
              <a:rPr lang="id-ID" sz="1600" i="1" dirty="0">
                <a:solidFill>
                  <a:schemeClr val="tx1"/>
                </a:solidFill>
                <a:latin typeface="PT Sans" panose="020B0503020203020204"/>
              </a:rPr>
              <a:t>Brevibacterium flavum</a:t>
            </a:r>
            <a:r>
              <a:rPr lang="id-ID" sz="1600" dirty="0" smtClean="0">
                <a:solidFill>
                  <a:schemeClr val="tx1"/>
                </a:solidFill>
                <a:latin typeface="PT Sans" panose="020B0503020203020204"/>
              </a:rPr>
              <a:t>.</a:t>
            </a:r>
          </a:p>
          <a:p>
            <a:pPr>
              <a:spcAft>
                <a:spcPts val="200"/>
              </a:spcAft>
            </a:pPr>
            <a:endParaRPr lang="id-ID" sz="1600" dirty="0">
              <a:solidFill>
                <a:schemeClr val="tx1"/>
              </a:solidFill>
              <a:latin typeface="PT Sans" panose="020B0503020203020204"/>
            </a:endParaRPr>
          </a:p>
          <a:p>
            <a:pPr>
              <a:spcAft>
                <a:spcPts val="200"/>
              </a:spcAft>
            </a:pPr>
            <a:r>
              <a:rPr lang="id-ID" sz="1600" dirty="0">
                <a:solidFill>
                  <a:schemeClr val="tx1"/>
                </a:solidFill>
                <a:latin typeface="PT Sans" panose="020B0503020203020204"/>
              </a:rPr>
              <a:t>Lisin tidak dapat disintesis oleh tubuh hewan. Untuk memproduksi lisin dalam jumlah yang besar, diperlukan mutan dari bakteri </a:t>
            </a:r>
            <a:r>
              <a:rPr lang="id-ID" sz="1600" i="1" dirty="0">
                <a:solidFill>
                  <a:schemeClr val="tx1"/>
                </a:solidFill>
                <a:latin typeface="PT Sans" panose="020B0503020203020204"/>
              </a:rPr>
              <a:t>Corynebacterium glutamicum</a:t>
            </a:r>
            <a:r>
              <a:rPr lang="id-ID" sz="1600" dirty="0">
                <a:solidFill>
                  <a:schemeClr val="tx1"/>
                </a:solidFill>
                <a:latin typeface="PT Sans" panose="020B0503020203020204"/>
              </a:rPr>
              <a:t>.</a:t>
            </a:r>
          </a:p>
        </p:txBody>
      </p:sp>
      <p:sp>
        <p:nvSpPr>
          <p:cNvPr id="14" name="Google Shape;272;p35">
            <a:extLst>
              <a:ext uri="{FF2B5EF4-FFF2-40B4-BE49-F238E27FC236}">
                <a16:creationId xmlns:a16="http://schemas.microsoft.com/office/drawing/2014/main" id="{E53730A6-BD29-2C5B-0DD6-0254246AE44B}"/>
              </a:ext>
            </a:extLst>
          </p:cNvPr>
          <p:cNvSpPr txBox="1">
            <a:spLocks/>
          </p:cNvSpPr>
          <p:nvPr/>
        </p:nvSpPr>
        <p:spPr>
          <a:xfrm>
            <a:off x="792297" y="1249056"/>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Asam Amino</a:t>
            </a:r>
            <a:endParaRPr lang="en-US" sz="2000" kern="0" dirty="0">
              <a:solidFill>
                <a:schemeClr val="bg2"/>
              </a:solidFill>
              <a:latin typeface="PT Sans" panose="020B0503020203020204"/>
            </a:endParaRPr>
          </a:p>
        </p:txBody>
      </p:sp>
      <p:sp>
        <p:nvSpPr>
          <p:cNvPr id="7" name="Google Shape;252;p34">
            <a:extLst>
              <a:ext uri="{FF2B5EF4-FFF2-40B4-BE49-F238E27FC236}">
                <a16:creationId xmlns:a16="http://schemas.microsoft.com/office/drawing/2014/main" id="{AC25A023-4501-5C58-6BE8-62C64AA8F92D}"/>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Zat-Zat Organik, </a:t>
            </a:r>
            <a:endParaRPr lang="id-ID" sz="2600" b="1" dirty="0">
              <a:solidFill>
                <a:schemeClr val="tx1"/>
              </a:solidFill>
              <a:latin typeface="PT Sans" panose="020B0503020203020204"/>
            </a:endParaRPr>
          </a:p>
          <a:p>
            <a:r>
              <a:rPr lang="fi-FI" sz="2600" b="1" dirty="0">
                <a:solidFill>
                  <a:schemeClr val="tx1"/>
                </a:solidFill>
                <a:latin typeface="PT Sans" panose="020B0503020203020204"/>
              </a:rPr>
              <a:t>Enzim,</a:t>
            </a:r>
            <a:r>
              <a:rPr lang="id-ID" sz="2600" b="1" dirty="0">
                <a:solidFill>
                  <a:schemeClr val="tx1"/>
                </a:solidFill>
                <a:latin typeface="PT Sans" panose="020B0503020203020204"/>
              </a:rPr>
              <a:t> </a:t>
            </a:r>
            <a:r>
              <a:rPr lang="fi-FI" sz="2600" b="1" dirty="0">
                <a:solidFill>
                  <a:schemeClr val="tx1"/>
                </a:solidFill>
                <a:latin typeface="PT Sans" panose="020B0503020203020204"/>
              </a:rPr>
              <a:t>dan Vitamin</a:t>
            </a:r>
          </a:p>
        </p:txBody>
      </p:sp>
      <p:sp>
        <p:nvSpPr>
          <p:cNvPr id="8" name="Google Shape;226;p33">
            <a:extLst>
              <a:ext uri="{FF2B5EF4-FFF2-40B4-BE49-F238E27FC236}">
                <a16:creationId xmlns:a16="http://schemas.microsoft.com/office/drawing/2014/main" id="{4FB3818D-1711-7CBB-D836-33E0356C44C3}"/>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3</a:t>
            </a:r>
          </a:p>
        </p:txBody>
      </p:sp>
    </p:spTree>
    <p:extLst>
      <p:ext uri="{BB962C8B-B14F-4D97-AF65-F5344CB8AC3E}">
        <p14:creationId xmlns:p14="http://schemas.microsoft.com/office/powerpoint/2010/main" val="288403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5" name="Rounded Rectangle 14"/>
          <p:cNvSpPr/>
          <p:nvPr/>
        </p:nvSpPr>
        <p:spPr>
          <a:xfrm>
            <a:off x="637125" y="2097664"/>
            <a:ext cx="6169341" cy="2183846"/>
          </a:xfrm>
          <a:prstGeom prst="roundRect">
            <a:avLst/>
          </a:prstGeom>
          <a:solidFill>
            <a:schemeClr val="accent4">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600" dirty="0">
                <a:solidFill>
                  <a:schemeClr val="tx1"/>
                </a:solidFill>
                <a:latin typeface="PT Sans" panose="020B0503020203020204"/>
              </a:rPr>
              <a:t>Asam cuka (asam asetat) dibuat dari bahan baku alkohol. Alkohol dapat diperoleh dengan cara fermentasi karbohidrat secara anaerob oleh ragi. Alkohol kemudian dioksidasi secara aerob oleh bakteri penghasil asam asetat, yaitu </a:t>
            </a:r>
            <a:r>
              <a:rPr lang="id-ID" sz="1600" i="1" dirty="0">
                <a:solidFill>
                  <a:schemeClr val="tx1"/>
                </a:solidFill>
                <a:latin typeface="PT Sans" panose="020B0503020203020204"/>
              </a:rPr>
              <a:t>Gluconobacter sp. </a:t>
            </a:r>
            <a:r>
              <a:rPr lang="id-ID" sz="1600" dirty="0">
                <a:solidFill>
                  <a:schemeClr val="tx1"/>
                </a:solidFill>
                <a:latin typeface="PT Sans" panose="020B0503020203020204"/>
              </a:rPr>
              <a:t>dan </a:t>
            </a:r>
            <a:r>
              <a:rPr lang="id-ID" sz="1600" i="1" dirty="0">
                <a:solidFill>
                  <a:schemeClr val="tx1"/>
                </a:solidFill>
                <a:latin typeface="PT Sans" panose="020B0503020203020204"/>
              </a:rPr>
              <a:t>Acetobacter aceti</a:t>
            </a:r>
            <a:r>
              <a:rPr lang="id-ID" sz="1600" dirty="0">
                <a:solidFill>
                  <a:schemeClr val="tx1"/>
                </a:solidFill>
                <a:latin typeface="PT Sans" panose="020B0503020203020204"/>
              </a:rPr>
              <a:t>. Cuka apel (cider) dibuat dari bahan apel dengan menggunakan </a:t>
            </a:r>
            <a:r>
              <a:rPr lang="id-ID" sz="1600" i="1" dirty="0">
                <a:solidFill>
                  <a:schemeClr val="tx1"/>
                </a:solidFill>
                <a:latin typeface="PT Sans" panose="020B0503020203020204"/>
              </a:rPr>
              <a:t>Saccharomyces bayanus</a:t>
            </a:r>
            <a:r>
              <a:rPr lang="id-ID" sz="1600" dirty="0">
                <a:solidFill>
                  <a:schemeClr val="tx1"/>
                </a:solidFill>
                <a:latin typeface="PT Sans" panose="020B0503020203020204"/>
              </a:rPr>
              <a:t>.</a:t>
            </a:r>
          </a:p>
        </p:txBody>
      </p:sp>
      <p:sp>
        <p:nvSpPr>
          <p:cNvPr id="14" name="Google Shape;272;p35">
            <a:extLst>
              <a:ext uri="{FF2B5EF4-FFF2-40B4-BE49-F238E27FC236}">
                <a16:creationId xmlns:a16="http://schemas.microsoft.com/office/drawing/2014/main" id="{E53730A6-BD29-2C5B-0DD6-0254246AE44B}"/>
              </a:ext>
            </a:extLst>
          </p:cNvPr>
          <p:cNvSpPr txBox="1">
            <a:spLocks/>
          </p:cNvSpPr>
          <p:nvPr/>
        </p:nvSpPr>
        <p:spPr>
          <a:xfrm>
            <a:off x="637125" y="1453181"/>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Pembuatan Asam Cuka</a:t>
            </a:r>
            <a:endParaRPr lang="en-US" sz="2000" kern="0" dirty="0">
              <a:solidFill>
                <a:schemeClr val="bg2"/>
              </a:solidFill>
              <a:latin typeface="PT Sans" panose="020B0503020203020204"/>
            </a:endParaRPr>
          </a:p>
        </p:txBody>
      </p:sp>
      <p:sp>
        <p:nvSpPr>
          <p:cNvPr id="7" name="Google Shape;252;p34">
            <a:extLst>
              <a:ext uri="{FF2B5EF4-FFF2-40B4-BE49-F238E27FC236}">
                <a16:creationId xmlns:a16="http://schemas.microsoft.com/office/drawing/2014/main" id="{7C209C1A-3609-E177-D671-6E056E9752CF}"/>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Zat-Zat Organik, </a:t>
            </a:r>
            <a:endParaRPr lang="id-ID" sz="2600" b="1" dirty="0">
              <a:solidFill>
                <a:schemeClr val="tx1"/>
              </a:solidFill>
              <a:latin typeface="PT Sans" panose="020B0503020203020204"/>
            </a:endParaRPr>
          </a:p>
          <a:p>
            <a:r>
              <a:rPr lang="fi-FI" sz="2600" b="1" dirty="0">
                <a:solidFill>
                  <a:schemeClr val="tx1"/>
                </a:solidFill>
                <a:latin typeface="PT Sans" panose="020B0503020203020204"/>
              </a:rPr>
              <a:t>Enzim,</a:t>
            </a:r>
            <a:r>
              <a:rPr lang="id-ID" sz="2600" b="1" dirty="0">
                <a:solidFill>
                  <a:schemeClr val="tx1"/>
                </a:solidFill>
                <a:latin typeface="PT Sans" panose="020B0503020203020204"/>
              </a:rPr>
              <a:t> </a:t>
            </a:r>
            <a:r>
              <a:rPr lang="fi-FI" sz="2600" b="1" dirty="0">
                <a:solidFill>
                  <a:schemeClr val="tx1"/>
                </a:solidFill>
                <a:latin typeface="PT Sans" panose="020B0503020203020204"/>
              </a:rPr>
              <a:t>dan Vitamin</a:t>
            </a:r>
          </a:p>
        </p:txBody>
      </p:sp>
      <p:sp>
        <p:nvSpPr>
          <p:cNvPr id="8" name="Google Shape;226;p33">
            <a:extLst>
              <a:ext uri="{FF2B5EF4-FFF2-40B4-BE49-F238E27FC236}">
                <a16:creationId xmlns:a16="http://schemas.microsoft.com/office/drawing/2014/main" id="{D120DB9E-20E1-A73C-57A1-D6FA24534153}"/>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3</a:t>
            </a:r>
          </a:p>
        </p:txBody>
      </p:sp>
    </p:spTree>
    <p:extLst>
      <p:ext uri="{BB962C8B-B14F-4D97-AF65-F5344CB8AC3E}">
        <p14:creationId xmlns:p14="http://schemas.microsoft.com/office/powerpoint/2010/main" val="1894352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5" name="Rounded Rectangle 14"/>
          <p:cNvSpPr/>
          <p:nvPr/>
        </p:nvSpPr>
        <p:spPr>
          <a:xfrm>
            <a:off x="518793" y="1915061"/>
            <a:ext cx="6169341" cy="2221381"/>
          </a:xfrm>
          <a:prstGeom prst="roundRect">
            <a:avLst/>
          </a:prstGeom>
          <a:solidFill>
            <a:schemeClr val="accent4">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600" dirty="0">
                <a:solidFill>
                  <a:schemeClr val="tx1"/>
                </a:solidFill>
                <a:latin typeface="PT Sans" panose="020B0503020203020204"/>
              </a:rPr>
              <a:t>Asam sitrat digunakan untuk pemberi rasa, campuran es krim, antioksidan, penaksir pH, pembuat emulsi dalam perusahaan susu, pembuatan detergen, dan pembersih belerang pada cerobong asap pabrik. Asam sitrat dapat disintesis secara kimia, tetapi biayanya cukup mahal. Dengan biaya yang lebih murah, asam sitrat dapat dihasilkan oleh jamur </a:t>
            </a:r>
            <a:r>
              <a:rPr lang="id-ID" sz="1600" i="1" dirty="0">
                <a:solidFill>
                  <a:schemeClr val="tx1"/>
                </a:solidFill>
                <a:latin typeface="PT Sans" panose="020B0503020203020204"/>
              </a:rPr>
              <a:t>Aspergillus niger </a:t>
            </a:r>
            <a:r>
              <a:rPr lang="id-ID" sz="1600" dirty="0">
                <a:solidFill>
                  <a:schemeClr val="tx1"/>
                </a:solidFill>
                <a:latin typeface="PT Sans" panose="020B0503020203020204"/>
              </a:rPr>
              <a:t>dengan medium substrat berupa sirup atau tetes gula.</a:t>
            </a:r>
          </a:p>
        </p:txBody>
      </p:sp>
      <p:sp>
        <p:nvSpPr>
          <p:cNvPr id="14" name="Google Shape;272;p35">
            <a:extLst>
              <a:ext uri="{FF2B5EF4-FFF2-40B4-BE49-F238E27FC236}">
                <a16:creationId xmlns:a16="http://schemas.microsoft.com/office/drawing/2014/main" id="{E53730A6-BD29-2C5B-0DD6-0254246AE44B}"/>
              </a:ext>
            </a:extLst>
          </p:cNvPr>
          <p:cNvSpPr txBox="1">
            <a:spLocks/>
          </p:cNvSpPr>
          <p:nvPr/>
        </p:nvSpPr>
        <p:spPr>
          <a:xfrm>
            <a:off x="536096" y="1375009"/>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Asam Sitrat</a:t>
            </a:r>
            <a:endParaRPr lang="en-US" sz="2000" kern="0" dirty="0">
              <a:solidFill>
                <a:schemeClr val="bg2"/>
              </a:solidFill>
              <a:latin typeface="PT Sans" panose="020B0503020203020204"/>
            </a:endParaRPr>
          </a:p>
        </p:txBody>
      </p:sp>
      <p:sp>
        <p:nvSpPr>
          <p:cNvPr id="7" name="Google Shape;252;p34">
            <a:extLst>
              <a:ext uri="{FF2B5EF4-FFF2-40B4-BE49-F238E27FC236}">
                <a16:creationId xmlns:a16="http://schemas.microsoft.com/office/drawing/2014/main" id="{F81DB60F-CDB8-EA5C-E38F-AAEB513BC242}"/>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Zat-Zat Organik, </a:t>
            </a:r>
            <a:endParaRPr lang="id-ID" sz="2600" b="1" dirty="0">
              <a:solidFill>
                <a:schemeClr val="tx1"/>
              </a:solidFill>
              <a:latin typeface="PT Sans" panose="020B0503020203020204"/>
            </a:endParaRPr>
          </a:p>
          <a:p>
            <a:r>
              <a:rPr lang="fi-FI" sz="2600" b="1" dirty="0">
                <a:solidFill>
                  <a:schemeClr val="tx1"/>
                </a:solidFill>
                <a:latin typeface="PT Sans" panose="020B0503020203020204"/>
              </a:rPr>
              <a:t>Enzim,</a:t>
            </a:r>
            <a:r>
              <a:rPr lang="id-ID" sz="2600" b="1" dirty="0">
                <a:solidFill>
                  <a:schemeClr val="tx1"/>
                </a:solidFill>
                <a:latin typeface="PT Sans" panose="020B0503020203020204"/>
              </a:rPr>
              <a:t> </a:t>
            </a:r>
            <a:r>
              <a:rPr lang="fi-FI" sz="2600" b="1" dirty="0">
                <a:solidFill>
                  <a:schemeClr val="tx1"/>
                </a:solidFill>
                <a:latin typeface="PT Sans" panose="020B0503020203020204"/>
              </a:rPr>
              <a:t>dan Vitamin</a:t>
            </a:r>
          </a:p>
        </p:txBody>
      </p:sp>
      <p:sp>
        <p:nvSpPr>
          <p:cNvPr id="8" name="Google Shape;226;p33">
            <a:extLst>
              <a:ext uri="{FF2B5EF4-FFF2-40B4-BE49-F238E27FC236}">
                <a16:creationId xmlns:a16="http://schemas.microsoft.com/office/drawing/2014/main" id="{C13F668A-E844-70EA-B58D-EE3C168F6F2C}"/>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3</a:t>
            </a:r>
          </a:p>
        </p:txBody>
      </p:sp>
    </p:spTree>
    <p:extLst>
      <p:ext uri="{BB962C8B-B14F-4D97-AF65-F5344CB8AC3E}">
        <p14:creationId xmlns:p14="http://schemas.microsoft.com/office/powerpoint/2010/main" val="964657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2"/>
          <p:cNvSpPr txBox="1">
            <a:spLocks noGrp="1"/>
          </p:cNvSpPr>
          <p:nvPr>
            <p:ph type="title"/>
          </p:nvPr>
        </p:nvSpPr>
        <p:spPr>
          <a:xfrm>
            <a:off x="4337734" y="424512"/>
            <a:ext cx="3960900" cy="576000"/>
          </a:xfrm>
          <a:prstGeom prst="rect">
            <a:avLst/>
          </a:prstGeom>
        </p:spPr>
        <p:txBody>
          <a:bodyPr spcFirstLastPara="1" wrap="square" lIns="91425" tIns="91425" rIns="91425" bIns="91425" anchor="b" anchorCtr="0">
            <a:noAutofit/>
          </a:bodyPr>
          <a:lstStyle/>
          <a:p>
            <a:r>
              <a:rPr lang="id-ID" sz="4400" b="1" dirty="0">
                <a:latin typeface="PT Sans" panose="020B0503020203020204"/>
              </a:rPr>
              <a:t>Pendahuluan</a:t>
            </a:r>
            <a:endParaRPr sz="4400" b="1" dirty="0">
              <a:latin typeface="PT Sans" panose="020B0503020203020204"/>
            </a:endParaRPr>
          </a:p>
        </p:txBody>
      </p:sp>
      <p:sp>
        <p:nvSpPr>
          <p:cNvPr id="201" name="Google Shape;201;p32"/>
          <p:cNvSpPr txBox="1">
            <a:spLocks noGrp="1"/>
          </p:cNvSpPr>
          <p:nvPr>
            <p:ph type="body" idx="1"/>
          </p:nvPr>
        </p:nvSpPr>
        <p:spPr>
          <a:xfrm>
            <a:off x="3756500" y="1236274"/>
            <a:ext cx="5005536" cy="2778970"/>
          </a:xfrm>
          <a:prstGeom prst="rect">
            <a:avLst/>
          </a:prstGeom>
          <a:noFill/>
          <a:ln>
            <a:noFill/>
          </a:ln>
        </p:spPr>
        <p:txBody>
          <a:bodyPr spcFirstLastPara="1" wrap="square" lIns="91425" tIns="91425" rIns="91425" bIns="91425" anchor="ctr" anchorCtr="0">
            <a:noAutofit/>
          </a:bodyPr>
          <a:lstStyle/>
          <a:p>
            <a:pPr marL="0" indent="0" algn="l">
              <a:spcAft>
                <a:spcPts val="300"/>
              </a:spcAft>
              <a:buNone/>
            </a:pPr>
            <a:r>
              <a:rPr lang="en-US" sz="1600" dirty="0" err="1">
                <a:solidFill>
                  <a:srgbClr val="000000"/>
                </a:solidFill>
                <a:latin typeface="PT Sans" panose="020B0503020203020204"/>
                <a:cs typeface="Palanquin" panose="020B0004020203020204" pitchFamily="34" charset="0"/>
              </a:rPr>
              <a:t>Bioteknologi</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sudah</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ada</a:t>
            </a:r>
            <a:r>
              <a:rPr lang="id-ID"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sejak</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ditemukannya</a:t>
            </a:r>
            <a:r>
              <a:rPr lang="en-US" sz="1600" dirty="0">
                <a:solidFill>
                  <a:srgbClr val="000000"/>
                </a:solidFill>
                <a:latin typeface="PT Sans" panose="020B0503020203020204"/>
                <a:cs typeface="Palanquin" panose="020B0004020203020204" pitchFamily="34" charset="0"/>
              </a:rPr>
              <a:t> proses </a:t>
            </a:r>
            <a:r>
              <a:rPr lang="en-US" sz="1600" dirty="0" err="1">
                <a:solidFill>
                  <a:srgbClr val="000000"/>
                </a:solidFill>
                <a:latin typeface="PT Sans" panose="020B0503020203020204"/>
                <a:cs typeface="Palanquin" panose="020B0004020203020204" pitchFamily="34" charset="0"/>
              </a:rPr>
              <a:t>fermentasi</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makanan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Dalam</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pembuatan</a:t>
            </a:r>
            <a:r>
              <a:rPr lang="en-US" sz="1600" dirty="0">
                <a:solidFill>
                  <a:srgbClr val="000000"/>
                </a:solidFill>
                <a:latin typeface="PT Sans" panose="020B0503020203020204"/>
                <a:cs typeface="Palanquin" panose="020B0004020203020204" pitchFamily="34" charset="0"/>
              </a:rPr>
              <a:t> </a:t>
            </a:r>
            <a:r>
              <a:rPr lang="id-ID" sz="1600" dirty="0">
                <a:solidFill>
                  <a:srgbClr val="000000"/>
                </a:solidFill>
                <a:latin typeface="PT Sans" panose="020B0503020203020204"/>
                <a:cs typeface="Palanquin" panose="020B0004020203020204" pitchFamily="34" charset="0"/>
              </a:rPr>
              <a:t>produk bioteknologi</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diperlukan</a:t>
            </a:r>
            <a:r>
              <a:rPr lang="en-US" sz="1600" dirty="0">
                <a:solidFill>
                  <a:srgbClr val="000000"/>
                </a:solidFill>
                <a:latin typeface="PT Sans" panose="020B0503020203020204"/>
                <a:cs typeface="Palanquin" panose="020B0004020203020204" pitchFamily="34" charset="0"/>
              </a:rPr>
              <a:t> </a:t>
            </a:r>
            <a:r>
              <a:rPr lang="en-US" sz="1600" i="1" dirty="0">
                <a:solidFill>
                  <a:srgbClr val="000000"/>
                </a:solidFill>
                <a:latin typeface="PT Sans" panose="020B0503020203020204"/>
                <a:cs typeface="Palanquin" panose="020B0004020203020204" pitchFamily="34" charset="0"/>
              </a:rPr>
              <a:t>input</a:t>
            </a:r>
            <a:r>
              <a:rPr lang="id-ID" sz="1600" dirty="0">
                <a:solidFill>
                  <a:srgbClr val="000000"/>
                </a:solidFill>
                <a:latin typeface="PT Sans" panose="020B0503020203020204"/>
                <a:cs typeface="Palanquin" panose="020B0004020203020204" pitchFamily="34" charset="0"/>
              </a:rPr>
              <a:t> (dapat berupa bahan baku, mikroorganisme, maupun sel makhluk hidup</a:t>
            </a:r>
            <a:r>
              <a:rPr lang="en-US" sz="1600" dirty="0">
                <a:solidFill>
                  <a:srgbClr val="000000"/>
                </a:solidFill>
                <a:latin typeface="PT Sans" panose="020B0503020203020204"/>
                <a:cs typeface="Palanquin" panose="020B0004020203020204" pitchFamily="34" charset="0"/>
              </a:rPr>
              <a:t>), </a:t>
            </a:r>
            <a:r>
              <a:rPr lang="id-ID" sz="1600" dirty="0">
                <a:solidFill>
                  <a:srgbClr val="000000"/>
                </a:solidFill>
                <a:latin typeface="PT Sans" panose="020B0503020203020204"/>
                <a:cs typeface="Palanquin" panose="020B0004020203020204" pitchFamily="34" charset="0"/>
              </a:rPr>
              <a:t>dan </a:t>
            </a:r>
            <a:r>
              <a:rPr lang="en-US" sz="1600" dirty="0" err="1">
                <a:solidFill>
                  <a:srgbClr val="000000"/>
                </a:solidFill>
                <a:latin typeface="PT Sans" panose="020B0503020203020204"/>
                <a:cs typeface="Palanquin" panose="020B0004020203020204" pitchFamily="34" charset="0"/>
              </a:rPr>
              <a:t>ilmu</a:t>
            </a:r>
            <a:r>
              <a:rPr lang="id-ID"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pengetahuan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prinsip-prinsip</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ilmiah</a:t>
            </a:r>
            <a:r>
              <a:rPr lang="en-US" sz="1600" dirty="0">
                <a:solidFill>
                  <a:srgbClr val="000000"/>
                </a:solidFill>
                <a:latin typeface="PT Sans" panose="020B0503020203020204"/>
                <a:cs typeface="Palanquin" panose="020B0004020203020204" pitchFamily="34" charset="0"/>
              </a:rPr>
              <a:t>)</a:t>
            </a:r>
            <a:r>
              <a:rPr lang="id-ID" sz="1600" dirty="0">
                <a:solidFill>
                  <a:srgbClr val="000000"/>
                </a:solidFill>
                <a:latin typeface="PT Sans" panose="020B0503020203020204"/>
                <a:cs typeface="Palanquin" panose="020B0004020203020204" pitchFamily="34" charset="0"/>
              </a:rPr>
              <a:t>.</a:t>
            </a:r>
          </a:p>
          <a:p>
            <a:pPr marL="0" indent="0" algn="l">
              <a:spcAft>
                <a:spcPts val="300"/>
              </a:spcAft>
              <a:buNone/>
            </a:pPr>
            <a:r>
              <a:rPr lang="id-ID" sz="1600" dirty="0">
                <a:solidFill>
                  <a:srgbClr val="000000"/>
                </a:solidFill>
                <a:latin typeface="PT Sans" panose="020B0503020203020204"/>
                <a:cs typeface="Palanquin" panose="020B0004020203020204" pitchFamily="34" charset="0"/>
              </a:rPr>
              <a:t>A</a:t>
            </a:r>
            <a:r>
              <a:rPr lang="en-US" sz="1600" dirty="0" err="1">
                <a:solidFill>
                  <a:srgbClr val="000000"/>
                </a:solidFill>
                <a:latin typeface="PT Sans" panose="020B0503020203020204"/>
                <a:cs typeface="Palanquin" panose="020B0004020203020204" pitchFamily="34" charset="0"/>
              </a:rPr>
              <a:t>matilah</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gambar</a:t>
            </a:r>
            <a:r>
              <a:rPr lang="en-US" sz="1600" dirty="0">
                <a:solidFill>
                  <a:srgbClr val="000000"/>
                </a:solidFill>
                <a:latin typeface="PT Sans" panose="020B0503020203020204"/>
                <a:cs typeface="Palanquin" panose="020B0004020203020204" pitchFamily="34" charset="0"/>
              </a:rPr>
              <a:t> </a:t>
            </a:r>
            <a:r>
              <a:rPr lang="id-ID" sz="1600" dirty="0">
                <a:solidFill>
                  <a:srgbClr val="000000"/>
                </a:solidFill>
                <a:latin typeface="PT Sans" panose="020B0503020203020204"/>
                <a:cs typeface="Palanquin" panose="020B0004020203020204" pitchFamily="34" charset="0"/>
              </a:rPr>
              <a:t>produk</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bioteknologi</a:t>
            </a:r>
            <a:r>
              <a:rPr lang="en-US" sz="1600" dirty="0">
                <a:solidFill>
                  <a:srgbClr val="000000"/>
                </a:solidFill>
                <a:latin typeface="PT Sans" panose="020B0503020203020204"/>
                <a:cs typeface="Palanquin" panose="020B0004020203020204" pitchFamily="34" charset="0"/>
              </a:rPr>
              <a:t> </a:t>
            </a:r>
            <a:r>
              <a:rPr lang="id-ID" sz="1600" dirty="0">
                <a:solidFill>
                  <a:srgbClr val="000000"/>
                </a:solidFill>
                <a:latin typeface="PT Sans" panose="020B0503020203020204"/>
                <a:cs typeface="Palanquin" panose="020B0004020203020204" pitchFamily="34" charset="0"/>
              </a:rPr>
              <a:t>di samping</a:t>
            </a:r>
            <a:r>
              <a:rPr lang="en-US" sz="1600" dirty="0">
                <a:solidFill>
                  <a:srgbClr val="000000"/>
                </a:solidFill>
                <a:latin typeface="PT Sans" panose="020B0503020203020204"/>
                <a:cs typeface="Palanquin" panose="020B0004020203020204" pitchFamily="34" charset="0"/>
              </a:rPr>
              <a:t>.</a:t>
            </a:r>
            <a:endParaRPr lang="id-ID" sz="1600" dirty="0">
              <a:solidFill>
                <a:srgbClr val="000000"/>
              </a:solidFill>
              <a:latin typeface="PT Sans" panose="020B0503020203020204"/>
              <a:cs typeface="Palanquin" panose="020B0004020203020204" pitchFamily="34" charset="0"/>
            </a:endParaRPr>
          </a:p>
          <a:p>
            <a:pPr marL="0" indent="0" algn="l">
              <a:spcAft>
                <a:spcPts val="300"/>
              </a:spcAft>
              <a:buNone/>
            </a:pPr>
            <a:r>
              <a:rPr lang="en-US" sz="1600" dirty="0" err="1">
                <a:solidFill>
                  <a:srgbClr val="000000"/>
                </a:solidFill>
                <a:latin typeface="PT Sans" panose="020B0503020203020204"/>
                <a:cs typeface="Palanquin" panose="020B0004020203020204" pitchFamily="34" charset="0"/>
              </a:rPr>
              <a:t>Tuliskan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beberapa</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pertanyaan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diskusikan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dengan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temanmu</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untuk</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memprediksi</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jawaban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permasalahan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tersebut</a:t>
            </a:r>
            <a:r>
              <a:rPr lang="en-US" sz="1600" dirty="0">
                <a:solidFill>
                  <a:srgbClr val="000000"/>
                </a:solidFill>
                <a:latin typeface="PT Sans" panose="020B0503020203020204"/>
                <a:cs typeface="Palanquin" panose="020B0004020203020204" pitchFamily="34" charset="0"/>
              </a:rPr>
              <a:t>.</a:t>
            </a:r>
          </a:p>
        </p:txBody>
      </p:sp>
      <p:pic>
        <p:nvPicPr>
          <p:cNvPr id="20" name="Picture 19">
            <a:extLst>
              <a:ext uri="{FF2B5EF4-FFF2-40B4-BE49-F238E27FC236}">
                <a16:creationId xmlns:a16="http://schemas.microsoft.com/office/drawing/2014/main" id="{E3D4DE39-1909-B2D8-83AB-C308A6F75D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pic>
        <p:nvPicPr>
          <p:cNvPr id="4" name="Picture 3"/>
          <p:cNvPicPr>
            <a:picLocks noChangeAspect="1"/>
          </p:cNvPicPr>
          <p:nvPr/>
        </p:nvPicPr>
        <p:blipFill rotWithShape="1">
          <a:blip r:embed="rId4"/>
          <a:srcRect l="7414" t="3493" r="15857" b="7909"/>
          <a:stretch/>
        </p:blipFill>
        <p:spPr>
          <a:xfrm>
            <a:off x="287338" y="3206044"/>
            <a:ext cx="1784902" cy="1392224"/>
          </a:xfrm>
          <a:prstGeom prst="rect">
            <a:avLst/>
          </a:prstGeom>
          <a:ln>
            <a:noFill/>
          </a:ln>
          <a:effectLst>
            <a:outerShdw blurRad="63500" sx="102000" sy="102000" algn="ctr" rotWithShape="0">
              <a:prstClr val="black">
                <a:alpha val="40000"/>
              </a:prstClr>
            </a:outerShdw>
          </a:effectLst>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13806" y="1915771"/>
            <a:ext cx="1754878" cy="1169918"/>
          </a:xfrm>
          <a:prstGeom prst="rect">
            <a:avLst/>
          </a:prstGeom>
          <a:effectLst>
            <a:outerShdw blurRad="63500" sx="102000" sy="102000" algn="ctr" rotWithShape="0">
              <a:prstClr val="black">
                <a:alpha val="40000"/>
              </a:prstClr>
            </a:outerShdw>
          </a:effectLst>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6027" y="205607"/>
            <a:ext cx="2119745" cy="1589809"/>
          </a:xfrm>
          <a:prstGeom prst="ellipse">
            <a:avLst/>
          </a:prstGeom>
          <a:effectLst>
            <a:outerShdw blurRad="50800" dist="38100" dir="10800000" algn="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0"/>
                                        </p:tgtEl>
                                        <p:attrNameLst>
                                          <p:attrName>style.visibility</p:attrName>
                                        </p:attrNameLst>
                                      </p:cBhvr>
                                      <p:to>
                                        <p:strVal val="visible"/>
                                      </p:to>
                                    </p:set>
                                    <p:animEffect transition="in" filter="fade">
                                      <p:cBhvr>
                                        <p:cTn id="7" dur="500"/>
                                        <p:tgtEl>
                                          <p:spTgt spid="20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1"/>
                                        </p:tgtEl>
                                        <p:attrNameLst>
                                          <p:attrName>style.visibility</p:attrName>
                                        </p:attrNameLst>
                                      </p:cBhvr>
                                      <p:to>
                                        <p:strVal val="visible"/>
                                      </p:to>
                                    </p:set>
                                    <p:animEffect transition="in" filter="fade">
                                      <p:cBhvr>
                                        <p:cTn id="19" dur="500"/>
                                        <p:tgtEl>
                                          <p:spTgt spid="20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p:bldP spid="20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4" name="Google Shape;272;p35">
            <a:extLst>
              <a:ext uri="{FF2B5EF4-FFF2-40B4-BE49-F238E27FC236}">
                <a16:creationId xmlns:a16="http://schemas.microsoft.com/office/drawing/2014/main" id="{E53730A6-BD29-2C5B-0DD6-0254246AE44B}"/>
              </a:ext>
            </a:extLst>
          </p:cNvPr>
          <p:cNvSpPr txBox="1">
            <a:spLocks/>
          </p:cNvSpPr>
          <p:nvPr/>
        </p:nvSpPr>
        <p:spPr>
          <a:xfrm>
            <a:off x="219883" y="1207764"/>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Enzim</a:t>
            </a:r>
            <a:endParaRPr lang="en-US" sz="2000" kern="0" dirty="0">
              <a:solidFill>
                <a:schemeClr val="bg2"/>
              </a:solidFill>
              <a:latin typeface="PT Sans" panose="020B0503020203020204"/>
            </a:endParaRPr>
          </a:p>
        </p:txBody>
      </p:sp>
      <p:sp>
        <p:nvSpPr>
          <p:cNvPr id="44" name="Google Shape;1208;p43">
            <a:extLst>
              <a:ext uri="{FF2B5EF4-FFF2-40B4-BE49-F238E27FC236}">
                <a16:creationId xmlns:a16="http://schemas.microsoft.com/office/drawing/2014/main" id="{7C9272C6-D898-70F1-8FA9-D74281F8695D}"/>
              </a:ext>
            </a:extLst>
          </p:cNvPr>
          <p:cNvSpPr/>
          <p:nvPr/>
        </p:nvSpPr>
        <p:spPr>
          <a:xfrm>
            <a:off x="3475015" y="1207764"/>
            <a:ext cx="5246082" cy="881192"/>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E</a:t>
            </a:r>
            <a:r>
              <a:rPr lang="sv-SE" sz="1600" dirty="0">
                <a:latin typeface="PT Sans" panose="020B0503020203020204"/>
              </a:rPr>
              <a:t>nzim merupakan </a:t>
            </a:r>
            <a:r>
              <a:rPr lang="id-ID" sz="1600" dirty="0">
                <a:latin typeface="PT Sans" panose="020B0503020203020204"/>
              </a:rPr>
              <a:t>salah satu </a:t>
            </a:r>
            <a:r>
              <a:rPr lang="sv-SE" sz="1600" dirty="0">
                <a:latin typeface="PT Sans" panose="020B0503020203020204"/>
              </a:rPr>
              <a:t>komponen</a:t>
            </a:r>
            <a:r>
              <a:rPr lang="id-ID" sz="1600" dirty="0">
                <a:latin typeface="PT Sans" panose="020B0503020203020204"/>
              </a:rPr>
              <a:t> penting </a:t>
            </a:r>
            <a:r>
              <a:rPr lang="sv-SE" sz="1600" dirty="0">
                <a:latin typeface="PT Sans" panose="020B0503020203020204"/>
              </a:rPr>
              <a:t>yang sangat diperlukan oleh tubuh.</a:t>
            </a:r>
            <a:r>
              <a:rPr lang="id-ID" sz="1600" dirty="0">
                <a:latin typeface="PT Sans" panose="020B0503020203020204"/>
              </a:rPr>
              <a:t> </a:t>
            </a:r>
            <a:r>
              <a:rPr lang="sv-SE" sz="1600" dirty="0">
                <a:latin typeface="PT Sans" panose="020B0503020203020204"/>
              </a:rPr>
              <a:t>Enzim banyak diperlukan dalam industri makanan,</a:t>
            </a:r>
            <a:r>
              <a:rPr lang="id-ID" sz="1600" dirty="0">
                <a:latin typeface="PT Sans" panose="020B0503020203020204"/>
              </a:rPr>
              <a:t> </a:t>
            </a:r>
            <a:r>
              <a:rPr lang="sv-SE" sz="1600" dirty="0">
                <a:latin typeface="PT Sans" panose="020B0503020203020204"/>
              </a:rPr>
              <a:t>farmasi, dan sabun.</a:t>
            </a:r>
            <a:endParaRPr lang="id-ID" sz="1600" dirty="0">
              <a:latin typeface="PT Sans" panose="020B0503020203020204"/>
            </a:endParaRPr>
          </a:p>
        </p:txBody>
      </p:sp>
      <p:sp>
        <p:nvSpPr>
          <p:cNvPr id="58" name="Google Shape;1028;p49">
            <a:extLst>
              <a:ext uri="{FF2B5EF4-FFF2-40B4-BE49-F238E27FC236}">
                <a16:creationId xmlns:a16="http://schemas.microsoft.com/office/drawing/2014/main" id="{0707FAB6-1060-9730-C0F9-88D6E1D0F59A}"/>
              </a:ext>
            </a:extLst>
          </p:cNvPr>
          <p:cNvSpPr/>
          <p:nvPr/>
        </p:nvSpPr>
        <p:spPr>
          <a:xfrm>
            <a:off x="2099557" y="2985012"/>
            <a:ext cx="2567669" cy="1656000"/>
          </a:xfrm>
          <a:prstGeom prst="roundRect">
            <a:avLst/>
          </a:prstGeom>
          <a:solidFill>
            <a:schemeClr val="accent4">
              <a:lumMod val="20000"/>
              <a:lumOff val="8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55"/>
            <a:r>
              <a:rPr lang="it-IT" sz="1600" i="1" kern="0" dirty="0">
                <a:latin typeface="PT Sans" panose="020B0503020203020204"/>
                <a:cs typeface="Palanquin" panose="020B0004020203020204" pitchFamily="34" charset="0"/>
              </a:rPr>
              <a:t>Aspergillus niger</a:t>
            </a:r>
            <a:endParaRPr lang="id-ID" sz="1600" i="1" kern="0" dirty="0">
              <a:latin typeface="PT Sans" panose="020B0503020203020204"/>
              <a:cs typeface="Palanquin" panose="020B0004020203020204" pitchFamily="34" charset="0"/>
            </a:endParaRPr>
          </a:p>
          <a:p>
            <a:pPr algn="ctr" defTabSz="914355"/>
            <a:r>
              <a:rPr lang="id-ID" sz="1600" kern="0" dirty="0">
                <a:latin typeface="PT Sans" panose="020B0503020203020204"/>
                <a:cs typeface="Palanquin" panose="020B0004020203020204" pitchFamily="34" charset="0"/>
              </a:rPr>
              <a:t>Untuk m</a:t>
            </a:r>
            <a:r>
              <a:rPr lang="en-US" sz="1600" kern="0" dirty="0" err="1">
                <a:latin typeface="PT Sans" panose="020B0503020203020204"/>
                <a:cs typeface="Palanquin" panose="020B0004020203020204" pitchFamily="34" charset="0"/>
              </a:rPr>
              <a:t>elembutkan</a:t>
            </a:r>
            <a:r>
              <a:rPr lang="en-US" sz="1600" kern="0" dirty="0">
                <a:latin typeface="PT Sans" panose="020B0503020203020204"/>
                <a:cs typeface="Palanquin" panose="020B0004020203020204" pitchFamily="34" charset="0"/>
              </a:rPr>
              <a:t> </a:t>
            </a:r>
            <a:r>
              <a:rPr lang="en-US" sz="1600" kern="0" dirty="0" err="1">
                <a:latin typeface="PT Sans" panose="020B0503020203020204"/>
                <a:cs typeface="Palanquin" panose="020B0004020203020204" pitchFamily="34" charset="0"/>
              </a:rPr>
              <a:t>adonan</a:t>
            </a:r>
            <a:r>
              <a:rPr lang="en-US" sz="1600" kern="0" dirty="0">
                <a:latin typeface="PT Sans" panose="020B0503020203020204"/>
                <a:cs typeface="Palanquin" panose="020B0004020203020204" pitchFamily="34" charset="0"/>
              </a:rPr>
              <a:t> roti </a:t>
            </a:r>
            <a:r>
              <a:rPr lang="en-US" sz="1600" kern="0" dirty="0" err="1">
                <a:latin typeface="PT Sans" panose="020B0503020203020204"/>
                <a:cs typeface="Palanquin" panose="020B0004020203020204" pitchFamily="34" charset="0"/>
              </a:rPr>
              <a:t>dan</a:t>
            </a:r>
            <a:r>
              <a:rPr lang="id-ID" sz="1600" kern="0" dirty="0">
                <a:latin typeface="PT Sans" panose="020B0503020203020204"/>
                <a:cs typeface="Palanquin" panose="020B0004020203020204" pitchFamily="34" charset="0"/>
              </a:rPr>
              <a:t> </a:t>
            </a:r>
            <a:r>
              <a:rPr lang="en-US" sz="1600" kern="0" dirty="0" err="1">
                <a:latin typeface="PT Sans" panose="020B0503020203020204"/>
                <a:cs typeface="Palanquin" panose="020B0004020203020204" pitchFamily="34" charset="0"/>
              </a:rPr>
              <a:t>membuat</a:t>
            </a:r>
            <a:r>
              <a:rPr lang="en-US" sz="1600" kern="0" dirty="0">
                <a:latin typeface="PT Sans" panose="020B0503020203020204"/>
                <a:cs typeface="Palanquin" panose="020B0004020203020204" pitchFamily="34" charset="0"/>
              </a:rPr>
              <a:t> </a:t>
            </a:r>
            <a:r>
              <a:rPr lang="en-US" sz="1600" kern="0" dirty="0" err="1">
                <a:latin typeface="PT Sans" panose="020B0503020203020204"/>
                <a:cs typeface="Palanquin" panose="020B0004020203020204" pitchFamily="34" charset="0"/>
              </a:rPr>
              <a:t>pemanis</a:t>
            </a:r>
            <a:r>
              <a:rPr lang="id-ID" sz="1600" kern="0" dirty="0">
                <a:latin typeface="PT Sans" panose="020B0503020203020204"/>
                <a:cs typeface="Palanquin" panose="020B0004020203020204" pitchFamily="34" charset="0"/>
              </a:rPr>
              <a:t> </a:t>
            </a:r>
            <a:r>
              <a:rPr lang="en-US" sz="1600" kern="0" dirty="0" err="1">
                <a:latin typeface="PT Sans" panose="020B0503020203020204"/>
                <a:cs typeface="Palanquin" panose="020B0004020203020204" pitchFamily="34" charset="0"/>
              </a:rPr>
              <a:t>sirup</a:t>
            </a:r>
            <a:r>
              <a:rPr lang="en-US" sz="1600" kern="0" dirty="0">
                <a:latin typeface="PT Sans" panose="020B0503020203020204"/>
                <a:cs typeface="Palanquin" panose="020B0004020203020204" pitchFamily="34" charset="0"/>
              </a:rPr>
              <a:t> </a:t>
            </a:r>
            <a:r>
              <a:rPr lang="en-US" sz="1600" kern="0" dirty="0" err="1">
                <a:latin typeface="PT Sans" panose="020B0503020203020204"/>
                <a:cs typeface="Palanquin" panose="020B0004020203020204" pitchFamily="34" charset="0"/>
              </a:rPr>
              <a:t>dari</a:t>
            </a:r>
            <a:r>
              <a:rPr lang="en-US" sz="1600" kern="0" dirty="0">
                <a:latin typeface="PT Sans" panose="020B0503020203020204"/>
                <a:cs typeface="Palanquin" panose="020B0004020203020204" pitchFamily="34" charset="0"/>
              </a:rPr>
              <a:t> </a:t>
            </a:r>
            <a:r>
              <a:rPr lang="en-US" sz="1600" kern="0" dirty="0" err="1">
                <a:latin typeface="PT Sans" panose="020B0503020203020204"/>
                <a:cs typeface="Palanquin" panose="020B0004020203020204" pitchFamily="34" charset="0"/>
              </a:rPr>
              <a:t>tepung</a:t>
            </a:r>
            <a:r>
              <a:rPr lang="id-ID" sz="1600" kern="0" dirty="0">
                <a:latin typeface="PT Sans" panose="020B0503020203020204"/>
                <a:cs typeface="Palanquin" panose="020B0004020203020204" pitchFamily="34" charset="0"/>
              </a:rPr>
              <a:t> </a:t>
            </a:r>
            <a:r>
              <a:rPr lang="en-US" sz="1600" kern="0" dirty="0" err="1">
                <a:latin typeface="PT Sans" panose="020B0503020203020204"/>
                <a:cs typeface="Palanquin" panose="020B0004020203020204" pitchFamily="34" charset="0"/>
              </a:rPr>
              <a:t>jagung</a:t>
            </a:r>
            <a:r>
              <a:rPr lang="en-US" sz="1600" kern="0" dirty="0">
                <a:latin typeface="PT Sans" panose="020B0503020203020204"/>
                <a:cs typeface="Palanquin" panose="020B0004020203020204" pitchFamily="34" charset="0"/>
              </a:rPr>
              <a:t>.</a:t>
            </a:r>
          </a:p>
          <a:p>
            <a:pPr defTabSz="914355">
              <a:buClr>
                <a:srgbClr val="000000"/>
              </a:buClr>
            </a:pPr>
            <a:endParaRPr sz="1600" kern="0" dirty="0">
              <a:solidFill>
                <a:srgbClr val="000000"/>
              </a:solidFill>
              <a:latin typeface="PT Sans" panose="020B0503020203020204"/>
              <a:cs typeface="Palanquin" panose="020B0004020203020204" pitchFamily="34" charset="0"/>
              <a:sym typeface="Arial"/>
            </a:endParaRPr>
          </a:p>
        </p:txBody>
      </p:sp>
      <p:sp>
        <p:nvSpPr>
          <p:cNvPr id="59" name="Google Shape;1030;p49">
            <a:extLst>
              <a:ext uri="{FF2B5EF4-FFF2-40B4-BE49-F238E27FC236}">
                <a16:creationId xmlns:a16="http://schemas.microsoft.com/office/drawing/2014/main" id="{A00DD52A-9B04-9116-1AB1-A869127DA62F}"/>
              </a:ext>
            </a:extLst>
          </p:cNvPr>
          <p:cNvSpPr/>
          <p:nvPr/>
        </p:nvSpPr>
        <p:spPr>
          <a:xfrm>
            <a:off x="7152668" y="3008913"/>
            <a:ext cx="1786936" cy="1656000"/>
          </a:xfrm>
          <a:prstGeom prst="roundRect">
            <a:avLst/>
          </a:prstGeom>
          <a:solidFill>
            <a:schemeClr val="accent4">
              <a:lumMod val="20000"/>
              <a:lumOff val="8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55"/>
            <a:r>
              <a:rPr lang="it-IT" sz="1600" i="1" kern="0" dirty="0">
                <a:latin typeface="PT Sans" panose="020B0503020203020204"/>
                <a:cs typeface="Palanquin" panose="020B0004020203020204" pitchFamily="34" charset="0"/>
              </a:rPr>
              <a:t>B</a:t>
            </a:r>
            <a:r>
              <a:rPr lang="id-ID" sz="1600" i="1" kern="0" dirty="0">
                <a:latin typeface="PT Sans" panose="020B0503020203020204"/>
                <a:cs typeface="Palanquin" panose="020B0004020203020204" pitchFamily="34" charset="0"/>
              </a:rPr>
              <a:t>acillus subtilis</a:t>
            </a:r>
          </a:p>
          <a:p>
            <a:pPr algn="ctr" defTabSz="914355"/>
            <a:r>
              <a:rPr lang="id-ID" sz="1600" kern="0" dirty="0">
                <a:latin typeface="PT Sans" panose="020B0503020203020204"/>
                <a:cs typeface="Palanquin" panose="020B0004020203020204" pitchFamily="34" charset="0"/>
              </a:rPr>
              <a:t>Untuk m</a:t>
            </a:r>
            <a:r>
              <a:rPr lang="nb-NO" sz="1600" kern="0" dirty="0">
                <a:latin typeface="PT Sans" panose="020B0503020203020204"/>
                <a:cs typeface="Palanquin" panose="020B0004020203020204" pitchFamily="34" charset="0"/>
              </a:rPr>
              <a:t>embantu pencernaan makanan</a:t>
            </a:r>
            <a:r>
              <a:rPr lang="en-US" sz="1600" kern="0" dirty="0" smtClean="0">
                <a:latin typeface="PT Sans" panose="020B0503020203020204"/>
                <a:cs typeface="Palanquin" panose="020B0004020203020204" pitchFamily="34" charset="0"/>
              </a:rPr>
              <a:t>.</a:t>
            </a:r>
            <a:endParaRPr lang="en-US" sz="1600" kern="0" dirty="0">
              <a:latin typeface="PT Sans" panose="020B0503020203020204"/>
              <a:cs typeface="Palanquin" panose="020B0004020203020204" pitchFamily="34" charset="0"/>
            </a:endParaRPr>
          </a:p>
        </p:txBody>
      </p:sp>
      <p:sp>
        <p:nvSpPr>
          <p:cNvPr id="65" name="Google Shape;1029;p49">
            <a:extLst>
              <a:ext uri="{FF2B5EF4-FFF2-40B4-BE49-F238E27FC236}">
                <a16:creationId xmlns:a16="http://schemas.microsoft.com/office/drawing/2014/main" id="{F9D00859-3F81-5DF1-27F0-7A0DB14C0E7A}"/>
              </a:ext>
            </a:extLst>
          </p:cNvPr>
          <p:cNvSpPr/>
          <p:nvPr/>
        </p:nvSpPr>
        <p:spPr>
          <a:xfrm>
            <a:off x="4943670" y="3008912"/>
            <a:ext cx="1932554" cy="1656000"/>
          </a:xfrm>
          <a:prstGeom prst="roundRect">
            <a:avLst/>
          </a:prstGeom>
          <a:solidFill>
            <a:schemeClr val="accent4">
              <a:lumMod val="20000"/>
              <a:lumOff val="8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55"/>
            <a:r>
              <a:rPr lang="it-IT" sz="1600" i="1" kern="0" dirty="0">
                <a:latin typeface="PT Sans" panose="020B0503020203020204"/>
                <a:cs typeface="Palanquin" panose="020B0004020203020204" pitchFamily="34" charset="0"/>
              </a:rPr>
              <a:t>Aspergillus o</a:t>
            </a:r>
            <a:r>
              <a:rPr lang="id-ID" sz="1600" i="1" kern="0" dirty="0">
                <a:latin typeface="PT Sans" panose="020B0503020203020204"/>
                <a:cs typeface="Palanquin" panose="020B0004020203020204" pitchFamily="34" charset="0"/>
              </a:rPr>
              <a:t>ryzae</a:t>
            </a:r>
          </a:p>
          <a:p>
            <a:pPr algn="ctr" defTabSz="914355"/>
            <a:r>
              <a:rPr lang="id-ID" sz="1600" kern="0" dirty="0">
                <a:latin typeface="PT Sans" panose="020B0503020203020204"/>
                <a:cs typeface="Palanquin" panose="020B0004020203020204" pitchFamily="34" charset="0"/>
              </a:rPr>
              <a:t>Untuk p</a:t>
            </a:r>
            <a:r>
              <a:rPr lang="nb-NO" sz="1600" kern="0" dirty="0">
                <a:latin typeface="PT Sans" panose="020B0503020203020204"/>
                <a:cs typeface="Palanquin" panose="020B0004020203020204" pitchFamily="34" charset="0"/>
              </a:rPr>
              <a:t>roduksi kanji, lem, kertas, tekstil, dan</a:t>
            </a:r>
            <a:r>
              <a:rPr lang="id-ID" sz="1600" kern="0" dirty="0">
                <a:latin typeface="PT Sans" panose="020B0503020203020204"/>
                <a:cs typeface="Palanquin" panose="020B0004020203020204" pitchFamily="34" charset="0"/>
              </a:rPr>
              <a:t> </a:t>
            </a:r>
            <a:r>
              <a:rPr lang="nb-NO" sz="1600" kern="0" dirty="0">
                <a:latin typeface="PT Sans" panose="020B0503020203020204"/>
                <a:cs typeface="Palanquin" panose="020B0004020203020204" pitchFamily="34" charset="0"/>
              </a:rPr>
              <a:t>glukosa</a:t>
            </a:r>
            <a:r>
              <a:rPr lang="en-US" sz="1600" kern="0" dirty="0" smtClean="0">
                <a:latin typeface="PT Sans" panose="020B0503020203020204"/>
                <a:cs typeface="Palanquin" panose="020B0004020203020204" pitchFamily="34" charset="0"/>
              </a:rPr>
              <a:t>.</a:t>
            </a:r>
            <a:endParaRPr lang="en-US" sz="1600" kern="0" dirty="0">
              <a:latin typeface="PT Sans" panose="020B0503020203020204"/>
              <a:cs typeface="Palanquin" panose="020B0004020203020204" pitchFamily="34" charset="0"/>
            </a:endParaRPr>
          </a:p>
        </p:txBody>
      </p:sp>
      <p:sp>
        <p:nvSpPr>
          <p:cNvPr id="71" name="Google Shape;272;p35">
            <a:extLst>
              <a:ext uri="{FF2B5EF4-FFF2-40B4-BE49-F238E27FC236}">
                <a16:creationId xmlns:a16="http://schemas.microsoft.com/office/drawing/2014/main" id="{E53730A6-BD29-2C5B-0DD6-0254246AE44B}"/>
              </a:ext>
            </a:extLst>
          </p:cNvPr>
          <p:cNvSpPr txBox="1">
            <a:spLocks/>
          </p:cNvSpPr>
          <p:nvPr/>
        </p:nvSpPr>
        <p:spPr>
          <a:xfrm>
            <a:off x="219883" y="2320966"/>
            <a:ext cx="850121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1800" kern="0" dirty="0">
                <a:solidFill>
                  <a:schemeClr val="bg2"/>
                </a:solidFill>
                <a:latin typeface="PT Sans" panose="020B0503020203020204"/>
              </a:rPr>
              <a:t>Enzim yang diproduksi secara komersial melalui fermentasi oleh mikroorganisme</a:t>
            </a:r>
            <a:endParaRPr lang="en-US" sz="1800" kern="0" dirty="0">
              <a:solidFill>
                <a:schemeClr val="bg2"/>
              </a:solidFill>
              <a:latin typeface="PT Sans" panose="020B0503020203020204"/>
            </a:endParaRPr>
          </a:p>
        </p:txBody>
      </p:sp>
      <p:sp>
        <p:nvSpPr>
          <p:cNvPr id="72" name="Google Shape;272;p35">
            <a:extLst>
              <a:ext uri="{FF2B5EF4-FFF2-40B4-BE49-F238E27FC236}">
                <a16:creationId xmlns:a16="http://schemas.microsoft.com/office/drawing/2014/main" id="{E53730A6-BD29-2C5B-0DD6-0254246AE44B}"/>
              </a:ext>
            </a:extLst>
          </p:cNvPr>
          <p:cNvSpPr txBox="1">
            <a:spLocks/>
          </p:cNvSpPr>
          <p:nvPr/>
        </p:nvSpPr>
        <p:spPr>
          <a:xfrm>
            <a:off x="219883" y="3434168"/>
            <a:ext cx="1738332" cy="427649"/>
          </a:xfrm>
          <a:prstGeom prst="rect">
            <a:avLst/>
          </a:prstGeom>
          <a:solidFill>
            <a:schemeClr val="accent2">
              <a:lumMod val="50000"/>
            </a:schemeClr>
          </a:solidFill>
          <a:ln w="19050">
            <a:noFill/>
          </a:ln>
          <a:effectLst>
            <a:outerShdw blurRad="50800" dist="38100" dir="10800000" algn="r"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1800" kern="0" dirty="0">
                <a:solidFill>
                  <a:schemeClr val="tx1"/>
                </a:solidFill>
                <a:latin typeface="PT Sans" panose="020B0503020203020204"/>
              </a:rPr>
              <a:t>Amilase</a:t>
            </a:r>
            <a:endParaRPr lang="en-US" sz="1800" kern="0" dirty="0">
              <a:solidFill>
                <a:schemeClr val="tx1"/>
              </a:solidFill>
              <a:latin typeface="PT Sans" panose="020B0503020203020204"/>
            </a:endParaRPr>
          </a:p>
        </p:txBody>
      </p:sp>
      <p:sp>
        <p:nvSpPr>
          <p:cNvPr id="18" name="Google Shape;252;p34">
            <a:extLst>
              <a:ext uri="{FF2B5EF4-FFF2-40B4-BE49-F238E27FC236}">
                <a16:creationId xmlns:a16="http://schemas.microsoft.com/office/drawing/2014/main" id="{31B735E7-2F33-A3A5-9B1A-0CD60ED349A4}"/>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Zat-Zat Organik, </a:t>
            </a:r>
            <a:endParaRPr lang="id-ID" sz="2600" b="1" dirty="0">
              <a:solidFill>
                <a:schemeClr val="tx1"/>
              </a:solidFill>
              <a:latin typeface="PT Sans" panose="020B0503020203020204"/>
            </a:endParaRPr>
          </a:p>
          <a:p>
            <a:r>
              <a:rPr lang="fi-FI" sz="2600" b="1" dirty="0">
                <a:solidFill>
                  <a:schemeClr val="tx1"/>
                </a:solidFill>
                <a:latin typeface="PT Sans" panose="020B0503020203020204"/>
              </a:rPr>
              <a:t>Enzim,</a:t>
            </a:r>
            <a:r>
              <a:rPr lang="id-ID" sz="2600" b="1" dirty="0">
                <a:solidFill>
                  <a:schemeClr val="tx1"/>
                </a:solidFill>
                <a:latin typeface="PT Sans" panose="020B0503020203020204"/>
              </a:rPr>
              <a:t> </a:t>
            </a:r>
            <a:r>
              <a:rPr lang="fi-FI" sz="2600" b="1" dirty="0">
                <a:solidFill>
                  <a:schemeClr val="tx1"/>
                </a:solidFill>
                <a:latin typeface="PT Sans" panose="020B0503020203020204"/>
              </a:rPr>
              <a:t>dan Vitamin</a:t>
            </a:r>
          </a:p>
        </p:txBody>
      </p:sp>
      <p:sp>
        <p:nvSpPr>
          <p:cNvPr id="19" name="Google Shape;226;p33">
            <a:extLst>
              <a:ext uri="{FF2B5EF4-FFF2-40B4-BE49-F238E27FC236}">
                <a16:creationId xmlns:a16="http://schemas.microsoft.com/office/drawing/2014/main" id="{E5DE694C-AD3B-AA11-6381-2AE20F8E9F49}"/>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3</a:t>
            </a:r>
          </a:p>
        </p:txBody>
      </p:sp>
    </p:spTree>
    <p:extLst>
      <p:ext uri="{BB962C8B-B14F-4D97-AF65-F5344CB8AC3E}">
        <p14:creationId xmlns:p14="http://schemas.microsoft.com/office/powerpoint/2010/main" val="82060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fade">
                                      <p:cBhvr>
                                        <p:cTn id="20" dur="500"/>
                                        <p:tgtEl>
                                          <p:spTgt spid="72"/>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500"/>
                                        <p:tgtEl>
                                          <p:spTgt spid="6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4" grpId="0" animBg="1"/>
      <p:bldP spid="58" grpId="0" animBg="1"/>
      <p:bldP spid="59" grpId="0" animBg="1"/>
      <p:bldP spid="65" grpId="0" animBg="1"/>
      <p:bldP spid="71" grpId="0" animBg="1"/>
      <p:bldP spid="7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028;p49">
            <a:extLst>
              <a:ext uri="{FF2B5EF4-FFF2-40B4-BE49-F238E27FC236}">
                <a16:creationId xmlns:a16="http://schemas.microsoft.com/office/drawing/2014/main" id="{0707FAB6-1060-9730-C0F9-88D6E1D0F59A}"/>
              </a:ext>
            </a:extLst>
          </p:cNvPr>
          <p:cNvSpPr/>
          <p:nvPr/>
        </p:nvSpPr>
        <p:spPr>
          <a:xfrm>
            <a:off x="395010" y="1182648"/>
            <a:ext cx="2562948" cy="1260000"/>
          </a:xfrm>
          <a:prstGeom prst="roundRect">
            <a:avLst/>
          </a:prstGeom>
          <a:solidFill>
            <a:schemeClr val="accent4">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r>
              <a:rPr lang="it-IT" sz="1600" i="1" kern="0" dirty="0">
                <a:latin typeface="PT Sans" panose="020B0503020203020204"/>
                <a:cs typeface="Palanquin" panose="020B0004020203020204" pitchFamily="34" charset="0"/>
              </a:rPr>
              <a:t>Aspergillus n</a:t>
            </a:r>
            <a:r>
              <a:rPr lang="id-ID" sz="1600" i="1" kern="0" dirty="0">
                <a:latin typeface="PT Sans" panose="020B0503020203020204"/>
                <a:cs typeface="Palanquin" panose="020B0004020203020204" pitchFamily="34" charset="0"/>
              </a:rPr>
              <a:t>iger</a:t>
            </a:r>
          </a:p>
          <a:p>
            <a:pPr algn="ctr" defTabSz="914355"/>
            <a:r>
              <a:rPr lang="id-ID" sz="1600" kern="0" dirty="0">
                <a:latin typeface="PT Sans" panose="020B0503020203020204"/>
                <a:cs typeface="Palanquin" panose="020B0004020203020204" pitchFamily="34" charset="0"/>
              </a:rPr>
              <a:t>Untuk industri tekstil, detergen, kertas, farmasi, dan pengolahan kopi</a:t>
            </a:r>
            <a:r>
              <a:rPr lang="en-US" sz="1600" kern="0" dirty="0" smtClean="0">
                <a:latin typeface="PT Sans" panose="020B0503020203020204"/>
                <a:cs typeface="Palanquin" panose="020B0004020203020204" pitchFamily="34" charset="0"/>
              </a:rPr>
              <a:t>.</a:t>
            </a:r>
            <a:endParaRPr lang="en-US" sz="1600" kern="0" dirty="0">
              <a:latin typeface="PT Sans" panose="020B0503020203020204"/>
              <a:cs typeface="Palanquin" panose="020B0004020203020204" pitchFamily="34" charset="0"/>
            </a:endParaRPr>
          </a:p>
        </p:txBody>
      </p:sp>
      <p:sp>
        <p:nvSpPr>
          <p:cNvPr id="11" name="Google Shape;1030;p49">
            <a:extLst>
              <a:ext uri="{FF2B5EF4-FFF2-40B4-BE49-F238E27FC236}">
                <a16:creationId xmlns:a16="http://schemas.microsoft.com/office/drawing/2014/main" id="{A00DD52A-9B04-9116-1AB1-A869127DA62F}"/>
              </a:ext>
            </a:extLst>
          </p:cNvPr>
          <p:cNvSpPr/>
          <p:nvPr/>
        </p:nvSpPr>
        <p:spPr>
          <a:xfrm>
            <a:off x="6318263" y="1182648"/>
            <a:ext cx="2524523" cy="1260000"/>
          </a:xfrm>
          <a:prstGeom prst="roundRect">
            <a:avLst/>
          </a:prstGeom>
          <a:solidFill>
            <a:schemeClr val="accent4">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r>
              <a:rPr lang="it-IT" sz="1600" i="1" kern="0" dirty="0">
                <a:latin typeface="PT Sans" panose="020B0503020203020204"/>
                <a:cs typeface="Palanquin" panose="020B0004020203020204" pitchFamily="34" charset="0"/>
              </a:rPr>
              <a:t>Aspergillus n</a:t>
            </a:r>
            <a:r>
              <a:rPr lang="id-ID" sz="1600" i="1" kern="0" dirty="0">
                <a:latin typeface="PT Sans" panose="020B0503020203020204"/>
                <a:cs typeface="Palanquin" panose="020B0004020203020204" pitchFamily="34" charset="0"/>
              </a:rPr>
              <a:t>iger</a:t>
            </a:r>
          </a:p>
          <a:p>
            <a:pPr algn="ctr" defTabSz="914355"/>
            <a:r>
              <a:rPr lang="id-ID" sz="1600" kern="0" dirty="0">
                <a:latin typeface="PT Sans" panose="020B0503020203020204"/>
                <a:cs typeface="Palanquin" panose="020B0004020203020204" pitchFamily="34" charset="0"/>
              </a:rPr>
              <a:t>Untuk industri lemak dan minyak serta menambah cita rasa keju</a:t>
            </a:r>
            <a:r>
              <a:rPr lang="id-ID" sz="1600" kern="0" dirty="0" smtClean="0">
                <a:latin typeface="PT Sans" panose="020B0503020203020204"/>
                <a:cs typeface="Palanquin" panose="020B0004020203020204" pitchFamily="34" charset="0"/>
              </a:rPr>
              <a:t>.</a:t>
            </a:r>
            <a:endParaRPr lang="en-US" sz="1600" kern="0" dirty="0">
              <a:latin typeface="PT Sans" panose="020B0503020203020204"/>
              <a:cs typeface="Palanquin" panose="020B0004020203020204" pitchFamily="34" charset="0"/>
            </a:endParaRPr>
          </a:p>
        </p:txBody>
      </p:sp>
      <p:sp>
        <p:nvSpPr>
          <p:cNvPr id="26" name="Google Shape;1029;p49">
            <a:extLst>
              <a:ext uri="{FF2B5EF4-FFF2-40B4-BE49-F238E27FC236}">
                <a16:creationId xmlns:a16="http://schemas.microsoft.com/office/drawing/2014/main" id="{F9D00859-3F81-5DF1-27F0-7A0DB14C0E7A}"/>
              </a:ext>
            </a:extLst>
          </p:cNvPr>
          <p:cNvSpPr/>
          <p:nvPr/>
        </p:nvSpPr>
        <p:spPr>
          <a:xfrm>
            <a:off x="3198657" y="1182648"/>
            <a:ext cx="2832763" cy="1260000"/>
          </a:xfrm>
          <a:prstGeom prst="roundRect">
            <a:avLst/>
          </a:prstGeom>
          <a:solidFill>
            <a:schemeClr val="accent4">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r>
              <a:rPr lang="it-IT" sz="1600" i="1" kern="0" dirty="0">
                <a:latin typeface="PT Sans" panose="020B0503020203020204"/>
                <a:cs typeface="Palanquin" panose="020B0004020203020204" pitchFamily="34" charset="0"/>
              </a:rPr>
              <a:t>S</a:t>
            </a:r>
            <a:r>
              <a:rPr lang="id-ID" sz="1600" i="1" kern="0" dirty="0">
                <a:latin typeface="PT Sans" panose="020B0503020203020204"/>
                <a:cs typeface="Palanquin" panose="020B0004020203020204" pitchFamily="34" charset="0"/>
              </a:rPr>
              <a:t>accharomyces fragilis</a:t>
            </a:r>
          </a:p>
          <a:p>
            <a:pPr algn="ctr" defTabSz="914355"/>
            <a:r>
              <a:rPr lang="id-ID" sz="1600" kern="0" dirty="0">
                <a:latin typeface="PT Sans" panose="020B0503020203020204"/>
                <a:cs typeface="Palanquin" panose="020B0004020203020204" pitchFamily="34" charset="0"/>
              </a:rPr>
              <a:t>Untuk menghidrolisis laktosa serta mencegah kristalisasi laktosa dalam susu</a:t>
            </a:r>
            <a:r>
              <a:rPr lang="id-ID" sz="1600" kern="0" dirty="0" smtClean="0">
                <a:latin typeface="PT Sans" panose="020B0503020203020204"/>
                <a:cs typeface="Palanquin" panose="020B0004020203020204" pitchFamily="34" charset="0"/>
              </a:rPr>
              <a:t>.</a:t>
            </a:r>
            <a:endParaRPr lang="en-US" sz="1600" kern="0" dirty="0">
              <a:latin typeface="PT Sans" panose="020B0503020203020204"/>
              <a:cs typeface="Palanquin" panose="020B0004020203020204" pitchFamily="34" charset="0"/>
            </a:endParaRPr>
          </a:p>
        </p:txBody>
      </p:sp>
      <p:sp>
        <p:nvSpPr>
          <p:cNvPr id="29" name="Google Shape;1028;p49">
            <a:extLst>
              <a:ext uri="{FF2B5EF4-FFF2-40B4-BE49-F238E27FC236}">
                <a16:creationId xmlns:a16="http://schemas.microsoft.com/office/drawing/2014/main" id="{0707FAB6-1060-9730-C0F9-88D6E1D0F59A}"/>
              </a:ext>
            </a:extLst>
          </p:cNvPr>
          <p:cNvSpPr/>
          <p:nvPr/>
        </p:nvSpPr>
        <p:spPr>
          <a:xfrm>
            <a:off x="338102" y="3089211"/>
            <a:ext cx="2676764" cy="1440000"/>
          </a:xfrm>
          <a:prstGeom prst="roundRect">
            <a:avLst/>
          </a:prstGeom>
          <a:solidFill>
            <a:schemeClr val="accent4">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r>
              <a:rPr lang="it-IT" sz="1600" i="1" kern="0" dirty="0">
                <a:latin typeface="PT Sans" panose="020B0503020203020204"/>
                <a:cs typeface="Palanquin" panose="020B0004020203020204" pitchFamily="34" charset="0"/>
              </a:rPr>
              <a:t>Aspergillus n</a:t>
            </a:r>
            <a:r>
              <a:rPr lang="id-ID" sz="1600" i="1" kern="0" dirty="0">
                <a:latin typeface="PT Sans" panose="020B0503020203020204"/>
                <a:cs typeface="Palanquin" panose="020B0004020203020204" pitchFamily="34" charset="0"/>
              </a:rPr>
              <a:t>iger</a:t>
            </a:r>
          </a:p>
          <a:p>
            <a:pPr algn="ctr" defTabSz="914355"/>
            <a:r>
              <a:rPr lang="id-ID" sz="1600" kern="0" dirty="0">
                <a:latin typeface="PT Sans" panose="020B0503020203020204"/>
                <a:cs typeface="Palanquin" panose="020B0004020203020204" pitchFamily="34" charset="0"/>
              </a:rPr>
              <a:t>Sebagai </a:t>
            </a:r>
            <a:r>
              <a:rPr lang="sv-SE" sz="1600" kern="0" dirty="0">
                <a:latin typeface="PT Sans" panose="020B0503020203020204"/>
                <a:cs typeface="Palanquin" panose="020B0004020203020204" pitchFamily="34" charset="0"/>
              </a:rPr>
              <a:t>pemecahan molekul</a:t>
            </a:r>
            <a:r>
              <a:rPr lang="id-ID" sz="1600" kern="0" dirty="0">
                <a:latin typeface="PT Sans" panose="020B0503020203020204"/>
                <a:cs typeface="Palanquin" panose="020B0004020203020204" pitchFamily="34" charset="0"/>
              </a:rPr>
              <a:t> </a:t>
            </a:r>
            <a:r>
              <a:rPr lang="sv-SE" sz="1600" kern="0" dirty="0">
                <a:latin typeface="PT Sans" panose="020B0503020203020204"/>
                <a:cs typeface="Palanquin" panose="020B0004020203020204" pitchFamily="34" charset="0"/>
              </a:rPr>
              <a:t>pektin dalam</a:t>
            </a:r>
            <a:r>
              <a:rPr lang="id-ID" sz="1600" kern="0" dirty="0">
                <a:latin typeface="PT Sans" panose="020B0503020203020204"/>
                <a:cs typeface="Palanquin" panose="020B0004020203020204" pitchFamily="34" charset="0"/>
              </a:rPr>
              <a:t> </a:t>
            </a:r>
            <a:r>
              <a:rPr lang="sv-SE" sz="1600" kern="0" dirty="0">
                <a:latin typeface="PT Sans" panose="020B0503020203020204"/>
                <a:cs typeface="Palanquin" panose="020B0004020203020204" pitchFamily="34" charset="0"/>
              </a:rPr>
              <a:t>industri minuman sari buah</a:t>
            </a:r>
            <a:r>
              <a:rPr lang="id-ID" sz="1600" kern="0" dirty="0">
                <a:latin typeface="PT Sans" panose="020B0503020203020204"/>
                <a:cs typeface="Palanquin" panose="020B0004020203020204" pitchFamily="34" charset="0"/>
              </a:rPr>
              <a:t> </a:t>
            </a:r>
            <a:r>
              <a:rPr lang="sv-SE" sz="1600" kern="0" dirty="0">
                <a:latin typeface="PT Sans" panose="020B0503020203020204"/>
                <a:cs typeface="Palanquin" panose="020B0004020203020204" pitchFamily="34" charset="0"/>
              </a:rPr>
              <a:t>dan teh</a:t>
            </a:r>
            <a:r>
              <a:rPr lang="en-US" sz="1600" kern="0" dirty="0" smtClean="0">
                <a:latin typeface="PT Sans" panose="020B0503020203020204"/>
                <a:cs typeface="Palanquin" panose="020B0004020203020204" pitchFamily="34" charset="0"/>
              </a:rPr>
              <a:t>.</a:t>
            </a:r>
            <a:endParaRPr lang="en-US" sz="1600" kern="0" dirty="0">
              <a:latin typeface="PT Sans" panose="020B0503020203020204"/>
              <a:cs typeface="Palanquin" panose="020B0004020203020204" pitchFamily="34" charset="0"/>
            </a:endParaRPr>
          </a:p>
        </p:txBody>
      </p:sp>
      <p:sp>
        <p:nvSpPr>
          <p:cNvPr id="36" name="Google Shape;1029;p49">
            <a:extLst>
              <a:ext uri="{FF2B5EF4-FFF2-40B4-BE49-F238E27FC236}">
                <a16:creationId xmlns:a16="http://schemas.microsoft.com/office/drawing/2014/main" id="{F9D00859-3F81-5DF1-27F0-7A0DB14C0E7A}"/>
              </a:ext>
            </a:extLst>
          </p:cNvPr>
          <p:cNvSpPr/>
          <p:nvPr/>
        </p:nvSpPr>
        <p:spPr>
          <a:xfrm>
            <a:off x="3219320" y="3089211"/>
            <a:ext cx="2151107" cy="1440000"/>
          </a:xfrm>
          <a:prstGeom prst="roundRect">
            <a:avLst/>
          </a:prstGeom>
          <a:solidFill>
            <a:schemeClr val="accent4">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r>
              <a:rPr lang="it-IT" sz="1600" i="1" kern="0" dirty="0">
                <a:latin typeface="PT Sans" panose="020B0503020203020204"/>
                <a:cs typeface="Palanquin" panose="020B0004020203020204" pitchFamily="34" charset="0"/>
              </a:rPr>
              <a:t>B</a:t>
            </a:r>
            <a:r>
              <a:rPr lang="id-ID" sz="1600" i="1" kern="0" dirty="0">
                <a:latin typeface="PT Sans" panose="020B0503020203020204"/>
                <a:cs typeface="Palanquin" panose="020B0004020203020204" pitchFamily="34" charset="0"/>
              </a:rPr>
              <a:t>acillus subtilis</a:t>
            </a:r>
          </a:p>
          <a:p>
            <a:pPr algn="ctr" defTabSz="914355"/>
            <a:r>
              <a:rPr lang="id-ID" sz="1600" kern="0" dirty="0">
                <a:latin typeface="PT Sans" panose="020B0503020203020204"/>
                <a:cs typeface="Palanquin" panose="020B0004020203020204" pitchFamily="34" charset="0"/>
              </a:rPr>
              <a:t>Sebagai a</a:t>
            </a:r>
            <a:r>
              <a:rPr lang="nb-NO" sz="1600" kern="0" dirty="0">
                <a:latin typeface="PT Sans" panose="020B0503020203020204"/>
                <a:cs typeface="Palanquin" panose="020B0004020203020204" pitchFamily="34" charset="0"/>
              </a:rPr>
              <a:t>gen diagnostik dalam farmasi</a:t>
            </a:r>
            <a:r>
              <a:rPr lang="en-US" sz="1600" kern="0" dirty="0" smtClean="0">
                <a:latin typeface="PT Sans" panose="020B0503020203020204"/>
                <a:cs typeface="Palanquin" panose="020B0004020203020204" pitchFamily="34" charset="0"/>
              </a:rPr>
              <a:t>.</a:t>
            </a:r>
            <a:endParaRPr lang="en-US" sz="1600" kern="0" dirty="0">
              <a:latin typeface="PT Sans" panose="020B0503020203020204"/>
              <a:cs typeface="Palanquin" panose="020B0004020203020204" pitchFamily="34" charset="0"/>
            </a:endParaRPr>
          </a:p>
        </p:txBody>
      </p:sp>
      <p:sp>
        <p:nvSpPr>
          <p:cNvPr id="38" name="Google Shape;1029;p49">
            <a:extLst>
              <a:ext uri="{FF2B5EF4-FFF2-40B4-BE49-F238E27FC236}">
                <a16:creationId xmlns:a16="http://schemas.microsoft.com/office/drawing/2014/main" id="{F9D00859-3F81-5DF1-27F0-7A0DB14C0E7A}"/>
              </a:ext>
            </a:extLst>
          </p:cNvPr>
          <p:cNvSpPr/>
          <p:nvPr/>
        </p:nvSpPr>
        <p:spPr>
          <a:xfrm>
            <a:off x="5574880" y="3089211"/>
            <a:ext cx="3300182" cy="1440000"/>
          </a:xfrm>
          <a:prstGeom prst="roundRect">
            <a:avLst/>
          </a:prstGeom>
          <a:solidFill>
            <a:schemeClr val="accent4">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r>
              <a:rPr lang="it-IT" sz="1600" i="1" kern="0" dirty="0">
                <a:latin typeface="PT Sans" panose="020B0503020203020204"/>
                <a:cs typeface="Palanquin" panose="020B0004020203020204" pitchFamily="34" charset="0"/>
              </a:rPr>
              <a:t>Aspergillus</a:t>
            </a:r>
            <a:r>
              <a:rPr lang="id-ID" sz="1600" i="1" kern="0" dirty="0">
                <a:latin typeface="PT Sans" panose="020B0503020203020204"/>
                <a:cs typeface="Palanquin" panose="020B0004020203020204" pitchFamily="34" charset="0"/>
              </a:rPr>
              <a:t> </a:t>
            </a:r>
            <a:r>
              <a:rPr lang="it-IT" sz="1600" i="1" kern="0" dirty="0">
                <a:latin typeface="PT Sans" panose="020B0503020203020204"/>
                <a:cs typeface="Palanquin" panose="020B0004020203020204" pitchFamily="34" charset="0"/>
              </a:rPr>
              <a:t>oryzae</a:t>
            </a:r>
            <a:r>
              <a:rPr lang="it-IT" sz="1600" kern="0" dirty="0">
                <a:latin typeface="PT Sans" panose="020B0503020203020204"/>
                <a:cs typeface="Palanquin" panose="020B0004020203020204" pitchFamily="34" charset="0"/>
              </a:rPr>
              <a:t>,</a:t>
            </a:r>
            <a:r>
              <a:rPr lang="id-ID" sz="1600" kern="0" dirty="0">
                <a:latin typeface="PT Sans" panose="020B0503020203020204"/>
                <a:cs typeface="Palanquin" panose="020B0004020203020204" pitchFamily="34" charset="0"/>
              </a:rPr>
              <a:t> </a:t>
            </a:r>
            <a:r>
              <a:rPr lang="it-IT" sz="1600" i="1" kern="0" dirty="0">
                <a:latin typeface="PT Sans" panose="020B0503020203020204"/>
                <a:cs typeface="Palanquin" panose="020B0004020203020204" pitchFamily="34" charset="0"/>
              </a:rPr>
              <a:t>Serratia</a:t>
            </a:r>
            <a:r>
              <a:rPr lang="id-ID" sz="1600" i="1" kern="0" dirty="0">
                <a:latin typeface="PT Sans" panose="020B0503020203020204"/>
                <a:cs typeface="Palanquin" panose="020B0004020203020204" pitchFamily="34" charset="0"/>
              </a:rPr>
              <a:t> </a:t>
            </a:r>
            <a:r>
              <a:rPr lang="it-IT" sz="1600" i="1" kern="0" dirty="0">
                <a:latin typeface="PT Sans" panose="020B0503020203020204"/>
                <a:cs typeface="Palanquin" panose="020B0004020203020204" pitchFamily="34" charset="0"/>
              </a:rPr>
              <a:t>marcescens</a:t>
            </a:r>
            <a:r>
              <a:rPr lang="it-IT" sz="1600" kern="0" dirty="0">
                <a:latin typeface="PT Sans" panose="020B0503020203020204"/>
                <a:cs typeface="Palanquin" panose="020B0004020203020204" pitchFamily="34" charset="0"/>
              </a:rPr>
              <a:t>, dan</a:t>
            </a:r>
            <a:r>
              <a:rPr lang="id-ID" sz="1600" kern="0" dirty="0">
                <a:latin typeface="PT Sans" panose="020B0503020203020204"/>
                <a:cs typeface="Palanquin" panose="020B0004020203020204" pitchFamily="34" charset="0"/>
              </a:rPr>
              <a:t> </a:t>
            </a:r>
            <a:r>
              <a:rPr lang="it-IT" sz="1600" i="1" kern="0" dirty="0">
                <a:latin typeface="PT Sans" panose="020B0503020203020204"/>
                <a:cs typeface="Palanquin" panose="020B0004020203020204" pitchFamily="34" charset="0"/>
              </a:rPr>
              <a:t>Bacillus subtilis</a:t>
            </a:r>
            <a:endParaRPr lang="id-ID" sz="1600" i="1" kern="0" dirty="0">
              <a:latin typeface="PT Sans" panose="020B0503020203020204"/>
              <a:cs typeface="Palanquin" panose="020B0004020203020204" pitchFamily="34" charset="0"/>
            </a:endParaRPr>
          </a:p>
          <a:p>
            <a:pPr algn="ctr" defTabSz="914355"/>
            <a:r>
              <a:rPr lang="id-ID" sz="1600" kern="0" dirty="0">
                <a:latin typeface="PT Sans" panose="020B0503020203020204"/>
                <a:cs typeface="Palanquin" panose="020B0004020203020204" pitchFamily="34" charset="0"/>
              </a:rPr>
              <a:t>Sebagai pelunak daging; membantu pencernaan makanan; bahan tambahan dalam </a:t>
            </a:r>
            <a:r>
              <a:rPr lang="id-ID" sz="1600" kern="0" dirty="0" smtClean="0">
                <a:latin typeface="PT Sans" panose="020B0503020203020204"/>
                <a:cs typeface="Palanquin" panose="020B0004020203020204" pitchFamily="34" charset="0"/>
              </a:rPr>
              <a:t>detergen.</a:t>
            </a:r>
            <a:endParaRPr sz="1600" kern="0" dirty="0">
              <a:solidFill>
                <a:srgbClr val="000000"/>
              </a:solidFill>
              <a:latin typeface="PT Sans" panose="020B0503020203020204"/>
              <a:cs typeface="Palanquin" panose="020B0004020203020204" pitchFamily="34" charset="0"/>
              <a:sym typeface="Arial"/>
            </a:endParaRPr>
          </a:p>
        </p:txBody>
      </p:sp>
      <p:sp>
        <p:nvSpPr>
          <p:cNvPr id="43" name="Google Shape;272;p35">
            <a:extLst>
              <a:ext uri="{FF2B5EF4-FFF2-40B4-BE49-F238E27FC236}">
                <a16:creationId xmlns:a16="http://schemas.microsoft.com/office/drawing/2014/main" id="{E53730A6-BD29-2C5B-0DD6-0254246AE44B}"/>
              </a:ext>
            </a:extLst>
          </p:cNvPr>
          <p:cNvSpPr txBox="1">
            <a:spLocks/>
          </p:cNvSpPr>
          <p:nvPr/>
        </p:nvSpPr>
        <p:spPr>
          <a:xfrm>
            <a:off x="287337" y="127694"/>
            <a:ext cx="857335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1800" kern="0" dirty="0">
                <a:solidFill>
                  <a:schemeClr val="bg2"/>
                </a:solidFill>
                <a:latin typeface="PT Sans" panose="020B0503020203020204"/>
              </a:rPr>
              <a:t>Enzim yang diproduksi secara komersial melalui fermentasi oleh mikroorganisme</a:t>
            </a:r>
            <a:endParaRPr lang="en-US" sz="1800" kern="0" dirty="0">
              <a:solidFill>
                <a:schemeClr val="bg2"/>
              </a:solidFill>
              <a:latin typeface="PT Sans" panose="020B0503020203020204"/>
            </a:endParaRPr>
          </a:p>
        </p:txBody>
      </p:sp>
      <p:sp>
        <p:nvSpPr>
          <p:cNvPr id="44" name="Google Shape;272;p35">
            <a:extLst>
              <a:ext uri="{FF2B5EF4-FFF2-40B4-BE49-F238E27FC236}">
                <a16:creationId xmlns:a16="http://schemas.microsoft.com/office/drawing/2014/main" id="{E53730A6-BD29-2C5B-0DD6-0254246AE44B}"/>
              </a:ext>
            </a:extLst>
          </p:cNvPr>
          <p:cNvSpPr txBox="1">
            <a:spLocks/>
          </p:cNvSpPr>
          <p:nvPr/>
        </p:nvSpPr>
        <p:spPr>
          <a:xfrm>
            <a:off x="780437" y="725422"/>
            <a:ext cx="1792095" cy="373119"/>
          </a:xfrm>
          <a:prstGeom prst="rect">
            <a:avLst/>
          </a:prstGeom>
          <a:solidFill>
            <a:schemeClr val="accent2">
              <a:lumMod val="50000"/>
            </a:schemeClr>
          </a:solidFill>
          <a:ln w="19050">
            <a:noFill/>
          </a:ln>
          <a:effectLst>
            <a:outerShdw blurRad="50800" dist="38100" dir="8100000" algn="tr"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1600" kern="0" dirty="0">
                <a:solidFill>
                  <a:schemeClr val="tx1"/>
                </a:solidFill>
                <a:latin typeface="PT Sans" panose="020B0503020203020204"/>
              </a:rPr>
              <a:t>Selulase</a:t>
            </a:r>
            <a:endParaRPr lang="en-US" sz="1600" kern="0" dirty="0">
              <a:solidFill>
                <a:schemeClr val="tx1"/>
              </a:solidFill>
              <a:latin typeface="PT Sans" panose="020B0503020203020204"/>
            </a:endParaRPr>
          </a:p>
        </p:txBody>
      </p:sp>
      <p:sp>
        <p:nvSpPr>
          <p:cNvPr id="45" name="Google Shape;272;p35">
            <a:extLst>
              <a:ext uri="{FF2B5EF4-FFF2-40B4-BE49-F238E27FC236}">
                <a16:creationId xmlns:a16="http://schemas.microsoft.com/office/drawing/2014/main" id="{E53730A6-BD29-2C5B-0DD6-0254246AE44B}"/>
              </a:ext>
            </a:extLst>
          </p:cNvPr>
          <p:cNvSpPr txBox="1">
            <a:spLocks/>
          </p:cNvSpPr>
          <p:nvPr/>
        </p:nvSpPr>
        <p:spPr>
          <a:xfrm>
            <a:off x="3718991" y="725422"/>
            <a:ext cx="1792095" cy="373119"/>
          </a:xfrm>
          <a:prstGeom prst="rect">
            <a:avLst/>
          </a:prstGeom>
          <a:solidFill>
            <a:schemeClr val="accent2">
              <a:lumMod val="50000"/>
            </a:schemeClr>
          </a:solidFill>
          <a:ln w="19050">
            <a:noFill/>
          </a:ln>
          <a:effectLst>
            <a:outerShdw blurRad="50800" dist="38100" dir="8100000" algn="tr"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1600" kern="0" dirty="0">
                <a:solidFill>
                  <a:schemeClr val="tx1"/>
                </a:solidFill>
                <a:latin typeface="PT Sans" panose="020B0503020203020204"/>
              </a:rPr>
              <a:t>Laktase</a:t>
            </a:r>
            <a:endParaRPr lang="en-US" sz="1600" kern="0" dirty="0">
              <a:solidFill>
                <a:schemeClr val="tx1"/>
              </a:solidFill>
              <a:latin typeface="PT Sans" panose="020B0503020203020204"/>
            </a:endParaRPr>
          </a:p>
        </p:txBody>
      </p:sp>
      <p:sp>
        <p:nvSpPr>
          <p:cNvPr id="46" name="Google Shape;272;p35">
            <a:extLst>
              <a:ext uri="{FF2B5EF4-FFF2-40B4-BE49-F238E27FC236}">
                <a16:creationId xmlns:a16="http://schemas.microsoft.com/office/drawing/2014/main" id="{E53730A6-BD29-2C5B-0DD6-0254246AE44B}"/>
              </a:ext>
            </a:extLst>
          </p:cNvPr>
          <p:cNvSpPr txBox="1">
            <a:spLocks/>
          </p:cNvSpPr>
          <p:nvPr/>
        </p:nvSpPr>
        <p:spPr>
          <a:xfrm>
            <a:off x="6684477" y="725422"/>
            <a:ext cx="1792095" cy="373119"/>
          </a:xfrm>
          <a:prstGeom prst="rect">
            <a:avLst/>
          </a:prstGeom>
          <a:solidFill>
            <a:schemeClr val="accent2">
              <a:lumMod val="50000"/>
            </a:schemeClr>
          </a:solidFill>
          <a:ln w="19050">
            <a:noFill/>
          </a:ln>
          <a:effectLst>
            <a:outerShdw blurRad="50800" dist="38100" dir="8100000" algn="tr"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1600" kern="0" dirty="0">
                <a:solidFill>
                  <a:schemeClr val="tx1"/>
                </a:solidFill>
                <a:latin typeface="PT Sans" panose="020B0503020203020204"/>
              </a:rPr>
              <a:t>Lipase</a:t>
            </a:r>
            <a:endParaRPr lang="en-US" sz="1600" kern="0" dirty="0">
              <a:solidFill>
                <a:schemeClr val="tx1"/>
              </a:solidFill>
              <a:latin typeface="PT Sans" panose="020B0503020203020204"/>
            </a:endParaRPr>
          </a:p>
        </p:txBody>
      </p:sp>
      <p:sp>
        <p:nvSpPr>
          <p:cNvPr id="47" name="Google Shape;272;p35">
            <a:extLst>
              <a:ext uri="{FF2B5EF4-FFF2-40B4-BE49-F238E27FC236}">
                <a16:creationId xmlns:a16="http://schemas.microsoft.com/office/drawing/2014/main" id="{E53730A6-BD29-2C5B-0DD6-0254246AE44B}"/>
              </a:ext>
            </a:extLst>
          </p:cNvPr>
          <p:cNvSpPr txBox="1">
            <a:spLocks/>
          </p:cNvSpPr>
          <p:nvPr/>
        </p:nvSpPr>
        <p:spPr>
          <a:xfrm>
            <a:off x="780437" y="2658554"/>
            <a:ext cx="1792095" cy="373119"/>
          </a:xfrm>
          <a:prstGeom prst="rect">
            <a:avLst/>
          </a:prstGeom>
          <a:solidFill>
            <a:schemeClr val="accent2">
              <a:lumMod val="50000"/>
            </a:schemeClr>
          </a:solidFill>
          <a:ln w="19050">
            <a:noFill/>
          </a:ln>
          <a:effectLst>
            <a:outerShdw blurRad="50800" dist="38100" dir="8100000" algn="tr"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1600" kern="0" dirty="0">
                <a:solidFill>
                  <a:schemeClr val="tx1"/>
                </a:solidFill>
                <a:latin typeface="PT Sans" panose="020B0503020203020204"/>
              </a:rPr>
              <a:t>Pektinase</a:t>
            </a:r>
            <a:endParaRPr lang="en-US" sz="1600" kern="0" dirty="0">
              <a:solidFill>
                <a:schemeClr val="tx1"/>
              </a:solidFill>
              <a:latin typeface="PT Sans" panose="020B0503020203020204"/>
            </a:endParaRPr>
          </a:p>
        </p:txBody>
      </p:sp>
      <p:sp>
        <p:nvSpPr>
          <p:cNvPr id="48" name="Google Shape;272;p35">
            <a:extLst>
              <a:ext uri="{FF2B5EF4-FFF2-40B4-BE49-F238E27FC236}">
                <a16:creationId xmlns:a16="http://schemas.microsoft.com/office/drawing/2014/main" id="{E53730A6-BD29-2C5B-0DD6-0254246AE44B}"/>
              </a:ext>
            </a:extLst>
          </p:cNvPr>
          <p:cNvSpPr txBox="1">
            <a:spLocks/>
          </p:cNvSpPr>
          <p:nvPr/>
        </p:nvSpPr>
        <p:spPr>
          <a:xfrm>
            <a:off x="3499679" y="2658554"/>
            <a:ext cx="1590389" cy="373119"/>
          </a:xfrm>
          <a:prstGeom prst="rect">
            <a:avLst/>
          </a:prstGeom>
          <a:solidFill>
            <a:schemeClr val="accent2">
              <a:lumMod val="50000"/>
            </a:schemeClr>
          </a:solidFill>
          <a:ln w="19050">
            <a:noFill/>
          </a:ln>
          <a:effectLst>
            <a:outerShdw blurRad="50800" dist="38100" dir="8100000" algn="tr"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1600" kern="0" dirty="0">
                <a:solidFill>
                  <a:schemeClr val="tx1"/>
                </a:solidFill>
                <a:latin typeface="PT Sans" panose="020B0503020203020204"/>
              </a:rPr>
              <a:t>Penisilinase</a:t>
            </a:r>
            <a:endParaRPr lang="en-US" sz="1600" kern="0" dirty="0">
              <a:solidFill>
                <a:schemeClr val="tx1"/>
              </a:solidFill>
              <a:latin typeface="PT Sans" panose="020B0503020203020204"/>
            </a:endParaRPr>
          </a:p>
        </p:txBody>
      </p:sp>
      <p:sp>
        <p:nvSpPr>
          <p:cNvPr id="49" name="Google Shape;272;p35">
            <a:extLst>
              <a:ext uri="{FF2B5EF4-FFF2-40B4-BE49-F238E27FC236}">
                <a16:creationId xmlns:a16="http://schemas.microsoft.com/office/drawing/2014/main" id="{E53730A6-BD29-2C5B-0DD6-0254246AE44B}"/>
              </a:ext>
            </a:extLst>
          </p:cNvPr>
          <p:cNvSpPr txBox="1">
            <a:spLocks/>
          </p:cNvSpPr>
          <p:nvPr/>
        </p:nvSpPr>
        <p:spPr>
          <a:xfrm>
            <a:off x="6328924" y="2658554"/>
            <a:ext cx="1792095" cy="373119"/>
          </a:xfrm>
          <a:prstGeom prst="rect">
            <a:avLst/>
          </a:prstGeom>
          <a:solidFill>
            <a:schemeClr val="accent2">
              <a:lumMod val="50000"/>
            </a:schemeClr>
          </a:solidFill>
          <a:ln w="19050">
            <a:noFill/>
          </a:ln>
          <a:effectLst>
            <a:outerShdw blurRad="50800" dist="38100" dir="8100000" algn="tr"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1600" kern="0" dirty="0">
                <a:solidFill>
                  <a:schemeClr val="tx1"/>
                </a:solidFill>
                <a:latin typeface="PT Sans" panose="020B0503020203020204"/>
              </a:rPr>
              <a:t>Proteinase</a:t>
            </a:r>
            <a:endParaRPr lang="en-US" sz="1600" kern="0" dirty="0">
              <a:solidFill>
                <a:schemeClr val="tx1"/>
              </a:solidFill>
              <a:latin typeface="PT Sans" panose="020B0503020203020204"/>
            </a:endParaRPr>
          </a:p>
        </p:txBody>
      </p:sp>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425081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250"/>
                                        <p:tgtEl>
                                          <p:spTgt spid="44"/>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250"/>
                                        <p:tgtEl>
                                          <p:spTgt spid="45"/>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250"/>
                                        <p:tgtEl>
                                          <p:spTgt spid="26"/>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250"/>
                                        <p:tgtEl>
                                          <p:spTgt spid="46"/>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50"/>
                                        <p:tgtEl>
                                          <p:spTgt spid="1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50"/>
                                        <p:tgtEl>
                                          <p:spTgt spid="47"/>
                                        </p:tgtEl>
                                      </p:cBhvr>
                                    </p:animEffect>
                                  </p:childTnLst>
                                </p:cTn>
                              </p:par>
                            </p:childTnLst>
                          </p:cTn>
                        </p:par>
                        <p:par>
                          <p:cTn id="32" fill="hold">
                            <p:stCondLst>
                              <p:cond delay="175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250"/>
                                        <p:tgtEl>
                                          <p:spTgt spid="29"/>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250"/>
                                        <p:tgtEl>
                                          <p:spTgt spid="48"/>
                                        </p:tgtEl>
                                      </p:cBhvr>
                                    </p:animEffect>
                                  </p:childTnLst>
                                </p:cTn>
                              </p:par>
                            </p:childTnLst>
                          </p:cTn>
                        </p:par>
                        <p:par>
                          <p:cTn id="40" fill="hold">
                            <p:stCondLst>
                              <p:cond delay="225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250"/>
                                        <p:tgtEl>
                                          <p:spTgt spid="36"/>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250"/>
                                        <p:tgtEl>
                                          <p:spTgt spid="49"/>
                                        </p:tgtEl>
                                      </p:cBhvr>
                                    </p:animEffect>
                                  </p:childTnLst>
                                </p:cTn>
                              </p:par>
                            </p:childTnLst>
                          </p:cTn>
                        </p:par>
                        <p:par>
                          <p:cTn id="48" fill="hold">
                            <p:stCondLst>
                              <p:cond delay="2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6" grpId="0" animBg="1"/>
      <p:bldP spid="29" grpId="0" animBg="1"/>
      <p:bldP spid="36" grpId="0" animBg="1"/>
      <p:bldP spid="38" grpId="0" animBg="1"/>
      <p:bldP spid="44" grpId="0" animBg="1"/>
      <p:bldP spid="45" grpId="0" animBg="1"/>
      <p:bldP spid="46" grpId="0" animBg="1"/>
      <p:bldP spid="47" grpId="0" animBg="1"/>
      <p:bldP spid="48" grpId="0" animBg="1"/>
      <p:bldP spid="4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5" name="Rounded Rectangle 14"/>
          <p:cNvSpPr/>
          <p:nvPr/>
        </p:nvSpPr>
        <p:spPr>
          <a:xfrm>
            <a:off x="536096" y="2033466"/>
            <a:ext cx="6169341" cy="1485911"/>
          </a:xfrm>
          <a:prstGeom prst="round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600" dirty="0">
                <a:solidFill>
                  <a:schemeClr val="tx1"/>
                </a:solidFill>
                <a:latin typeface="PT Sans" panose="020B0503020203020204"/>
              </a:rPr>
              <a:t>Beberapa vitamin dapat diproduksi dalam jumlah besar dengan memanfaatkan jasa mikroorganisme. Vitamin B12 (kobalamin) dihasilkan oleh bakteri </a:t>
            </a:r>
            <a:r>
              <a:rPr lang="id-ID" sz="1600" i="1" dirty="0">
                <a:solidFill>
                  <a:schemeClr val="tx1"/>
                </a:solidFill>
                <a:latin typeface="PT Sans" panose="020B0503020203020204"/>
              </a:rPr>
              <a:t>Pseudomonas denitrificans </a:t>
            </a:r>
            <a:r>
              <a:rPr lang="id-ID" sz="1600" dirty="0">
                <a:solidFill>
                  <a:schemeClr val="tx1"/>
                </a:solidFill>
                <a:latin typeface="PT Sans" panose="020B0503020203020204"/>
              </a:rPr>
              <a:t>dan </a:t>
            </a:r>
            <a:r>
              <a:rPr lang="id-ID" sz="1600" i="1" dirty="0">
                <a:solidFill>
                  <a:schemeClr val="tx1"/>
                </a:solidFill>
                <a:latin typeface="PT Sans" panose="020B0503020203020204"/>
              </a:rPr>
              <a:t>Propionibacterium shermanii</a:t>
            </a:r>
            <a:r>
              <a:rPr lang="id-ID" sz="1600" dirty="0">
                <a:solidFill>
                  <a:schemeClr val="tx1"/>
                </a:solidFill>
                <a:latin typeface="PT Sans" panose="020B0503020203020204"/>
              </a:rPr>
              <a:t>. Sementara itu, vitamin B2 (riboflavin) dihasilkan dari fermentasi jamur </a:t>
            </a:r>
            <a:r>
              <a:rPr lang="id-ID" sz="1600" i="1" dirty="0">
                <a:solidFill>
                  <a:schemeClr val="tx1"/>
                </a:solidFill>
                <a:latin typeface="PT Sans" panose="020B0503020203020204"/>
              </a:rPr>
              <a:t>Ashbya gossypii</a:t>
            </a:r>
            <a:r>
              <a:rPr lang="id-ID" sz="1600" dirty="0">
                <a:solidFill>
                  <a:schemeClr val="tx1"/>
                </a:solidFill>
                <a:latin typeface="PT Sans" panose="020B0503020203020204"/>
              </a:rPr>
              <a:t>.</a:t>
            </a:r>
          </a:p>
        </p:txBody>
      </p:sp>
      <p:sp>
        <p:nvSpPr>
          <p:cNvPr id="14" name="Google Shape;272;p35">
            <a:extLst>
              <a:ext uri="{FF2B5EF4-FFF2-40B4-BE49-F238E27FC236}">
                <a16:creationId xmlns:a16="http://schemas.microsoft.com/office/drawing/2014/main" id="{E53730A6-BD29-2C5B-0DD6-0254246AE44B}"/>
              </a:ext>
            </a:extLst>
          </p:cNvPr>
          <p:cNvSpPr txBox="1">
            <a:spLocks/>
          </p:cNvSpPr>
          <p:nvPr/>
        </p:nvSpPr>
        <p:spPr>
          <a:xfrm>
            <a:off x="599529" y="1385043"/>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Vitamin</a:t>
            </a:r>
            <a:endParaRPr lang="en-US" sz="2000" kern="0" dirty="0">
              <a:solidFill>
                <a:schemeClr val="bg2"/>
              </a:solidFill>
              <a:latin typeface="PT Sans" panose="020B0503020203020204"/>
            </a:endParaRPr>
          </a:p>
        </p:txBody>
      </p:sp>
      <p:sp>
        <p:nvSpPr>
          <p:cNvPr id="7" name="Google Shape;252;p34">
            <a:extLst>
              <a:ext uri="{FF2B5EF4-FFF2-40B4-BE49-F238E27FC236}">
                <a16:creationId xmlns:a16="http://schemas.microsoft.com/office/drawing/2014/main" id="{31B735E7-2F33-A3A5-9B1A-0CD60ED349A4}"/>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Zat-Zat Organik, </a:t>
            </a:r>
            <a:endParaRPr lang="id-ID" sz="2600" b="1" dirty="0">
              <a:solidFill>
                <a:schemeClr val="tx1"/>
              </a:solidFill>
              <a:latin typeface="PT Sans" panose="020B0503020203020204"/>
            </a:endParaRPr>
          </a:p>
          <a:p>
            <a:r>
              <a:rPr lang="fi-FI" sz="2600" b="1" dirty="0">
                <a:solidFill>
                  <a:schemeClr val="tx1"/>
                </a:solidFill>
                <a:latin typeface="PT Sans" panose="020B0503020203020204"/>
              </a:rPr>
              <a:t>Enzim,</a:t>
            </a:r>
            <a:r>
              <a:rPr lang="id-ID" sz="2600" b="1" dirty="0">
                <a:solidFill>
                  <a:schemeClr val="tx1"/>
                </a:solidFill>
                <a:latin typeface="PT Sans" panose="020B0503020203020204"/>
              </a:rPr>
              <a:t> </a:t>
            </a:r>
            <a:r>
              <a:rPr lang="fi-FI" sz="2600" b="1" dirty="0">
                <a:solidFill>
                  <a:schemeClr val="tx1"/>
                </a:solidFill>
                <a:latin typeface="PT Sans" panose="020B0503020203020204"/>
              </a:rPr>
              <a:t>dan Vitamin</a:t>
            </a:r>
          </a:p>
        </p:txBody>
      </p:sp>
      <p:sp>
        <p:nvSpPr>
          <p:cNvPr id="8" name="Google Shape;226;p33">
            <a:extLst>
              <a:ext uri="{FF2B5EF4-FFF2-40B4-BE49-F238E27FC236}">
                <a16:creationId xmlns:a16="http://schemas.microsoft.com/office/drawing/2014/main" id="{E5DE694C-AD3B-AA11-6381-2AE20F8E9F49}"/>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3</a:t>
            </a:r>
          </a:p>
        </p:txBody>
      </p:sp>
    </p:spTree>
    <p:extLst>
      <p:ext uri="{BB962C8B-B14F-4D97-AF65-F5344CB8AC3E}">
        <p14:creationId xmlns:p14="http://schemas.microsoft.com/office/powerpoint/2010/main" val="2612725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6" name="Google Shape;272;p35">
            <a:extLst>
              <a:ext uri="{FF2B5EF4-FFF2-40B4-BE49-F238E27FC236}">
                <a16:creationId xmlns:a16="http://schemas.microsoft.com/office/drawing/2014/main" id="{E53730A6-BD29-2C5B-0DD6-0254246AE44B}"/>
              </a:ext>
            </a:extLst>
          </p:cNvPr>
          <p:cNvSpPr txBox="1">
            <a:spLocks/>
          </p:cNvSpPr>
          <p:nvPr/>
        </p:nvSpPr>
        <p:spPr>
          <a:xfrm>
            <a:off x="532403" y="1040193"/>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Antibiotik</a:t>
            </a:r>
            <a:endParaRPr lang="en-US" sz="2000" kern="0" dirty="0">
              <a:solidFill>
                <a:schemeClr val="bg2"/>
              </a:solidFill>
              <a:latin typeface="PT Sans" panose="020B0503020203020204"/>
            </a:endParaRPr>
          </a:p>
        </p:txBody>
      </p:sp>
      <p:sp>
        <p:nvSpPr>
          <p:cNvPr id="17" name="Google Shape;1208;p43">
            <a:extLst>
              <a:ext uri="{FF2B5EF4-FFF2-40B4-BE49-F238E27FC236}">
                <a16:creationId xmlns:a16="http://schemas.microsoft.com/office/drawing/2014/main" id="{7C9272C6-D898-70F1-8FA9-D74281F8695D}"/>
              </a:ext>
            </a:extLst>
          </p:cNvPr>
          <p:cNvSpPr/>
          <p:nvPr/>
        </p:nvSpPr>
        <p:spPr>
          <a:xfrm>
            <a:off x="532403" y="1667435"/>
            <a:ext cx="8103354" cy="387879"/>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500" b="1" dirty="0">
                <a:latin typeface="PT Sans" panose="020B0503020203020204"/>
              </a:rPr>
              <a:t>Antibiotik</a:t>
            </a:r>
            <a:r>
              <a:rPr lang="id-ID" sz="1500" dirty="0">
                <a:latin typeface="PT Sans" panose="020B0503020203020204"/>
              </a:rPr>
              <a:t> adalah zat yang mampu menghambat bahkan mematikan mikroorganisme patogen.</a:t>
            </a:r>
          </a:p>
        </p:txBody>
      </p:sp>
      <p:sp>
        <p:nvSpPr>
          <p:cNvPr id="18" name="Google Shape;1208;p43">
            <a:extLst>
              <a:ext uri="{FF2B5EF4-FFF2-40B4-BE49-F238E27FC236}">
                <a16:creationId xmlns:a16="http://schemas.microsoft.com/office/drawing/2014/main" id="{7C9272C6-D898-70F1-8FA9-D74281F8695D}"/>
              </a:ext>
            </a:extLst>
          </p:cNvPr>
          <p:cNvSpPr/>
          <p:nvPr/>
        </p:nvSpPr>
        <p:spPr>
          <a:xfrm>
            <a:off x="532403" y="2247234"/>
            <a:ext cx="8103354" cy="2097857"/>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6700" indent="-266700">
              <a:spcAft>
                <a:spcPts val="200"/>
              </a:spcAft>
              <a:buFont typeface="Arial" panose="020B0604020202020204" pitchFamily="34" charset="0"/>
              <a:buChar char="•"/>
            </a:pPr>
            <a:r>
              <a:rPr lang="id-ID" sz="1600" b="1" dirty="0">
                <a:latin typeface="PT Sans" panose="020B0503020203020204"/>
              </a:rPr>
              <a:t>Penisilin</a:t>
            </a:r>
            <a:r>
              <a:rPr lang="id-ID" sz="1600" dirty="0">
                <a:latin typeface="PT Sans" panose="020B0503020203020204"/>
              </a:rPr>
              <a:t> dihasilkan dari jamur </a:t>
            </a:r>
            <a:r>
              <a:rPr lang="id-ID" sz="1600" i="1" dirty="0">
                <a:latin typeface="PT Sans" panose="020B0503020203020204"/>
              </a:rPr>
              <a:t>Penicillium notatum</a:t>
            </a:r>
            <a:r>
              <a:rPr lang="id-ID" sz="1600" dirty="0">
                <a:latin typeface="PT Sans" panose="020B0503020203020204"/>
              </a:rPr>
              <a:t> dan </a:t>
            </a:r>
            <a:r>
              <a:rPr lang="id-ID" sz="1600" i="1" dirty="0">
                <a:latin typeface="PT Sans" panose="020B0503020203020204"/>
              </a:rPr>
              <a:t>Penicillium chrysogenum</a:t>
            </a:r>
            <a:r>
              <a:rPr lang="id-ID" sz="1600" dirty="0">
                <a:latin typeface="PT Sans" panose="020B0503020203020204"/>
              </a:rPr>
              <a:t>.</a:t>
            </a:r>
          </a:p>
          <a:p>
            <a:pPr marL="266700" indent="-266700">
              <a:spcAft>
                <a:spcPts val="200"/>
              </a:spcAft>
              <a:buFont typeface="Arial" panose="020B0604020202020204" pitchFamily="34" charset="0"/>
              <a:buChar char="•"/>
            </a:pPr>
            <a:r>
              <a:rPr lang="id-ID" sz="1600" b="1" dirty="0">
                <a:latin typeface="PT Sans" panose="020B0503020203020204"/>
              </a:rPr>
              <a:t>Sefalosporin </a:t>
            </a:r>
            <a:r>
              <a:rPr lang="id-ID" sz="1600" dirty="0">
                <a:latin typeface="PT Sans" panose="020B0503020203020204"/>
              </a:rPr>
              <a:t>dihasilkan oleh jamur Cephalosporium sp.</a:t>
            </a:r>
          </a:p>
          <a:p>
            <a:pPr marL="266700" indent="-266700">
              <a:spcAft>
                <a:spcPts val="200"/>
              </a:spcAft>
              <a:buFont typeface="Arial" panose="020B0604020202020204" pitchFamily="34" charset="0"/>
              <a:buChar char="•"/>
            </a:pPr>
            <a:r>
              <a:rPr lang="id-ID" sz="1600" b="1" dirty="0">
                <a:latin typeface="PT Sans" panose="020B0503020203020204"/>
              </a:rPr>
              <a:t>Streptomisin</a:t>
            </a:r>
            <a:r>
              <a:rPr lang="id-ID" sz="1600" dirty="0">
                <a:latin typeface="PT Sans" panose="020B0503020203020204"/>
              </a:rPr>
              <a:t> dihasilkan oleh bakteri </a:t>
            </a:r>
            <a:r>
              <a:rPr lang="id-ID" sz="1600" i="1" dirty="0">
                <a:latin typeface="PT Sans" panose="020B0503020203020204"/>
              </a:rPr>
              <a:t>Streptomyces griseus</a:t>
            </a:r>
            <a:r>
              <a:rPr lang="id-ID" sz="1600" dirty="0">
                <a:latin typeface="PT Sans" panose="020B0503020203020204"/>
              </a:rPr>
              <a:t>.</a:t>
            </a:r>
            <a:endParaRPr lang="id-ID" sz="1600" i="1" dirty="0">
              <a:latin typeface="PT Sans" panose="020B0503020203020204"/>
            </a:endParaRPr>
          </a:p>
          <a:p>
            <a:pPr marL="266700" indent="-266700">
              <a:spcAft>
                <a:spcPts val="200"/>
              </a:spcAft>
              <a:buFont typeface="Arial" panose="020B0604020202020204" pitchFamily="34" charset="0"/>
              <a:buChar char="•"/>
            </a:pPr>
            <a:r>
              <a:rPr lang="id-ID" sz="1600" b="1" dirty="0">
                <a:latin typeface="PT Sans" panose="020B0503020203020204"/>
              </a:rPr>
              <a:t>Tetrasiklin </a:t>
            </a:r>
            <a:r>
              <a:rPr lang="id-ID" sz="1600" dirty="0">
                <a:latin typeface="PT Sans" panose="020B0503020203020204"/>
              </a:rPr>
              <a:t>dihasilkan oleh bakteri </a:t>
            </a:r>
            <a:r>
              <a:rPr lang="id-ID" sz="1600" i="1" dirty="0">
                <a:latin typeface="PT Sans" panose="020B0503020203020204"/>
              </a:rPr>
              <a:t>Streptomyces aureofaciens </a:t>
            </a:r>
            <a:r>
              <a:rPr lang="id-ID" sz="1600" dirty="0">
                <a:latin typeface="PT Sans" panose="020B0503020203020204"/>
              </a:rPr>
              <a:t>dan </a:t>
            </a:r>
            <a:r>
              <a:rPr lang="id-ID" sz="1600" i="1" dirty="0">
                <a:latin typeface="PT Sans" panose="020B0503020203020204"/>
              </a:rPr>
              <a:t>Streptomyces rimosus</a:t>
            </a:r>
            <a:r>
              <a:rPr lang="id-ID" sz="1600" dirty="0">
                <a:latin typeface="PT Sans" panose="020B0503020203020204"/>
              </a:rPr>
              <a:t>.</a:t>
            </a:r>
          </a:p>
          <a:p>
            <a:pPr marL="266700" indent="-266700">
              <a:spcAft>
                <a:spcPts val="200"/>
              </a:spcAft>
              <a:buFont typeface="Arial" panose="020B0604020202020204" pitchFamily="34" charset="0"/>
              <a:buChar char="•"/>
            </a:pPr>
            <a:r>
              <a:rPr lang="id-ID" sz="1600" b="1" dirty="0">
                <a:latin typeface="PT Sans" panose="020B0503020203020204"/>
              </a:rPr>
              <a:t>Eritromisin</a:t>
            </a:r>
            <a:r>
              <a:rPr lang="id-ID" sz="1600" dirty="0">
                <a:latin typeface="PT Sans" panose="020B0503020203020204"/>
              </a:rPr>
              <a:t> dihasilkan oleh bakteri </a:t>
            </a:r>
            <a:r>
              <a:rPr lang="id-ID" sz="1600" i="1" dirty="0">
                <a:latin typeface="PT Sans" panose="020B0503020203020204"/>
              </a:rPr>
              <a:t>Streptomyces erythreus</a:t>
            </a:r>
            <a:r>
              <a:rPr lang="id-ID" sz="1600" dirty="0">
                <a:latin typeface="PT Sans" panose="020B0503020203020204"/>
              </a:rPr>
              <a:t>.</a:t>
            </a:r>
          </a:p>
          <a:p>
            <a:pPr marL="266700" indent="-266700">
              <a:spcAft>
                <a:spcPts val="200"/>
              </a:spcAft>
              <a:buFont typeface="Arial" panose="020B0604020202020204" pitchFamily="34" charset="0"/>
              <a:buChar char="•"/>
            </a:pPr>
            <a:r>
              <a:rPr lang="id-ID" sz="1600" b="1" dirty="0">
                <a:latin typeface="PT Sans" panose="020B0503020203020204"/>
              </a:rPr>
              <a:t>Polimiksin</a:t>
            </a:r>
            <a:r>
              <a:rPr lang="id-ID" sz="1600" dirty="0">
                <a:latin typeface="PT Sans" panose="020B0503020203020204"/>
              </a:rPr>
              <a:t> dihasilkan oleh bakteri </a:t>
            </a:r>
            <a:r>
              <a:rPr lang="id-ID" sz="1600" i="1" dirty="0">
                <a:latin typeface="PT Sans" panose="020B0503020203020204"/>
              </a:rPr>
              <a:t>Bacillus polymyxa</a:t>
            </a:r>
            <a:r>
              <a:rPr lang="id-ID" sz="1600" dirty="0">
                <a:latin typeface="PT Sans" panose="020B0503020203020204"/>
              </a:rPr>
              <a:t>.</a:t>
            </a:r>
          </a:p>
          <a:p>
            <a:pPr marL="266700" indent="-266700">
              <a:spcAft>
                <a:spcPts val="200"/>
              </a:spcAft>
              <a:buFont typeface="Arial" panose="020B0604020202020204" pitchFamily="34" charset="0"/>
              <a:buChar char="•"/>
            </a:pPr>
            <a:r>
              <a:rPr lang="id-ID" sz="1600" b="1" dirty="0">
                <a:latin typeface="PT Sans" panose="020B0503020203020204"/>
              </a:rPr>
              <a:t>Basitrasin</a:t>
            </a:r>
            <a:r>
              <a:rPr lang="id-ID" sz="1600" dirty="0">
                <a:latin typeface="PT Sans" panose="020B0503020203020204"/>
              </a:rPr>
              <a:t> dihasilkan oleh bakteri </a:t>
            </a:r>
            <a:r>
              <a:rPr lang="id-ID" sz="1600" i="1" dirty="0">
                <a:latin typeface="PT Sans" panose="020B0503020203020204"/>
              </a:rPr>
              <a:t>Bacillus subtilis</a:t>
            </a:r>
            <a:r>
              <a:rPr lang="id-ID" sz="1600" dirty="0">
                <a:latin typeface="PT Sans" panose="020B0503020203020204"/>
              </a:rPr>
              <a:t>.</a:t>
            </a:r>
          </a:p>
        </p:txBody>
      </p:sp>
      <p:sp>
        <p:nvSpPr>
          <p:cNvPr id="10"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a:t>
            </a:r>
            <a:r>
              <a:rPr lang="id-ID" sz="2600" b="1" dirty="0" smtClean="0">
                <a:solidFill>
                  <a:schemeClr val="tx1"/>
                </a:solidFill>
                <a:latin typeface="PT Sans" panose="020B0503020203020204"/>
              </a:rPr>
              <a:t>Obat</a:t>
            </a:r>
            <a:endParaRPr lang="fi-FI" sz="2600" b="1" dirty="0">
              <a:solidFill>
                <a:schemeClr val="tx1"/>
              </a:solidFill>
              <a:latin typeface="PT Sans" panose="020B0503020203020204"/>
            </a:endParaRPr>
          </a:p>
        </p:txBody>
      </p:sp>
      <p:sp>
        <p:nvSpPr>
          <p:cNvPr id="11"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4</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3723312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0" grpId="0"/>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6" name="Google Shape;272;p35">
            <a:extLst>
              <a:ext uri="{FF2B5EF4-FFF2-40B4-BE49-F238E27FC236}">
                <a16:creationId xmlns:a16="http://schemas.microsoft.com/office/drawing/2014/main" id="{E53730A6-BD29-2C5B-0DD6-0254246AE44B}"/>
              </a:ext>
            </a:extLst>
          </p:cNvPr>
          <p:cNvSpPr txBox="1">
            <a:spLocks/>
          </p:cNvSpPr>
          <p:nvPr/>
        </p:nvSpPr>
        <p:spPr>
          <a:xfrm>
            <a:off x="532403" y="1262064"/>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Vaksin</a:t>
            </a:r>
            <a:endParaRPr lang="en-US" sz="2000" kern="0" dirty="0">
              <a:solidFill>
                <a:schemeClr val="bg2"/>
              </a:solidFill>
              <a:latin typeface="PT Sans" panose="020B0503020203020204"/>
            </a:endParaRPr>
          </a:p>
        </p:txBody>
      </p:sp>
      <p:sp>
        <p:nvSpPr>
          <p:cNvPr id="22" name="Rounded Rectangle 21"/>
          <p:cNvSpPr/>
          <p:nvPr/>
        </p:nvSpPr>
        <p:spPr>
          <a:xfrm>
            <a:off x="532403" y="1844662"/>
            <a:ext cx="6169341" cy="2372700"/>
          </a:xfrm>
          <a:prstGeom prst="round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600" b="1" dirty="0">
                <a:solidFill>
                  <a:schemeClr val="tx1"/>
                </a:solidFill>
                <a:latin typeface="PT Sans" panose="020B0503020203020204"/>
              </a:rPr>
              <a:t>Vaksin</a:t>
            </a:r>
            <a:r>
              <a:rPr lang="id-ID" sz="1600" dirty="0">
                <a:solidFill>
                  <a:schemeClr val="tx1"/>
                </a:solidFill>
                <a:latin typeface="PT Sans" panose="020B0503020203020204"/>
              </a:rPr>
              <a:t> adalah mikroorganisme atau bagian dari mikroorganisme yang telah dilemahkan kemudian dimasukkan ke tubuh orang yang sehat untuk memicu terbentuknya sistem kekebalan. Vaksin dapat berasal dari substansi toksoid bakteri yang sudah tidak berbahaya bagi tubuh. Contohnya vaksin hepatitis, vaksin polio, vaksin campak, vaksin BCG untuk mencegah TBC, serta vaksin DPT untuk mencegah difteri dan tetanus.</a:t>
            </a:r>
          </a:p>
        </p:txBody>
      </p:sp>
      <p:sp>
        <p:nvSpPr>
          <p:cNvPr id="7"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a:t>
            </a:r>
            <a:r>
              <a:rPr lang="id-ID" sz="2600" b="1" dirty="0" smtClean="0">
                <a:solidFill>
                  <a:schemeClr val="tx1"/>
                </a:solidFill>
                <a:latin typeface="PT Sans" panose="020B0503020203020204"/>
              </a:rPr>
              <a:t>Obat</a:t>
            </a:r>
            <a:endParaRPr lang="fi-FI" sz="2600" b="1" dirty="0">
              <a:solidFill>
                <a:schemeClr val="tx1"/>
              </a:solidFill>
              <a:latin typeface="PT Sans" panose="020B0503020203020204"/>
            </a:endParaRPr>
          </a:p>
        </p:txBody>
      </p:sp>
      <p:sp>
        <p:nvSpPr>
          <p:cNvPr id="8"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4</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579294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6" name="Google Shape;272;p35">
            <a:extLst>
              <a:ext uri="{FF2B5EF4-FFF2-40B4-BE49-F238E27FC236}">
                <a16:creationId xmlns:a16="http://schemas.microsoft.com/office/drawing/2014/main" id="{E53730A6-BD29-2C5B-0DD6-0254246AE44B}"/>
              </a:ext>
            </a:extLst>
          </p:cNvPr>
          <p:cNvSpPr txBox="1">
            <a:spLocks/>
          </p:cNvSpPr>
          <p:nvPr/>
        </p:nvSpPr>
        <p:spPr>
          <a:xfrm>
            <a:off x="532403" y="1232743"/>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Interferon</a:t>
            </a:r>
            <a:endParaRPr lang="en-US" sz="2000" kern="0" dirty="0">
              <a:solidFill>
                <a:schemeClr val="bg2"/>
              </a:solidFill>
              <a:latin typeface="PT Sans" panose="020B0503020203020204"/>
            </a:endParaRPr>
          </a:p>
        </p:txBody>
      </p:sp>
      <p:sp>
        <p:nvSpPr>
          <p:cNvPr id="22" name="Rounded Rectangle 21"/>
          <p:cNvSpPr/>
          <p:nvPr/>
        </p:nvSpPr>
        <p:spPr>
          <a:xfrm>
            <a:off x="532403" y="1798881"/>
            <a:ext cx="6169341" cy="2631107"/>
          </a:xfrm>
          <a:prstGeom prst="round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600" b="1" dirty="0">
                <a:solidFill>
                  <a:schemeClr val="tx1"/>
                </a:solidFill>
                <a:latin typeface="PT Sans" panose="020B0503020203020204"/>
              </a:rPr>
              <a:t>Interferon</a:t>
            </a:r>
            <a:r>
              <a:rPr lang="id-ID" sz="1600" dirty="0">
                <a:solidFill>
                  <a:schemeClr val="tx1"/>
                </a:solidFill>
                <a:latin typeface="PT Sans" panose="020B0503020203020204"/>
              </a:rPr>
              <a:t> adalah senyawa glikoprotein yang disekresikan oleh sel hewan vertebrata akibat rangsangan patogen. Interferon </a:t>
            </a:r>
            <a:r>
              <a:rPr lang="el-GR" sz="1600" dirty="0">
                <a:solidFill>
                  <a:schemeClr val="tx1"/>
                </a:solidFill>
                <a:latin typeface="Calibri" panose="020F0502020204030204" pitchFamily="34" charset="0"/>
              </a:rPr>
              <a:t>α</a:t>
            </a:r>
            <a:r>
              <a:rPr lang="id-ID" sz="1600" dirty="0">
                <a:solidFill>
                  <a:schemeClr val="tx1"/>
                </a:solidFill>
                <a:latin typeface="PT Sans" panose="020B0503020203020204"/>
              </a:rPr>
              <a:t> dan </a:t>
            </a:r>
            <a:r>
              <a:rPr lang="el-GR" sz="1600" dirty="0">
                <a:solidFill>
                  <a:schemeClr val="tx1"/>
                </a:solidFill>
                <a:latin typeface="Calibri" panose="020F0502020204030204" pitchFamily="34" charset="0"/>
              </a:rPr>
              <a:t>β </a:t>
            </a:r>
            <a:r>
              <a:rPr lang="id-ID" sz="1600" dirty="0">
                <a:solidFill>
                  <a:schemeClr val="tx1"/>
                </a:solidFill>
                <a:latin typeface="PT Sans" panose="020B0503020203020204"/>
              </a:rPr>
              <a:t>merupakan antivirus yang dapat dihasilkan melalui fusi sel. Sebelum ada rekayasa genetika, sel manusia merupakan sumber interferon. Saat ini, fusi sel dilakukan dengan teknologi hibridoma sehingga dapat dihasilkan interferon dalam jumlah besar. Interferon memberikan harapan pada pengobatan penyakit yang disebabkan oleh virus, misalnya kanker dan AIDS.</a:t>
            </a:r>
          </a:p>
        </p:txBody>
      </p:sp>
      <p:sp>
        <p:nvSpPr>
          <p:cNvPr id="7"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a:t>
            </a:r>
            <a:r>
              <a:rPr lang="id-ID" sz="2600" b="1" dirty="0" smtClean="0">
                <a:solidFill>
                  <a:schemeClr val="tx1"/>
                </a:solidFill>
                <a:latin typeface="PT Sans" panose="020B0503020203020204"/>
              </a:rPr>
              <a:t>Obat</a:t>
            </a:r>
            <a:endParaRPr lang="fi-FI" sz="2600" b="1" dirty="0">
              <a:solidFill>
                <a:schemeClr val="tx1"/>
              </a:solidFill>
              <a:latin typeface="PT Sans" panose="020B0503020203020204"/>
            </a:endParaRPr>
          </a:p>
        </p:txBody>
      </p:sp>
      <p:sp>
        <p:nvSpPr>
          <p:cNvPr id="8"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4</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145329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6" name="Google Shape;272;p35">
            <a:extLst>
              <a:ext uri="{FF2B5EF4-FFF2-40B4-BE49-F238E27FC236}">
                <a16:creationId xmlns:a16="http://schemas.microsoft.com/office/drawing/2014/main" id="{E53730A6-BD29-2C5B-0DD6-0254246AE44B}"/>
              </a:ext>
            </a:extLst>
          </p:cNvPr>
          <p:cNvSpPr txBox="1">
            <a:spLocks/>
          </p:cNvSpPr>
          <p:nvPr/>
        </p:nvSpPr>
        <p:spPr>
          <a:xfrm>
            <a:off x="631121" y="1263147"/>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Bahan Bakar Alkohol</a:t>
            </a:r>
            <a:endParaRPr lang="en-US" sz="2000" kern="0" dirty="0">
              <a:solidFill>
                <a:schemeClr val="bg2"/>
              </a:solidFill>
              <a:latin typeface="PT Sans" panose="020B0503020203020204"/>
            </a:endParaRPr>
          </a:p>
        </p:txBody>
      </p:sp>
      <p:sp>
        <p:nvSpPr>
          <p:cNvPr id="13" name="Rounded Rectangle 12"/>
          <p:cNvSpPr/>
          <p:nvPr/>
        </p:nvSpPr>
        <p:spPr>
          <a:xfrm>
            <a:off x="631121" y="1832836"/>
            <a:ext cx="6169341" cy="2418213"/>
          </a:xfrm>
          <a:prstGeom prst="round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600" dirty="0">
                <a:solidFill>
                  <a:schemeClr val="tx1"/>
                </a:solidFill>
                <a:latin typeface="PT Sans" panose="020B0503020203020204"/>
              </a:rPr>
              <a:t>Alkohol sebagai pengganti bahan bakar bensin dapat diperoleh dari fermentasi substrat gula tebu, pati, selulosa, atau jagung dengan bakteri </a:t>
            </a:r>
            <a:r>
              <a:rPr lang="id-ID" sz="1600" i="1" dirty="0">
                <a:solidFill>
                  <a:schemeClr val="tx1"/>
                </a:solidFill>
                <a:latin typeface="PT Sans" panose="020B0503020203020204"/>
              </a:rPr>
              <a:t>Zymomonas mobilis</a:t>
            </a:r>
            <a:r>
              <a:rPr lang="id-ID" sz="1600" dirty="0">
                <a:solidFill>
                  <a:schemeClr val="tx1"/>
                </a:solidFill>
                <a:latin typeface="PT Sans" panose="020B0503020203020204"/>
              </a:rPr>
              <a:t>, </a:t>
            </a:r>
            <a:r>
              <a:rPr lang="id-ID" sz="1600" i="1" dirty="0">
                <a:solidFill>
                  <a:schemeClr val="tx1"/>
                </a:solidFill>
                <a:latin typeface="PT Sans" panose="020B0503020203020204"/>
              </a:rPr>
              <a:t>Clostridium thermocellum</a:t>
            </a:r>
            <a:r>
              <a:rPr lang="id-ID" sz="1600" dirty="0">
                <a:solidFill>
                  <a:schemeClr val="tx1"/>
                </a:solidFill>
                <a:latin typeface="PT Sans" panose="020B0503020203020204"/>
              </a:rPr>
              <a:t>, </a:t>
            </a:r>
            <a:r>
              <a:rPr lang="id-ID" sz="1600" i="1" dirty="0">
                <a:solidFill>
                  <a:schemeClr val="tx1"/>
                </a:solidFill>
                <a:latin typeface="PT Sans" panose="020B0503020203020204"/>
              </a:rPr>
              <a:t>Thermoanaerobacter ethanolicus</a:t>
            </a:r>
            <a:r>
              <a:rPr lang="id-ID" sz="1600" dirty="0">
                <a:solidFill>
                  <a:schemeClr val="tx1"/>
                </a:solidFill>
                <a:latin typeface="PT Sans" panose="020B0503020203020204"/>
              </a:rPr>
              <a:t>, dan khamir </a:t>
            </a:r>
            <a:r>
              <a:rPr lang="id-ID" sz="1600" b="1" dirty="0">
                <a:solidFill>
                  <a:schemeClr val="tx1"/>
                </a:solidFill>
                <a:latin typeface="PT Sans" panose="020B0503020203020204"/>
              </a:rPr>
              <a:t>mutan </a:t>
            </a:r>
            <a:r>
              <a:rPr lang="id-ID" sz="1600" b="1" i="1" dirty="0">
                <a:solidFill>
                  <a:schemeClr val="tx1"/>
                </a:solidFill>
                <a:latin typeface="PT Sans" panose="020B0503020203020204"/>
              </a:rPr>
              <a:t>petite</a:t>
            </a:r>
            <a:r>
              <a:rPr lang="id-ID" sz="1600" b="1" dirty="0">
                <a:solidFill>
                  <a:schemeClr val="tx1"/>
                </a:solidFill>
                <a:latin typeface="PT Sans" panose="020B0503020203020204"/>
              </a:rPr>
              <a:t> </a:t>
            </a:r>
            <a:r>
              <a:rPr lang="id-ID" sz="1600" dirty="0">
                <a:solidFill>
                  <a:schemeClr val="tx1"/>
                </a:solidFill>
                <a:latin typeface="PT Sans" panose="020B0503020203020204"/>
              </a:rPr>
              <a:t>dari </a:t>
            </a:r>
            <a:r>
              <a:rPr lang="id-ID" sz="1600" i="1" dirty="0">
                <a:solidFill>
                  <a:schemeClr val="tx1"/>
                </a:solidFill>
                <a:latin typeface="PT Sans" panose="020B0503020203020204"/>
              </a:rPr>
              <a:t>Saccharomyces cerevisiae</a:t>
            </a:r>
            <a:r>
              <a:rPr lang="id-ID" sz="1600" dirty="0">
                <a:solidFill>
                  <a:schemeClr val="tx1"/>
                </a:solidFill>
                <a:latin typeface="PT Sans" panose="020B0503020203020204"/>
              </a:rPr>
              <a:t>. Mutan </a:t>
            </a:r>
            <a:r>
              <a:rPr lang="id-ID" sz="1600" i="1" dirty="0">
                <a:solidFill>
                  <a:schemeClr val="tx1"/>
                </a:solidFill>
                <a:latin typeface="PT Sans" panose="020B0503020203020204"/>
              </a:rPr>
              <a:t>petite Saccharomyces cerevisiae </a:t>
            </a:r>
            <a:r>
              <a:rPr lang="id-ID" sz="1600" dirty="0">
                <a:solidFill>
                  <a:schemeClr val="tx1"/>
                </a:solidFill>
                <a:latin typeface="PT Sans" panose="020B0503020203020204"/>
              </a:rPr>
              <a:t>mampu meningkatkan kadar etanol 30–40% dibandingkan tipe liarnya.</a:t>
            </a:r>
          </a:p>
        </p:txBody>
      </p:sp>
      <p:sp>
        <p:nvSpPr>
          <p:cNvPr id="7"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a:t>
            </a:r>
            <a:r>
              <a:rPr lang="id-ID" sz="2600" b="1" dirty="0" smtClean="0">
                <a:solidFill>
                  <a:schemeClr val="tx1"/>
                </a:solidFill>
                <a:latin typeface="PT Sans" panose="020B0503020203020204"/>
              </a:rPr>
              <a:t>Energi</a:t>
            </a:r>
            <a:endParaRPr lang="fi-FI" sz="2600" b="1" dirty="0">
              <a:solidFill>
                <a:schemeClr val="tx1"/>
              </a:solidFill>
              <a:latin typeface="PT Sans" panose="020B0503020203020204"/>
            </a:endParaRPr>
          </a:p>
        </p:txBody>
      </p:sp>
      <p:sp>
        <p:nvSpPr>
          <p:cNvPr id="8"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5</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3003775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animBg="1"/>
      <p:bldP spid="7" grpId="0"/>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6" name="Google Shape;272;p35">
            <a:extLst>
              <a:ext uri="{FF2B5EF4-FFF2-40B4-BE49-F238E27FC236}">
                <a16:creationId xmlns:a16="http://schemas.microsoft.com/office/drawing/2014/main" id="{E53730A6-BD29-2C5B-0DD6-0254246AE44B}"/>
              </a:ext>
            </a:extLst>
          </p:cNvPr>
          <p:cNvSpPr txBox="1">
            <a:spLocks/>
          </p:cNvSpPr>
          <p:nvPr/>
        </p:nvSpPr>
        <p:spPr>
          <a:xfrm>
            <a:off x="532403" y="947599"/>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Gas Metana</a:t>
            </a:r>
            <a:endParaRPr lang="en-US" sz="2000" kern="0" dirty="0">
              <a:solidFill>
                <a:schemeClr val="bg2"/>
              </a:solidFill>
              <a:latin typeface="PT Sans" panose="020B0503020203020204"/>
            </a:endParaRPr>
          </a:p>
        </p:txBody>
      </p:sp>
      <p:pic>
        <p:nvPicPr>
          <p:cNvPr id="2" name="Picture 1"/>
          <p:cNvPicPr>
            <a:picLocks noChangeAspect="1"/>
          </p:cNvPicPr>
          <p:nvPr/>
        </p:nvPicPr>
        <p:blipFill rotWithShape="1">
          <a:blip r:embed="rId3"/>
          <a:srcRect l="13768" t="30473" r="13329" b="23560"/>
          <a:stretch/>
        </p:blipFill>
        <p:spPr>
          <a:xfrm>
            <a:off x="1620455" y="2699834"/>
            <a:ext cx="5648445" cy="2002312"/>
          </a:xfrm>
          <a:prstGeom prst="rect">
            <a:avLst/>
          </a:prstGeom>
        </p:spPr>
      </p:pic>
      <p:sp>
        <p:nvSpPr>
          <p:cNvPr id="10" name="Google Shape;1208;p43">
            <a:extLst>
              <a:ext uri="{FF2B5EF4-FFF2-40B4-BE49-F238E27FC236}">
                <a16:creationId xmlns:a16="http://schemas.microsoft.com/office/drawing/2014/main" id="{7C9272C6-D898-70F1-8FA9-D74281F8695D}"/>
              </a:ext>
            </a:extLst>
          </p:cNvPr>
          <p:cNvSpPr/>
          <p:nvPr/>
        </p:nvSpPr>
        <p:spPr>
          <a:xfrm>
            <a:off x="532403" y="1502336"/>
            <a:ext cx="8322632" cy="1123810"/>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Contoh biogas adalah metana (CH</a:t>
            </a:r>
            <a:r>
              <a:rPr lang="id-ID" sz="1600" baseline="-25000" dirty="0">
                <a:latin typeface="PT Sans" panose="020B0503020203020204"/>
              </a:rPr>
              <a:t>4</a:t>
            </a:r>
            <a:r>
              <a:rPr lang="id-ID" sz="1600" dirty="0">
                <a:latin typeface="PT Sans" panose="020B0503020203020204"/>
              </a:rPr>
              <a:t>) yang dihasilkan oleh mikroorganisme dalam medium kotoran ternak. Limbah dari pembuatan biogas masih dapat dimanfaatkan untuk pupuk tanaman. Proses pembentukan metana oleh mikroorganisme disebut </a:t>
            </a:r>
            <a:r>
              <a:rPr lang="id-ID" sz="1600" b="1" dirty="0">
                <a:latin typeface="PT Sans" panose="020B0503020203020204"/>
              </a:rPr>
              <a:t>metanogenesis</a:t>
            </a:r>
            <a:r>
              <a:rPr lang="id-ID" sz="1600" dirty="0">
                <a:latin typeface="PT Sans" panose="020B0503020203020204"/>
              </a:rPr>
              <a:t>. Mikroorganisme penghasil metana disebut </a:t>
            </a:r>
            <a:r>
              <a:rPr lang="id-ID" sz="1600" b="1" dirty="0">
                <a:latin typeface="PT Sans" panose="020B0503020203020204"/>
              </a:rPr>
              <a:t>metanogen</a:t>
            </a:r>
            <a:r>
              <a:rPr lang="id-ID" sz="1600" dirty="0">
                <a:latin typeface="PT Sans" panose="020B0503020203020204"/>
              </a:rPr>
              <a:t>, misalnya </a:t>
            </a:r>
            <a:r>
              <a:rPr lang="id-ID" sz="1600" i="1" dirty="0">
                <a:latin typeface="PT Sans" panose="020B0503020203020204"/>
              </a:rPr>
              <a:t>Methanobacterium</a:t>
            </a:r>
            <a:r>
              <a:rPr lang="id-ID" sz="1600" dirty="0">
                <a:latin typeface="PT Sans" panose="020B0503020203020204"/>
              </a:rPr>
              <a:t> sp.</a:t>
            </a:r>
          </a:p>
        </p:txBody>
      </p:sp>
      <p:sp>
        <p:nvSpPr>
          <p:cNvPr id="11"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7354675" y="3440713"/>
            <a:ext cx="1425955" cy="4974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algn="l" defTabSz="914355">
              <a:buClr>
                <a:srgbClr val="3D6D70"/>
              </a:buClr>
              <a:defRPr/>
            </a:pPr>
            <a:r>
              <a:rPr lang="id-ID" sz="1600" kern="0" dirty="0">
                <a:solidFill>
                  <a:srgbClr val="3D6D70"/>
                </a:solidFill>
                <a:latin typeface="PT Sans" panose="020B0503020203020204"/>
                <a:cs typeface="Palanquin" panose="020B0004020203020204" pitchFamily="34" charset="0"/>
              </a:rPr>
              <a:t>Pembuatan biogas</a:t>
            </a:r>
            <a:endParaRPr lang="en-US" sz="1600" kern="0" dirty="0">
              <a:solidFill>
                <a:srgbClr val="3D6D70"/>
              </a:solidFill>
              <a:latin typeface="PT Sans" panose="020B0503020203020204"/>
              <a:cs typeface="Palanquin" panose="020B0004020203020204" pitchFamily="34" charset="0"/>
            </a:endParaRPr>
          </a:p>
        </p:txBody>
      </p:sp>
      <p:sp>
        <p:nvSpPr>
          <p:cNvPr id="9"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a:t>
            </a:r>
            <a:r>
              <a:rPr lang="id-ID" sz="2600" b="1" dirty="0" smtClean="0">
                <a:solidFill>
                  <a:schemeClr val="tx1"/>
                </a:solidFill>
                <a:latin typeface="PT Sans" panose="020B0503020203020204"/>
              </a:rPr>
              <a:t>Energi</a:t>
            </a:r>
            <a:endParaRPr lang="fi-FI" sz="2600" b="1" dirty="0">
              <a:solidFill>
                <a:schemeClr val="tx1"/>
              </a:solidFill>
              <a:latin typeface="PT Sans" panose="020B0503020203020204"/>
            </a:endParaRPr>
          </a:p>
        </p:txBody>
      </p:sp>
      <p:sp>
        <p:nvSpPr>
          <p:cNvPr id="12"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5</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3663240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6" name="Google Shape;272;p35">
            <a:extLst>
              <a:ext uri="{FF2B5EF4-FFF2-40B4-BE49-F238E27FC236}">
                <a16:creationId xmlns:a16="http://schemas.microsoft.com/office/drawing/2014/main" id="{E53730A6-BD29-2C5B-0DD6-0254246AE44B}"/>
              </a:ext>
            </a:extLst>
          </p:cNvPr>
          <p:cNvSpPr txBox="1">
            <a:spLocks/>
          </p:cNvSpPr>
          <p:nvPr/>
        </p:nvSpPr>
        <p:spPr>
          <a:xfrm>
            <a:off x="532403" y="1028618"/>
            <a:ext cx="3003934"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Gas Hidrogen</a:t>
            </a:r>
            <a:endParaRPr lang="en-US" sz="2000" kern="0" dirty="0">
              <a:solidFill>
                <a:schemeClr val="bg2"/>
              </a:solidFill>
              <a:latin typeface="PT Sans" panose="020B0503020203020204"/>
            </a:endParaRPr>
          </a:p>
        </p:txBody>
      </p:sp>
      <p:sp>
        <p:nvSpPr>
          <p:cNvPr id="10" name="Google Shape;1208;p43">
            <a:extLst>
              <a:ext uri="{FF2B5EF4-FFF2-40B4-BE49-F238E27FC236}">
                <a16:creationId xmlns:a16="http://schemas.microsoft.com/office/drawing/2014/main" id="{7C9272C6-D898-70F1-8FA9-D74281F8695D}"/>
              </a:ext>
            </a:extLst>
          </p:cNvPr>
          <p:cNvSpPr/>
          <p:nvPr/>
        </p:nvSpPr>
        <p:spPr>
          <a:xfrm>
            <a:off x="532403" y="1665316"/>
            <a:ext cx="8103354" cy="2084881"/>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Gas hidrogen (H</a:t>
            </a:r>
            <a:r>
              <a:rPr lang="id-ID" sz="1600" baseline="-25000" dirty="0">
                <a:latin typeface="PT Sans" panose="020B0503020203020204"/>
              </a:rPr>
              <a:t>2</a:t>
            </a:r>
            <a:r>
              <a:rPr lang="id-ID" sz="1600" dirty="0">
                <a:latin typeface="PT Sans" panose="020B0503020203020204"/>
              </a:rPr>
              <a:t>) dapat digunakan sebagai pengganti bahan bakar. Bahan bakar hidrogen tidak menimbulkan polusi, tetapi menghasilkan air yang memperbarui bahan mentahnya. Hampir semua bahan di dalam sel mengandung atom hidrogen. Namun, untuk menggabungkan dua atom hidrogen menjadi H</a:t>
            </a:r>
            <a:r>
              <a:rPr lang="id-ID" sz="1600" baseline="-25000" dirty="0">
                <a:latin typeface="PT Sans" panose="020B0503020203020204"/>
              </a:rPr>
              <a:t>2</a:t>
            </a:r>
            <a:r>
              <a:rPr lang="id-ID" sz="1600" dirty="0">
                <a:latin typeface="PT Sans" panose="020B0503020203020204"/>
              </a:rPr>
              <a:t>, diperlukan enzim hidrogenase.</a:t>
            </a:r>
          </a:p>
          <a:p>
            <a:pPr>
              <a:spcAft>
                <a:spcPts val="200"/>
              </a:spcAft>
            </a:pPr>
            <a:r>
              <a:rPr lang="id-ID" sz="1600" dirty="0">
                <a:latin typeface="PT Sans" panose="020B0503020203020204"/>
              </a:rPr>
              <a:t>Penelitian terus dilakukan untuk memperoleh mikroorganisme yang mampu menghasilkan enzim hidrogenase, antara lain ganggang air tawar </a:t>
            </a:r>
            <a:r>
              <a:rPr lang="id-ID" sz="1600" i="1" dirty="0">
                <a:latin typeface="PT Sans" panose="020B0503020203020204"/>
              </a:rPr>
              <a:t>Chlorella pyrenoidosa </a:t>
            </a:r>
            <a:r>
              <a:rPr lang="id-ID" sz="1600" dirty="0">
                <a:latin typeface="PT Sans" panose="020B0503020203020204"/>
              </a:rPr>
              <a:t>dan bakteri </a:t>
            </a:r>
            <a:r>
              <a:rPr lang="id-ID" sz="1600" i="1" dirty="0">
                <a:latin typeface="PT Sans" panose="020B0503020203020204"/>
              </a:rPr>
              <a:t>Clostridium butyricum</a:t>
            </a:r>
            <a:r>
              <a:rPr lang="id-ID" sz="1600" dirty="0">
                <a:latin typeface="PT Sans" panose="020B0503020203020204"/>
              </a:rPr>
              <a:t>. Reaksinya adalah sebagai berikut.</a:t>
            </a:r>
          </a:p>
        </p:txBody>
      </p:sp>
      <p:sp>
        <p:nvSpPr>
          <p:cNvPr id="11" name="Google Shape;2717;p59">
            <a:hlinkClick r:id="rId3" action="ppaction://hlinksldjump"/>
            <a:extLst>
              <a:ext uri="{FF2B5EF4-FFF2-40B4-BE49-F238E27FC236}">
                <a16:creationId xmlns:a16="http://schemas.microsoft.com/office/drawing/2014/main" id="{3B9825E5-F273-7919-0116-1BBB1BD3A3A1}"/>
              </a:ext>
            </a:extLst>
          </p:cNvPr>
          <p:cNvSpPr txBox="1">
            <a:spLocks/>
          </p:cNvSpPr>
          <p:nvPr/>
        </p:nvSpPr>
        <p:spPr>
          <a:xfrm>
            <a:off x="3321934" y="3869279"/>
            <a:ext cx="2500131" cy="497462"/>
          </a:xfrm>
          <a:prstGeom prst="rect">
            <a:avLst/>
          </a:prstGeom>
          <a:noFill/>
          <a:ln>
            <a:noFill/>
          </a:ln>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pt-BR" kern="0" dirty="0">
                <a:solidFill>
                  <a:srgbClr val="3D6D70"/>
                </a:solidFill>
                <a:latin typeface="PT Sans" panose="020B0503020203020204"/>
                <a:cs typeface="Palanquin" panose="020B0004020203020204" pitchFamily="34" charset="0"/>
              </a:rPr>
              <a:t>2 H</a:t>
            </a:r>
            <a:r>
              <a:rPr lang="pt-BR" kern="0" baseline="-25000" dirty="0">
                <a:solidFill>
                  <a:srgbClr val="3D6D70"/>
                </a:solidFill>
                <a:latin typeface="PT Sans" panose="020B0503020203020204"/>
                <a:cs typeface="Palanquin" panose="020B0004020203020204" pitchFamily="34" charset="0"/>
              </a:rPr>
              <a:t>2</a:t>
            </a:r>
            <a:r>
              <a:rPr lang="pt-BR" kern="0" dirty="0">
                <a:solidFill>
                  <a:srgbClr val="3D6D70"/>
                </a:solidFill>
                <a:latin typeface="PT Sans" panose="020B0503020203020204"/>
                <a:cs typeface="Palanquin" panose="020B0004020203020204" pitchFamily="34" charset="0"/>
              </a:rPr>
              <a:t>O → 2 H</a:t>
            </a:r>
            <a:r>
              <a:rPr lang="pt-BR" kern="0" baseline="-25000" dirty="0">
                <a:solidFill>
                  <a:srgbClr val="3D6D70"/>
                </a:solidFill>
                <a:latin typeface="PT Sans" panose="020B0503020203020204"/>
                <a:cs typeface="Palanquin" panose="020B0004020203020204" pitchFamily="34" charset="0"/>
              </a:rPr>
              <a:t>2</a:t>
            </a:r>
            <a:r>
              <a:rPr lang="pt-BR" kern="0" dirty="0">
                <a:solidFill>
                  <a:srgbClr val="3D6D70"/>
                </a:solidFill>
                <a:latin typeface="PT Sans" panose="020B0503020203020204"/>
                <a:cs typeface="Palanquin" panose="020B0004020203020204" pitchFamily="34" charset="0"/>
              </a:rPr>
              <a:t> + O</a:t>
            </a:r>
            <a:r>
              <a:rPr lang="pt-BR" kern="0" baseline="-25000" dirty="0">
                <a:solidFill>
                  <a:srgbClr val="3D6D70"/>
                </a:solidFill>
                <a:latin typeface="PT Sans" panose="020B0503020203020204"/>
                <a:cs typeface="Palanquin" panose="020B0004020203020204" pitchFamily="34" charset="0"/>
              </a:rPr>
              <a:t>2</a:t>
            </a:r>
            <a:endParaRPr lang="en-US" kern="0" baseline="-25000" dirty="0">
              <a:solidFill>
                <a:srgbClr val="3D6D70"/>
              </a:solidFill>
              <a:latin typeface="PT Sans" panose="020B0503020203020204"/>
              <a:cs typeface="Palanquin" panose="020B0004020203020204" pitchFamily="34" charset="0"/>
            </a:endParaRPr>
          </a:p>
        </p:txBody>
      </p:sp>
      <p:sp>
        <p:nvSpPr>
          <p:cNvPr id="8"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959371"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Mikroorganisme Penghasil </a:t>
            </a:r>
            <a:r>
              <a:rPr lang="id-ID" sz="2600" b="1" dirty="0" smtClean="0">
                <a:solidFill>
                  <a:schemeClr val="tx1"/>
                </a:solidFill>
                <a:latin typeface="PT Sans" panose="020B0503020203020204"/>
              </a:rPr>
              <a:t>Energi</a:t>
            </a:r>
            <a:endParaRPr lang="fi-FI" sz="2600" b="1" dirty="0">
              <a:solidFill>
                <a:schemeClr val="tx1"/>
              </a:solidFill>
              <a:latin typeface="PT Sans" panose="020B0503020203020204"/>
            </a:endParaRPr>
          </a:p>
        </p:txBody>
      </p:sp>
      <p:sp>
        <p:nvSpPr>
          <p:cNvPr id="9"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5</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1016043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7" name="Google Shape;1208;p43">
            <a:extLst>
              <a:ext uri="{FF2B5EF4-FFF2-40B4-BE49-F238E27FC236}">
                <a16:creationId xmlns:a16="http://schemas.microsoft.com/office/drawing/2014/main" id="{7C9272C6-D898-70F1-8FA9-D74281F8695D}"/>
              </a:ext>
            </a:extLst>
          </p:cNvPr>
          <p:cNvSpPr/>
          <p:nvPr/>
        </p:nvSpPr>
        <p:spPr>
          <a:xfrm>
            <a:off x="262061" y="1226262"/>
            <a:ext cx="6296992" cy="1530835"/>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Cara pemberantasan hama yang aman terhadap lingkungan adalah menggunakan mikroorganisme patogen terhadap hama tanaman.</a:t>
            </a:r>
          </a:p>
          <a:p>
            <a:pPr>
              <a:spcAft>
                <a:spcPts val="200"/>
              </a:spcAft>
            </a:pPr>
            <a:r>
              <a:rPr lang="id-ID" sz="1600" i="1" dirty="0">
                <a:latin typeface="PT Sans" panose="020B0503020203020204"/>
              </a:rPr>
              <a:t>Bacillus thuringiensis </a:t>
            </a:r>
            <a:r>
              <a:rPr lang="id-ID" sz="1600" dirty="0">
                <a:latin typeface="PT Sans" panose="020B0503020203020204"/>
              </a:rPr>
              <a:t>menghasilkan senyawa delta-endotoksin berupa toksin protein kristal yang dapat membunuh hama, bekerja dengan mengikat reseptor khusus pada membran usus ulat.</a:t>
            </a:r>
          </a:p>
        </p:txBody>
      </p:sp>
      <p:sp>
        <p:nvSpPr>
          <p:cNvPr id="18" name="Google Shape;1208;p43">
            <a:extLst>
              <a:ext uri="{FF2B5EF4-FFF2-40B4-BE49-F238E27FC236}">
                <a16:creationId xmlns:a16="http://schemas.microsoft.com/office/drawing/2014/main" id="{7C9272C6-D898-70F1-8FA9-D74281F8695D}"/>
              </a:ext>
            </a:extLst>
          </p:cNvPr>
          <p:cNvSpPr/>
          <p:nvPr/>
        </p:nvSpPr>
        <p:spPr>
          <a:xfrm>
            <a:off x="262061" y="2942960"/>
            <a:ext cx="7841800" cy="1542123"/>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Beberapa varietas bakteri </a:t>
            </a:r>
            <a:r>
              <a:rPr lang="id-ID" sz="1600" i="1" dirty="0">
                <a:latin typeface="PT Sans" panose="020B0503020203020204"/>
              </a:rPr>
              <a:t>Bacillus thuringiensis </a:t>
            </a:r>
            <a:r>
              <a:rPr lang="id-ID" sz="1600" dirty="0">
                <a:latin typeface="PT Sans" panose="020B0503020203020204"/>
              </a:rPr>
              <a:t>komersial, antara lain sebagai berikut.</a:t>
            </a:r>
          </a:p>
          <a:p>
            <a:pPr marL="285750" indent="-285750">
              <a:spcAft>
                <a:spcPts val="200"/>
              </a:spcAft>
              <a:buFont typeface="Arial" panose="020B0604020202020204" pitchFamily="34" charset="0"/>
              <a:buChar char="•"/>
            </a:pPr>
            <a:r>
              <a:rPr lang="id-ID" sz="1600" i="1" dirty="0">
                <a:latin typeface="PT Sans" panose="020B0503020203020204"/>
              </a:rPr>
              <a:t>Bacillus thuringiensis </a:t>
            </a:r>
            <a:r>
              <a:rPr lang="id-ID" sz="1600" dirty="0">
                <a:latin typeface="PT Sans" panose="020B0503020203020204"/>
              </a:rPr>
              <a:t>varietas </a:t>
            </a:r>
            <a:r>
              <a:rPr lang="id-ID" sz="1600" i="1" dirty="0">
                <a:latin typeface="PT Sans" panose="020B0503020203020204"/>
              </a:rPr>
              <a:t>aizawai</a:t>
            </a:r>
            <a:endParaRPr lang="id-ID" sz="1600" dirty="0">
              <a:latin typeface="PT Sans" panose="020B0503020203020204"/>
            </a:endParaRPr>
          </a:p>
          <a:p>
            <a:pPr marL="285750" indent="-285750">
              <a:spcAft>
                <a:spcPts val="200"/>
              </a:spcAft>
              <a:buFont typeface="Arial" panose="020B0604020202020204" pitchFamily="34" charset="0"/>
              <a:buChar char="•"/>
            </a:pPr>
            <a:r>
              <a:rPr lang="id-ID" sz="1600" i="1" dirty="0">
                <a:latin typeface="PT Sans" panose="020B0503020203020204"/>
              </a:rPr>
              <a:t>Bacillus thuringiensis </a:t>
            </a:r>
            <a:r>
              <a:rPr lang="id-ID" sz="1600" dirty="0">
                <a:latin typeface="PT Sans" panose="020B0503020203020204"/>
              </a:rPr>
              <a:t>varietas </a:t>
            </a:r>
            <a:r>
              <a:rPr lang="id-ID" sz="1600" i="1" dirty="0">
                <a:latin typeface="PT Sans" panose="020B0503020203020204"/>
              </a:rPr>
              <a:t>tenebrionis</a:t>
            </a:r>
            <a:endParaRPr lang="id-ID" sz="1600" dirty="0">
              <a:latin typeface="PT Sans" panose="020B0503020203020204"/>
            </a:endParaRPr>
          </a:p>
          <a:p>
            <a:pPr marL="285750" indent="-285750">
              <a:spcAft>
                <a:spcPts val="200"/>
              </a:spcAft>
              <a:buFont typeface="Arial" panose="020B0604020202020204" pitchFamily="34" charset="0"/>
              <a:buChar char="•"/>
            </a:pPr>
            <a:r>
              <a:rPr lang="id-ID" sz="1600" i="1" dirty="0">
                <a:latin typeface="PT Sans" panose="020B0503020203020204"/>
              </a:rPr>
              <a:t>Bacillus thuringiensis </a:t>
            </a:r>
            <a:r>
              <a:rPr lang="id-ID" sz="1600" dirty="0">
                <a:latin typeface="PT Sans" panose="020B0503020203020204"/>
              </a:rPr>
              <a:t>varietas </a:t>
            </a:r>
            <a:r>
              <a:rPr lang="id-ID" sz="1600" i="1" dirty="0">
                <a:latin typeface="PT Sans" panose="020B0503020203020204"/>
              </a:rPr>
              <a:t>kurstaki</a:t>
            </a:r>
            <a:endParaRPr lang="id-ID" sz="1600" dirty="0">
              <a:latin typeface="PT Sans" panose="020B0503020203020204"/>
            </a:endParaRPr>
          </a:p>
          <a:p>
            <a:pPr marL="285750" indent="-285750">
              <a:spcAft>
                <a:spcPts val="200"/>
              </a:spcAft>
              <a:buFont typeface="Arial" panose="020B0604020202020204" pitchFamily="34" charset="0"/>
              <a:buChar char="•"/>
            </a:pPr>
            <a:r>
              <a:rPr lang="id-ID" sz="1600" i="1" dirty="0">
                <a:latin typeface="PT Sans" panose="020B0503020203020204"/>
              </a:rPr>
              <a:t>Bacillus thuringiensis </a:t>
            </a:r>
            <a:r>
              <a:rPr lang="id-ID" sz="1600" dirty="0">
                <a:latin typeface="PT Sans" panose="020B0503020203020204"/>
              </a:rPr>
              <a:t>varietas </a:t>
            </a:r>
            <a:r>
              <a:rPr lang="id-ID" sz="1600" i="1" dirty="0">
                <a:latin typeface="PT Sans" panose="020B0503020203020204"/>
              </a:rPr>
              <a:t>israelensis</a:t>
            </a:r>
            <a:endParaRPr lang="id-ID" sz="1600" dirty="0">
              <a:latin typeface="PT Sans" panose="020B0503020203020204"/>
            </a:endParaRPr>
          </a:p>
        </p:txBody>
      </p:sp>
      <p:pic>
        <p:nvPicPr>
          <p:cNvPr id="2" name="Picture 1"/>
          <p:cNvPicPr>
            <a:picLocks noChangeAspect="1"/>
          </p:cNvPicPr>
          <p:nvPr/>
        </p:nvPicPr>
        <p:blipFill rotWithShape="1">
          <a:blip r:embed="rId3"/>
          <a:srcRect l="13633" r="12120"/>
          <a:stretch/>
        </p:blipFill>
        <p:spPr>
          <a:xfrm>
            <a:off x="6914668" y="816029"/>
            <a:ext cx="1592177" cy="1455865"/>
          </a:xfrm>
          <a:prstGeom prst="ellipse">
            <a:avLst/>
          </a:prstGeom>
          <a:ln w="63500" cap="rnd">
            <a:noFill/>
          </a:ln>
          <a:effectLst>
            <a:outerShdw blurRad="63500" sx="102000" sy="102000" algn="ctr" rotWithShape="0">
              <a:prstClr val="black">
                <a:alpha val="40000"/>
              </a:prstClr>
            </a:outerShdw>
          </a:effectLst>
        </p:spPr>
      </p:pic>
      <p:sp>
        <p:nvSpPr>
          <p:cNvPr id="20"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6787417" y="2324886"/>
            <a:ext cx="1846680" cy="4974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400" kern="0" dirty="0">
                <a:solidFill>
                  <a:srgbClr val="3D6D70"/>
                </a:solidFill>
                <a:latin typeface="PT Sans" panose="020B0503020203020204"/>
                <a:cs typeface="Palanquin" panose="020B0004020203020204" pitchFamily="34" charset="0"/>
              </a:rPr>
              <a:t>Spora dan kristal</a:t>
            </a:r>
          </a:p>
          <a:p>
            <a:pPr defTabSz="914355">
              <a:buClr>
                <a:srgbClr val="3D6D70"/>
              </a:buClr>
              <a:defRPr/>
            </a:pPr>
            <a:r>
              <a:rPr lang="id-ID" sz="1400" i="1" kern="0" dirty="0">
                <a:solidFill>
                  <a:srgbClr val="3D6D70"/>
                </a:solidFill>
                <a:latin typeface="PT Sans" panose="020B0503020203020204"/>
                <a:cs typeface="Palanquin" panose="020B0004020203020204" pitchFamily="34" charset="0"/>
              </a:rPr>
              <a:t>Bacillus thuringiensis</a:t>
            </a:r>
            <a:endParaRPr lang="en-US" sz="1400" i="1" kern="0" dirty="0">
              <a:solidFill>
                <a:srgbClr val="3D6D70"/>
              </a:solidFill>
              <a:latin typeface="PT Sans" panose="020B0503020203020204"/>
              <a:cs typeface="Palanquin" panose="020B0004020203020204" pitchFamily="34" charset="0"/>
            </a:endParaRPr>
          </a:p>
        </p:txBody>
      </p:sp>
      <p:sp>
        <p:nvSpPr>
          <p:cNvPr id="11"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839545"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smtClean="0">
                <a:solidFill>
                  <a:schemeClr val="tx1"/>
                </a:solidFill>
                <a:latin typeface="PT Sans" panose="020B0503020203020204"/>
              </a:rPr>
              <a:t>Mikroorganisme Pembasmi Hama Tanaman (Biopestisida)</a:t>
            </a:r>
            <a:endParaRPr lang="fi-FI" sz="2600" b="1" dirty="0">
              <a:solidFill>
                <a:schemeClr val="tx1"/>
              </a:solidFill>
              <a:latin typeface="PT Sans" panose="020B0503020203020204"/>
            </a:endParaRPr>
          </a:p>
        </p:txBody>
      </p:sp>
      <p:sp>
        <p:nvSpPr>
          <p:cNvPr id="12"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6</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1256607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0" grpId="0"/>
      <p:bldP spid="11"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8" name="Google Shape;228;p33"/>
          <p:cNvSpPr txBox="1">
            <a:spLocks noGrp="1"/>
          </p:cNvSpPr>
          <p:nvPr>
            <p:ph type="title"/>
          </p:nvPr>
        </p:nvSpPr>
        <p:spPr>
          <a:xfrm>
            <a:off x="261299" y="449775"/>
            <a:ext cx="1969015" cy="572700"/>
          </a:xfrm>
          <a:prstGeom prst="rect">
            <a:avLst/>
          </a:prstGeom>
        </p:spPr>
        <p:txBody>
          <a:bodyPr spcFirstLastPara="1" wrap="square" lIns="91425" tIns="91425" rIns="91425" bIns="91425" anchor="t" anchorCtr="0">
            <a:noAutofit/>
          </a:bodyPr>
          <a:lstStyle/>
          <a:p>
            <a:r>
              <a:rPr lang="id-ID" sz="3600" b="1" dirty="0">
                <a:solidFill>
                  <a:schemeClr val="tx1"/>
                </a:solidFill>
                <a:latin typeface="PT Sans" panose="020B0503020203020204"/>
              </a:rPr>
              <a:t>Daftar Isi</a:t>
            </a:r>
            <a:endParaRPr sz="3600" b="1" dirty="0">
              <a:solidFill>
                <a:schemeClr val="tx1"/>
              </a:solidFill>
              <a:latin typeface="PT Sans" panose="020B0503020203020204"/>
            </a:endParaRPr>
          </a:p>
        </p:txBody>
      </p:sp>
      <p:sp>
        <p:nvSpPr>
          <p:cNvPr id="230" name="Google Shape;230;p33">
            <a:hlinkClick r:id="rId3" action="ppaction://hlinksldjump"/>
          </p:cNvPr>
          <p:cNvSpPr txBox="1">
            <a:spLocks noGrp="1"/>
          </p:cNvSpPr>
          <p:nvPr>
            <p:ph type="title" idx="2"/>
          </p:nvPr>
        </p:nvSpPr>
        <p:spPr>
          <a:xfrm>
            <a:off x="1279545" y="1725110"/>
            <a:ext cx="1758750" cy="928357"/>
          </a:xfrm>
          <a:prstGeom prst="rect">
            <a:avLst/>
          </a:prstGeom>
        </p:spPr>
        <p:txBody>
          <a:bodyPr spcFirstLastPara="1" wrap="square" lIns="91425" tIns="91425" rIns="91425" bIns="91425" anchor="ctr" anchorCtr="0">
            <a:noAutofit/>
          </a:bodyPr>
          <a:lstStyle/>
          <a:p>
            <a:pPr algn="l"/>
            <a:r>
              <a:rPr lang="id-ID" sz="1600" b="1" dirty="0">
                <a:latin typeface="PT Sans" panose="020B0503020203020204"/>
              </a:rPr>
              <a:t>Penggunaan Mikroorganisme dalam</a:t>
            </a:r>
            <a:br>
              <a:rPr lang="id-ID" sz="1600" b="1" dirty="0">
                <a:latin typeface="PT Sans" panose="020B0503020203020204"/>
              </a:rPr>
            </a:br>
            <a:r>
              <a:rPr lang="id-ID" sz="1600" b="1" dirty="0">
                <a:latin typeface="PT Sans" panose="020B0503020203020204"/>
              </a:rPr>
              <a:t>Bioteknologi</a:t>
            </a:r>
            <a:endParaRPr lang="en-US" sz="1600" b="1" dirty="0">
              <a:latin typeface="PT Sans" panose="020B0503020203020204"/>
            </a:endParaRPr>
          </a:p>
        </p:txBody>
      </p:sp>
      <p:sp>
        <p:nvSpPr>
          <p:cNvPr id="232" name="Google Shape;232;p33">
            <a:hlinkClick r:id="rId4" action="ppaction://hlinksldjump"/>
          </p:cNvPr>
          <p:cNvSpPr txBox="1">
            <a:spLocks noGrp="1"/>
          </p:cNvSpPr>
          <p:nvPr>
            <p:ph type="title" idx="3"/>
          </p:nvPr>
        </p:nvSpPr>
        <p:spPr>
          <a:xfrm>
            <a:off x="3270451" y="1824285"/>
            <a:ext cx="719048" cy="730006"/>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p>
            <a:pPr algn="ctr"/>
            <a:r>
              <a:rPr lang="id-ID" sz="4000" dirty="0">
                <a:latin typeface="PT Sans" panose="020B0503020203020204"/>
              </a:rPr>
              <a:t>D</a:t>
            </a:r>
            <a:endParaRPr sz="4000" dirty="0">
              <a:latin typeface="PT Sans" panose="020B0503020203020204"/>
            </a:endParaRPr>
          </a:p>
        </p:txBody>
      </p:sp>
      <p:sp>
        <p:nvSpPr>
          <p:cNvPr id="31" name="Google Shape;233;p33">
            <a:hlinkClick r:id="rId4" action="ppaction://hlinksldjump"/>
          </p:cNvPr>
          <p:cNvSpPr txBox="1">
            <a:spLocks noGrp="1"/>
          </p:cNvSpPr>
          <p:nvPr>
            <p:ph type="title" idx="4"/>
          </p:nvPr>
        </p:nvSpPr>
        <p:spPr>
          <a:xfrm>
            <a:off x="7297681" y="3162798"/>
            <a:ext cx="1382949" cy="817161"/>
          </a:xfrm>
          <a:prstGeom prst="rect">
            <a:avLst/>
          </a:prstGeom>
        </p:spPr>
        <p:txBody>
          <a:bodyPr spcFirstLastPara="1" wrap="square" lIns="91425" tIns="91425" rIns="91425" bIns="91425" anchor="ctr" anchorCtr="0">
            <a:noAutofit/>
          </a:bodyPr>
          <a:lstStyle/>
          <a:p>
            <a:pPr algn="l"/>
            <a:r>
              <a:rPr lang="id-ID" sz="1600" b="1" dirty="0">
                <a:latin typeface="PT Sans" panose="020B0503020203020204"/>
              </a:rPr>
              <a:t>Dampak Negatif Bioteknologi</a:t>
            </a:r>
            <a:endParaRPr sz="1600" b="1" dirty="0">
              <a:latin typeface="PT Sans" panose="020B0503020203020204"/>
            </a:endParaRPr>
          </a:p>
        </p:txBody>
      </p:sp>
      <p:sp>
        <p:nvSpPr>
          <p:cNvPr id="233" name="Google Shape;233;p33">
            <a:hlinkClick r:id="rId4" action="ppaction://hlinksldjump"/>
          </p:cNvPr>
          <p:cNvSpPr txBox="1">
            <a:spLocks noGrp="1"/>
          </p:cNvSpPr>
          <p:nvPr>
            <p:ph type="title" idx="5"/>
          </p:nvPr>
        </p:nvSpPr>
        <p:spPr>
          <a:xfrm>
            <a:off x="1274297" y="3162798"/>
            <a:ext cx="1297829" cy="817161"/>
          </a:xfrm>
          <a:prstGeom prst="rect">
            <a:avLst/>
          </a:prstGeom>
        </p:spPr>
        <p:txBody>
          <a:bodyPr spcFirstLastPara="1" wrap="square" lIns="91425" tIns="91425" rIns="91425" bIns="91425" anchor="ctr" anchorCtr="0">
            <a:noAutofit/>
          </a:bodyPr>
          <a:lstStyle/>
          <a:p>
            <a:pPr algn="l"/>
            <a:r>
              <a:rPr lang="id-ID" sz="1600" b="1" dirty="0">
                <a:latin typeface="PT Sans" panose="020B0503020203020204"/>
              </a:rPr>
              <a:t>Rekayasa Genetika</a:t>
            </a:r>
            <a:endParaRPr sz="1600" b="1" dirty="0">
              <a:latin typeface="PT Sans" panose="020B0503020203020204"/>
            </a:endParaRPr>
          </a:p>
        </p:txBody>
      </p:sp>
      <p:sp>
        <p:nvSpPr>
          <p:cNvPr id="236" name="Google Shape;236;p33">
            <a:hlinkClick r:id="" action="ppaction://noaction"/>
          </p:cNvPr>
          <p:cNvSpPr txBox="1">
            <a:spLocks noGrp="1"/>
          </p:cNvSpPr>
          <p:nvPr>
            <p:ph type="title" idx="7"/>
          </p:nvPr>
        </p:nvSpPr>
        <p:spPr>
          <a:xfrm>
            <a:off x="4157858" y="1720838"/>
            <a:ext cx="1816144" cy="936900"/>
          </a:xfrm>
          <a:prstGeom prst="rect">
            <a:avLst/>
          </a:prstGeom>
        </p:spPr>
        <p:txBody>
          <a:bodyPr spcFirstLastPara="1" wrap="square" lIns="91425" tIns="91425" rIns="91425" bIns="91425" anchor="ctr" anchorCtr="0">
            <a:noAutofit/>
          </a:bodyPr>
          <a:lstStyle/>
          <a:p>
            <a:pPr algn="l"/>
            <a:r>
              <a:rPr lang="id-ID" sz="1600" b="1" dirty="0">
                <a:latin typeface="PT Sans" panose="020B0503020203020204"/>
              </a:rPr>
              <a:t>Kultur Jaringan pada Tumbuhan</a:t>
            </a:r>
            <a:endParaRPr sz="1600" b="1" dirty="0">
              <a:latin typeface="PT Sans" panose="020B0503020203020204"/>
            </a:endParaRPr>
          </a:p>
        </p:txBody>
      </p:sp>
      <p:sp>
        <p:nvSpPr>
          <p:cNvPr id="32" name="Google Shape;238;p33">
            <a:hlinkClick r:id="rId5" action="ppaction://hlinksldjump"/>
          </p:cNvPr>
          <p:cNvSpPr txBox="1">
            <a:spLocks noGrp="1"/>
          </p:cNvSpPr>
          <p:nvPr>
            <p:ph type="title" idx="8"/>
          </p:nvPr>
        </p:nvSpPr>
        <p:spPr>
          <a:xfrm>
            <a:off x="3270451" y="3168834"/>
            <a:ext cx="719135" cy="805088"/>
          </a:xfrm>
          <a:prstGeom prst="rect">
            <a:avLst/>
          </a:prstGeom>
          <a:solidFill>
            <a:schemeClr val="accent6">
              <a:lumMod val="20000"/>
              <a:lumOff val="80000"/>
            </a:schemeClr>
          </a:solidFill>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p>
            <a:pPr algn="ctr"/>
            <a:r>
              <a:rPr lang="id-ID" sz="4000" dirty="0">
                <a:latin typeface="PT Sans" panose="020B0503020203020204"/>
              </a:rPr>
              <a:t>G</a:t>
            </a:r>
            <a:endParaRPr sz="4000" dirty="0">
              <a:latin typeface="PT Sans" panose="020B0503020203020204"/>
            </a:endParaRPr>
          </a:p>
        </p:txBody>
      </p:sp>
      <p:sp>
        <p:nvSpPr>
          <p:cNvPr id="238" name="Google Shape;238;p33">
            <a:hlinkClick r:id="rId5" action="ppaction://hlinksldjump"/>
          </p:cNvPr>
          <p:cNvSpPr txBox="1">
            <a:spLocks noGrp="1"/>
          </p:cNvSpPr>
          <p:nvPr>
            <p:ph type="title" idx="13"/>
          </p:nvPr>
        </p:nvSpPr>
        <p:spPr>
          <a:xfrm>
            <a:off x="6443892" y="1824286"/>
            <a:ext cx="719135" cy="730005"/>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p>
            <a:r>
              <a:rPr lang="id-ID" sz="4000" dirty="0">
                <a:latin typeface="PT Sans" panose="020B0503020203020204"/>
              </a:rPr>
              <a:t>E</a:t>
            </a:r>
            <a:endParaRPr sz="4000" dirty="0">
              <a:latin typeface="PT Sans" panose="020B0503020203020204"/>
            </a:endParaRPr>
          </a:p>
        </p:txBody>
      </p:sp>
      <p:sp>
        <p:nvSpPr>
          <p:cNvPr id="241" name="Google Shape;241;p33">
            <a:hlinkClick r:id="rId6" action="ppaction://hlinksldjump"/>
          </p:cNvPr>
          <p:cNvSpPr txBox="1">
            <a:spLocks noGrp="1"/>
          </p:cNvSpPr>
          <p:nvPr>
            <p:ph type="title" idx="14"/>
          </p:nvPr>
        </p:nvSpPr>
        <p:spPr>
          <a:xfrm>
            <a:off x="367276" y="1824285"/>
            <a:ext cx="719111" cy="730006"/>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spcFirstLastPara="1" wrap="square" lIns="91425" tIns="91425" rIns="91425" bIns="91425" numCol="1" anchor="b" anchorCtr="0">
            <a:noAutofit/>
          </a:bodyPr>
          <a:lstStyle/>
          <a:p>
            <a:pPr algn="ctr"/>
            <a:r>
              <a:rPr lang="id-ID" sz="4000" dirty="0">
                <a:latin typeface="PT Sans" panose="020B0503020203020204"/>
              </a:rPr>
              <a:t>C</a:t>
            </a:r>
            <a:endParaRPr sz="4000" dirty="0">
              <a:latin typeface="PT Sans" panose="020B0503020203020204"/>
              <a:hlinkClick r:id="rId6" action="ppaction://hlinksldjump"/>
            </a:endParaRPr>
          </a:p>
        </p:txBody>
      </p:sp>
      <p:sp>
        <p:nvSpPr>
          <p:cNvPr id="33" name="Google Shape;242;p33">
            <a:hlinkClick r:id="rId6" action="ppaction://hlinksldjump"/>
          </p:cNvPr>
          <p:cNvSpPr txBox="1">
            <a:spLocks noGrp="1"/>
          </p:cNvSpPr>
          <p:nvPr>
            <p:ph type="title" idx="16"/>
          </p:nvPr>
        </p:nvSpPr>
        <p:spPr>
          <a:xfrm>
            <a:off x="4157858" y="3238978"/>
            <a:ext cx="1770104" cy="664800"/>
          </a:xfrm>
          <a:prstGeom prst="rect">
            <a:avLst/>
          </a:prstGeom>
        </p:spPr>
        <p:txBody>
          <a:bodyPr spcFirstLastPara="1" wrap="square" lIns="91425" tIns="91425" rIns="91425" bIns="91425" anchor="ctr" anchorCtr="0">
            <a:noAutofit/>
          </a:bodyPr>
          <a:lstStyle/>
          <a:p>
            <a:pPr algn="l"/>
            <a:r>
              <a:rPr lang="id-ID" sz="1600" b="1" dirty="0">
                <a:latin typeface="PT Sans" panose="020B0503020203020204"/>
              </a:rPr>
              <a:t>Pemanfaatan Rekayasa Genetika</a:t>
            </a:r>
            <a:endParaRPr sz="1600" b="1" dirty="0">
              <a:latin typeface="PT Sans" panose="020B0503020203020204"/>
            </a:endParaRPr>
          </a:p>
        </p:txBody>
      </p:sp>
      <p:sp>
        <p:nvSpPr>
          <p:cNvPr id="242" name="Google Shape;242;p33">
            <a:hlinkClick r:id="rId6" action="ppaction://hlinksldjump"/>
          </p:cNvPr>
          <p:cNvSpPr txBox="1">
            <a:spLocks noGrp="1"/>
          </p:cNvSpPr>
          <p:nvPr>
            <p:ph type="title" idx="17"/>
          </p:nvPr>
        </p:nvSpPr>
        <p:spPr>
          <a:xfrm>
            <a:off x="7235370" y="1856888"/>
            <a:ext cx="1445260" cy="664800"/>
          </a:xfrm>
          <a:prstGeom prst="rect">
            <a:avLst/>
          </a:prstGeom>
        </p:spPr>
        <p:txBody>
          <a:bodyPr spcFirstLastPara="1" wrap="square" lIns="91425" tIns="91425" rIns="91425" bIns="91425" anchor="ctr" anchorCtr="0">
            <a:noAutofit/>
          </a:bodyPr>
          <a:lstStyle/>
          <a:p>
            <a:pPr algn="l"/>
            <a:r>
              <a:rPr lang="id-ID" sz="1600" b="1" dirty="0">
                <a:latin typeface="PT Sans" panose="020B0503020203020204"/>
              </a:rPr>
              <a:t>Kloning pada Hewan</a:t>
            </a:r>
            <a:endParaRPr sz="1600" b="1" dirty="0">
              <a:latin typeface="PT Sans" panose="020B0503020203020204"/>
            </a:endParaRPr>
          </a:p>
        </p:txBody>
      </p:sp>
      <p:sp>
        <p:nvSpPr>
          <p:cNvPr id="34" name="Google Shape;244;p33">
            <a:hlinkClick r:id="rId7" action="ppaction://hlinksldjump"/>
          </p:cNvPr>
          <p:cNvSpPr txBox="1">
            <a:spLocks noGrp="1"/>
          </p:cNvSpPr>
          <p:nvPr>
            <p:ph type="title" idx="19"/>
          </p:nvPr>
        </p:nvSpPr>
        <p:spPr>
          <a:xfrm>
            <a:off x="6410371" y="3177278"/>
            <a:ext cx="752656" cy="788201"/>
          </a:xfrm>
          <a:prstGeom prst="rect">
            <a:avLst/>
          </a:prstGeom>
          <a:solidFill>
            <a:schemeClr val="accent6">
              <a:lumMod val="20000"/>
              <a:lumOff val="80000"/>
            </a:schemeClr>
          </a:solidFill>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p>
            <a:pPr algn="ctr"/>
            <a:r>
              <a:rPr lang="id-ID" sz="4000" dirty="0">
                <a:latin typeface="PT Sans" panose="020B0503020203020204"/>
              </a:rPr>
              <a:t>H</a:t>
            </a:r>
            <a:endParaRPr sz="4000" dirty="0">
              <a:latin typeface="PT Sans" panose="020B0503020203020204"/>
            </a:endParaRPr>
          </a:p>
        </p:txBody>
      </p:sp>
      <p:sp>
        <p:nvSpPr>
          <p:cNvPr id="244" name="Google Shape;244;p33">
            <a:hlinkClick r:id="rId7" action="ppaction://hlinksldjump"/>
          </p:cNvPr>
          <p:cNvSpPr txBox="1">
            <a:spLocks noGrp="1"/>
          </p:cNvSpPr>
          <p:nvPr>
            <p:ph type="title" idx="20"/>
          </p:nvPr>
        </p:nvSpPr>
        <p:spPr>
          <a:xfrm>
            <a:off x="350503" y="3200267"/>
            <a:ext cx="752656" cy="742222"/>
          </a:xfrm>
          <a:prstGeom prst="rect">
            <a:avLst/>
          </a:prstGeom>
          <a:solidFill>
            <a:schemeClr val="accent6">
              <a:lumMod val="20000"/>
              <a:lumOff val="80000"/>
            </a:schemeClr>
          </a:solidFill>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p>
            <a:pPr algn="ctr"/>
            <a:r>
              <a:rPr lang="id-ID" sz="4000" dirty="0">
                <a:latin typeface="PT Sans" panose="020B0503020203020204"/>
              </a:rPr>
              <a:t>F</a:t>
            </a:r>
            <a:endParaRPr sz="4000" dirty="0">
              <a:latin typeface="PT Sans" panose="020B0503020203020204"/>
            </a:endParaRPr>
          </a:p>
        </p:txBody>
      </p:sp>
      <p:pic>
        <p:nvPicPr>
          <p:cNvPr id="21" name="Picture 20">
            <a:extLst>
              <a:ext uri="{FF2B5EF4-FFF2-40B4-BE49-F238E27FC236}">
                <a16:creationId xmlns:a16="http://schemas.microsoft.com/office/drawing/2014/main" id="{42193C9C-F890-304E-A9B0-890B8385DF1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4" name="Google Shape;229;p33">
            <a:hlinkClick r:id="rId3" action="ppaction://hlinksldjump"/>
          </p:cNvPr>
          <p:cNvSpPr txBox="1">
            <a:spLocks/>
          </p:cNvSpPr>
          <p:nvPr/>
        </p:nvSpPr>
        <p:spPr>
          <a:xfrm>
            <a:off x="3254224" y="426570"/>
            <a:ext cx="719048" cy="735947"/>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Signika"/>
              <a:buNone/>
              <a:defRPr sz="5200" b="1" i="0" u="none" strike="noStrike" cap="none">
                <a:solidFill>
                  <a:schemeClr val="dk1"/>
                </a:solidFill>
                <a:latin typeface="Signika"/>
                <a:ea typeface="Signika"/>
                <a:cs typeface="Signika"/>
                <a:sym typeface="Signika"/>
              </a:defRPr>
            </a:lvl1pPr>
            <a:lvl2pPr marR="0" lvl="1"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400"/>
            <a:r>
              <a:rPr lang="id-ID" sz="4000" kern="0" dirty="0">
                <a:solidFill>
                  <a:schemeClr val="tx1"/>
                </a:solidFill>
                <a:latin typeface="PT Sans" panose="020B0503020203020204"/>
              </a:rPr>
              <a:t>A</a:t>
            </a:r>
          </a:p>
        </p:txBody>
      </p:sp>
      <p:sp>
        <p:nvSpPr>
          <p:cNvPr id="25" name="Google Shape;235;p33">
            <a:hlinkClick r:id="rId9" action="ppaction://hlinksldjump"/>
          </p:cNvPr>
          <p:cNvSpPr txBox="1">
            <a:spLocks/>
          </p:cNvSpPr>
          <p:nvPr/>
        </p:nvSpPr>
        <p:spPr>
          <a:xfrm>
            <a:off x="6448835" y="426570"/>
            <a:ext cx="719135" cy="735947"/>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Signika"/>
              <a:buNone/>
              <a:defRPr sz="5200" b="1" i="0" u="none" strike="noStrike" cap="none">
                <a:solidFill>
                  <a:schemeClr val="dk1"/>
                </a:solidFill>
                <a:latin typeface="Signika"/>
                <a:ea typeface="Signika"/>
                <a:cs typeface="Signika"/>
                <a:sym typeface="Signika"/>
              </a:defRPr>
            </a:lvl1pPr>
            <a:lvl2pPr marR="0" lvl="1"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ctr"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400"/>
            <a:r>
              <a:rPr lang="id-ID" sz="4000" kern="0" dirty="0">
                <a:solidFill>
                  <a:schemeClr val="tx1"/>
                </a:solidFill>
                <a:latin typeface="PT Sans" panose="020B0503020203020204"/>
              </a:rPr>
              <a:t>B</a:t>
            </a:r>
          </a:p>
        </p:txBody>
      </p:sp>
      <p:sp>
        <p:nvSpPr>
          <p:cNvPr id="26" name="Google Shape;242;p33">
            <a:hlinkClick r:id="rId6" action="ppaction://hlinksldjump"/>
          </p:cNvPr>
          <p:cNvSpPr txBox="1">
            <a:spLocks/>
          </p:cNvSpPr>
          <p:nvPr/>
        </p:nvSpPr>
        <p:spPr>
          <a:xfrm>
            <a:off x="4157858" y="462143"/>
            <a:ext cx="1684500" cy="664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000"/>
              <a:buFont typeface="Signika"/>
              <a:buNone/>
              <a:defRPr sz="18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r>
              <a:rPr lang="id-ID" sz="1600" dirty="0">
                <a:solidFill>
                  <a:schemeClr val="tx1"/>
                </a:solidFill>
                <a:latin typeface="PT Sans" panose="020B0503020203020204"/>
              </a:rPr>
              <a:t>Pengertian Bioteknologi</a:t>
            </a:r>
            <a:endParaRPr lang="en-US" sz="1600" dirty="0">
              <a:solidFill>
                <a:schemeClr val="tx1"/>
              </a:solidFill>
              <a:latin typeface="PT Sans" panose="020B0503020203020204"/>
            </a:endParaRPr>
          </a:p>
        </p:txBody>
      </p:sp>
      <p:sp>
        <p:nvSpPr>
          <p:cNvPr id="27" name="Google Shape;242;p33">
            <a:hlinkClick r:id="rId6" action="ppaction://hlinksldjump"/>
          </p:cNvPr>
          <p:cNvSpPr txBox="1">
            <a:spLocks/>
          </p:cNvSpPr>
          <p:nvPr/>
        </p:nvSpPr>
        <p:spPr>
          <a:xfrm>
            <a:off x="7246775" y="462143"/>
            <a:ext cx="1422451" cy="664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000"/>
              <a:buFont typeface="Signika"/>
              <a:buNone/>
              <a:defRPr sz="18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r>
              <a:rPr lang="id-ID" sz="1600" dirty="0">
                <a:solidFill>
                  <a:schemeClr val="tx1"/>
                </a:solidFill>
                <a:latin typeface="PT Sans" panose="020B0503020203020204"/>
              </a:rPr>
              <a:t>Bioteknologi Konvensional dan Modern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1"/>
                                        </p:tgtEl>
                                        <p:attrNameLst>
                                          <p:attrName>style.visibility</p:attrName>
                                        </p:attrNameLst>
                                      </p:cBhvr>
                                      <p:to>
                                        <p:strVal val="visible"/>
                                      </p:to>
                                    </p:set>
                                    <p:animEffect transition="in" filter="fade">
                                      <p:cBhvr>
                                        <p:cTn id="23" dur="500"/>
                                        <p:tgtEl>
                                          <p:spTgt spid="24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0"/>
                                        </p:tgtEl>
                                        <p:attrNameLst>
                                          <p:attrName>style.visibility</p:attrName>
                                        </p:attrNameLst>
                                      </p:cBhvr>
                                      <p:to>
                                        <p:strVal val="visible"/>
                                      </p:to>
                                    </p:set>
                                    <p:animEffect transition="in" filter="fade">
                                      <p:cBhvr>
                                        <p:cTn id="27" dur="500"/>
                                        <p:tgtEl>
                                          <p:spTgt spid="23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2"/>
                                        </p:tgtEl>
                                        <p:attrNameLst>
                                          <p:attrName>style.visibility</p:attrName>
                                        </p:attrNameLst>
                                      </p:cBhvr>
                                      <p:to>
                                        <p:strVal val="visible"/>
                                      </p:to>
                                    </p:set>
                                    <p:animEffect transition="in" filter="fade">
                                      <p:cBhvr>
                                        <p:cTn id="31" dur="500"/>
                                        <p:tgtEl>
                                          <p:spTgt spid="23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36"/>
                                        </p:tgtEl>
                                        <p:attrNameLst>
                                          <p:attrName>style.visibility</p:attrName>
                                        </p:attrNameLst>
                                      </p:cBhvr>
                                      <p:to>
                                        <p:strVal val="visible"/>
                                      </p:to>
                                    </p:set>
                                    <p:animEffect transition="in" filter="fade">
                                      <p:cBhvr>
                                        <p:cTn id="35" dur="500"/>
                                        <p:tgtEl>
                                          <p:spTgt spid="23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38"/>
                                        </p:tgtEl>
                                        <p:attrNameLst>
                                          <p:attrName>style.visibility</p:attrName>
                                        </p:attrNameLst>
                                      </p:cBhvr>
                                      <p:to>
                                        <p:strVal val="visible"/>
                                      </p:to>
                                    </p:set>
                                    <p:animEffect transition="in" filter="fade">
                                      <p:cBhvr>
                                        <p:cTn id="39" dur="500"/>
                                        <p:tgtEl>
                                          <p:spTgt spid="23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42"/>
                                        </p:tgtEl>
                                        <p:attrNameLst>
                                          <p:attrName>style.visibility</p:attrName>
                                        </p:attrNameLst>
                                      </p:cBhvr>
                                      <p:to>
                                        <p:strVal val="visible"/>
                                      </p:to>
                                    </p:set>
                                    <p:animEffect transition="in" filter="fade">
                                      <p:cBhvr>
                                        <p:cTn id="43" dur="500"/>
                                        <p:tgtEl>
                                          <p:spTgt spid="24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44"/>
                                        </p:tgtEl>
                                        <p:attrNameLst>
                                          <p:attrName>style.visibility</p:attrName>
                                        </p:attrNameLst>
                                      </p:cBhvr>
                                      <p:to>
                                        <p:strVal val="visible"/>
                                      </p:to>
                                    </p:set>
                                    <p:animEffect transition="in" filter="fade">
                                      <p:cBhvr>
                                        <p:cTn id="47" dur="500"/>
                                        <p:tgtEl>
                                          <p:spTgt spid="24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33"/>
                                        </p:tgtEl>
                                        <p:attrNameLst>
                                          <p:attrName>style.visibility</p:attrName>
                                        </p:attrNameLst>
                                      </p:cBhvr>
                                      <p:to>
                                        <p:strVal val="visible"/>
                                      </p:to>
                                    </p:set>
                                    <p:animEffect transition="in" filter="fade">
                                      <p:cBhvr>
                                        <p:cTn id="51" dur="500"/>
                                        <p:tgtEl>
                                          <p:spTgt spid="23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 grpId="0"/>
      <p:bldP spid="232" grpId="0" animBg="1"/>
      <p:bldP spid="31" grpId="0"/>
      <p:bldP spid="233" grpId="0"/>
      <p:bldP spid="236" grpId="0"/>
      <p:bldP spid="32" grpId="0" animBg="1"/>
      <p:bldP spid="238" grpId="0" animBg="1"/>
      <p:bldP spid="241" grpId="0" animBg="1"/>
      <p:bldP spid="33" grpId="0"/>
      <p:bldP spid="242" grpId="0"/>
      <p:bldP spid="34" grpId="0" animBg="1"/>
      <p:bldP spid="244" grpId="0" animBg="1"/>
      <p:bldP spid="24" grpId="0" animBg="1"/>
      <p:bldP spid="25" grpId="0" animBg="1"/>
      <p:bldP spid="26"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7" name="Google Shape;1208;p43">
            <a:extLst>
              <a:ext uri="{FF2B5EF4-FFF2-40B4-BE49-F238E27FC236}">
                <a16:creationId xmlns:a16="http://schemas.microsoft.com/office/drawing/2014/main" id="{7C9272C6-D898-70F1-8FA9-D74281F8695D}"/>
              </a:ext>
            </a:extLst>
          </p:cNvPr>
          <p:cNvSpPr/>
          <p:nvPr/>
        </p:nvSpPr>
        <p:spPr>
          <a:xfrm>
            <a:off x="536096" y="1232089"/>
            <a:ext cx="7717706" cy="3137442"/>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6700" indent="-193675">
              <a:spcAft>
                <a:spcPts val="200"/>
              </a:spcAft>
              <a:buFont typeface="Arial" panose="020B0604020202020204" pitchFamily="34" charset="0"/>
              <a:buChar char="•"/>
            </a:pPr>
            <a:r>
              <a:rPr lang="id-ID" sz="1600" dirty="0">
                <a:latin typeface="PT Sans" panose="020B0503020203020204"/>
              </a:rPr>
              <a:t>Bioinsektisida </a:t>
            </a:r>
            <a:r>
              <a:rPr lang="id-ID" sz="1600" b="1" dirty="0">
                <a:latin typeface="PT Sans" panose="020B0503020203020204"/>
              </a:rPr>
              <a:t>Baculovirus</a:t>
            </a:r>
            <a:r>
              <a:rPr lang="id-ID" sz="1600" dirty="0">
                <a:latin typeface="PT Sans" panose="020B0503020203020204"/>
              </a:rPr>
              <a:t> digunakan untuk memberantas hama tanaman budidaya. Baculovirus dapat ditularkan pada serangga lainnya.</a:t>
            </a:r>
          </a:p>
          <a:p>
            <a:pPr marL="266700" indent="-193675">
              <a:spcAft>
                <a:spcPts val="200"/>
              </a:spcAft>
              <a:buFont typeface="Arial" panose="020B0604020202020204" pitchFamily="34" charset="0"/>
              <a:buChar char="•"/>
            </a:pPr>
            <a:r>
              <a:rPr lang="id-ID" sz="1600" dirty="0">
                <a:latin typeface="PT Sans" panose="020B0503020203020204"/>
              </a:rPr>
              <a:t>Bakteri hasil rekayasa genetika lain yang dapat dimanfaatkan di bidang pertanian, yaitu </a:t>
            </a:r>
            <a:r>
              <a:rPr lang="id-ID" sz="1600" b="1" dirty="0">
                <a:latin typeface="PT Sans" panose="020B0503020203020204"/>
              </a:rPr>
              <a:t>bakteri minus es </a:t>
            </a:r>
            <a:r>
              <a:rPr lang="id-ID" sz="1600" dirty="0">
                <a:latin typeface="PT Sans" panose="020B0503020203020204"/>
              </a:rPr>
              <a:t>yang berasal dari keturunan </a:t>
            </a:r>
            <a:r>
              <a:rPr lang="id-ID" sz="1600" b="1" i="1" dirty="0">
                <a:latin typeface="PT Sans" panose="020B0503020203020204"/>
              </a:rPr>
              <a:t>Pseudomonas syringae</a:t>
            </a:r>
            <a:r>
              <a:rPr lang="id-ID" sz="1600" dirty="0">
                <a:latin typeface="PT Sans" panose="020B0503020203020204"/>
              </a:rPr>
              <a:t>. Bakteri minus es </a:t>
            </a:r>
            <a:r>
              <a:rPr lang="id-ID" sz="1600" i="1" dirty="0">
                <a:latin typeface="PT Sans" panose="020B0503020203020204"/>
              </a:rPr>
              <a:t>strain</a:t>
            </a:r>
            <a:r>
              <a:rPr lang="id-ID" sz="1600" dirty="0">
                <a:latin typeface="PT Sans" panose="020B0503020203020204"/>
              </a:rPr>
              <a:t> liar dapat membentuk kristal es pada kondisi udara dingin yang menyebabkan luka beku pada jaringan tanaman. Sementara itu, bakteri hasil rekayasa tidak membentuk kristal es dan mampu berkompetisi mendesak pertumbuhan bakteri biasa.</a:t>
            </a:r>
          </a:p>
          <a:p>
            <a:pPr marL="266700" indent="-193675">
              <a:spcAft>
                <a:spcPts val="200"/>
              </a:spcAft>
              <a:buFont typeface="Arial" panose="020B0604020202020204" pitchFamily="34" charset="0"/>
              <a:buChar char="•"/>
            </a:pPr>
            <a:r>
              <a:rPr lang="id-ID" sz="1600" b="1" dirty="0">
                <a:latin typeface="PT Sans" panose="020B0503020203020204"/>
              </a:rPr>
              <a:t>Feromon </a:t>
            </a:r>
            <a:r>
              <a:rPr lang="id-ID" sz="1600" dirty="0">
                <a:latin typeface="PT Sans" panose="020B0503020203020204"/>
              </a:rPr>
              <a:t>adalah substansi kimia yang digunakan oleh suatu organisme untuk berkomunikasi dengan sesamanya. Dengan merekayasa feromon, diharapkan populasi hama dapat diturunkan dengan cara menghambat kehadirannya dalam suatu areal pertanian maupun mencegah terjadinya perkawinan atau reproduksi.</a:t>
            </a:r>
          </a:p>
        </p:txBody>
      </p:sp>
      <p:sp>
        <p:nvSpPr>
          <p:cNvPr id="6"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839545"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smtClean="0">
                <a:solidFill>
                  <a:schemeClr val="tx1"/>
                </a:solidFill>
                <a:latin typeface="PT Sans" panose="020B0503020203020204"/>
              </a:rPr>
              <a:t>Mikroorganisme Pembasmi Hama Tanaman (Biopestisida)</a:t>
            </a:r>
            <a:endParaRPr lang="fi-FI" sz="2600" b="1" dirty="0">
              <a:solidFill>
                <a:schemeClr val="tx1"/>
              </a:solidFill>
              <a:latin typeface="PT Sans" panose="020B0503020203020204"/>
            </a:endParaRPr>
          </a:p>
        </p:txBody>
      </p:sp>
      <p:sp>
        <p:nvSpPr>
          <p:cNvPr id="7"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6</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3519098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6" name="Google Shape;1208;p43">
            <a:extLst>
              <a:ext uri="{FF2B5EF4-FFF2-40B4-BE49-F238E27FC236}">
                <a16:creationId xmlns:a16="http://schemas.microsoft.com/office/drawing/2014/main" id="{7C9272C6-D898-70F1-8FA9-D74281F8695D}"/>
              </a:ext>
            </a:extLst>
          </p:cNvPr>
          <p:cNvSpPr/>
          <p:nvPr/>
        </p:nvSpPr>
        <p:spPr>
          <a:xfrm>
            <a:off x="622465" y="1193288"/>
            <a:ext cx="7717706" cy="3161954"/>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6700" indent="-193675">
              <a:spcAft>
                <a:spcPts val="200"/>
              </a:spcAft>
              <a:buFont typeface="Arial" panose="020B0604020202020204" pitchFamily="34" charset="0"/>
              <a:buChar char="•"/>
            </a:pPr>
            <a:r>
              <a:rPr lang="id-ID" sz="1600" dirty="0">
                <a:latin typeface="PT Sans" panose="020B0503020203020204"/>
              </a:rPr>
              <a:t>Pengembangan bioteknologi di bidang peternakan telah menghasilkan </a:t>
            </a:r>
            <a:r>
              <a:rPr lang="id-ID" sz="1600" b="1" dirty="0">
                <a:latin typeface="PT Sans" panose="020B0503020203020204"/>
              </a:rPr>
              <a:t>vaksin, antibodi, </a:t>
            </a:r>
            <a:r>
              <a:rPr lang="id-ID" sz="1600" dirty="0">
                <a:latin typeface="PT Sans" panose="020B0503020203020204"/>
              </a:rPr>
              <a:t>dan</a:t>
            </a:r>
            <a:r>
              <a:rPr lang="id-ID" sz="1600" b="1" dirty="0">
                <a:latin typeface="PT Sans" panose="020B0503020203020204"/>
              </a:rPr>
              <a:t> hormon</a:t>
            </a:r>
            <a:r>
              <a:rPr lang="id-ID" sz="1600" dirty="0">
                <a:latin typeface="PT Sans" panose="020B0503020203020204"/>
              </a:rPr>
              <a:t>.</a:t>
            </a:r>
          </a:p>
          <a:p>
            <a:pPr marL="266700" indent="-193675">
              <a:spcAft>
                <a:spcPts val="200"/>
              </a:spcAft>
              <a:buFont typeface="Arial" panose="020B0604020202020204" pitchFamily="34" charset="0"/>
              <a:buChar char="•"/>
            </a:pPr>
            <a:r>
              <a:rPr lang="id-ID" sz="1600" b="1" dirty="0">
                <a:latin typeface="PT Sans" panose="020B0503020203020204"/>
              </a:rPr>
              <a:t>Hormon pertumbuhan BGH </a:t>
            </a:r>
            <a:r>
              <a:rPr lang="id-ID" sz="1600" dirty="0">
                <a:latin typeface="PT Sans" panose="020B0503020203020204"/>
              </a:rPr>
              <a:t>(</a:t>
            </a:r>
            <a:r>
              <a:rPr lang="id-ID" sz="1600" i="1" dirty="0">
                <a:latin typeface="PT Sans" panose="020B0503020203020204"/>
              </a:rPr>
              <a:t>bovine growth hormone</a:t>
            </a:r>
            <a:r>
              <a:rPr lang="id-ID" sz="1600" dirty="0">
                <a:latin typeface="PT Sans" panose="020B0503020203020204"/>
              </a:rPr>
              <a:t>) yang dihasilkan dari bakteri </a:t>
            </a:r>
            <a:r>
              <a:rPr lang="id-ID" sz="1600" i="1" dirty="0">
                <a:latin typeface="PT Sans" panose="020B0503020203020204"/>
              </a:rPr>
              <a:t>Escherichia coli </a:t>
            </a:r>
            <a:r>
              <a:rPr lang="id-ID" sz="1600" dirty="0">
                <a:latin typeface="PT Sans" panose="020B0503020203020204"/>
              </a:rPr>
              <a:t>yang telah direkayasa genetiknya, ternyata mampu merangsang pertumbuhan hewan ternak sehingga produksi daging dan susu dapat ditingkatkan.</a:t>
            </a:r>
          </a:p>
          <a:p>
            <a:pPr marL="266700" indent="-193675">
              <a:spcAft>
                <a:spcPts val="200"/>
              </a:spcAft>
              <a:buFont typeface="Arial" panose="020B0604020202020204" pitchFamily="34" charset="0"/>
              <a:buChar char="•"/>
            </a:pPr>
            <a:r>
              <a:rPr lang="id-ID" sz="1600" dirty="0">
                <a:latin typeface="PT Sans" panose="020B0503020203020204"/>
              </a:rPr>
              <a:t>Sementara itu, </a:t>
            </a:r>
            <a:r>
              <a:rPr lang="id-ID" sz="1600" b="1" dirty="0">
                <a:latin typeface="PT Sans" panose="020B0503020203020204"/>
              </a:rPr>
              <a:t>hormon EGF </a:t>
            </a:r>
            <a:r>
              <a:rPr lang="id-ID" sz="1600" dirty="0">
                <a:latin typeface="PT Sans" panose="020B0503020203020204"/>
              </a:rPr>
              <a:t>(</a:t>
            </a:r>
            <a:r>
              <a:rPr lang="id-ID" sz="1600" i="1" dirty="0">
                <a:latin typeface="PT Sans" panose="020B0503020203020204"/>
              </a:rPr>
              <a:t>epidermal growth factor</a:t>
            </a:r>
            <a:r>
              <a:rPr lang="id-ID" sz="1600" dirty="0">
                <a:latin typeface="PT Sans" panose="020B0503020203020204"/>
              </a:rPr>
              <a:t>) adalah hormon yang mempercepat pertumbuhan rambut domba penghasil wol.</a:t>
            </a:r>
          </a:p>
          <a:p>
            <a:pPr marL="266700" indent="-193675">
              <a:spcAft>
                <a:spcPts val="200"/>
              </a:spcAft>
              <a:buFont typeface="Arial" panose="020B0604020202020204" pitchFamily="34" charset="0"/>
              <a:buChar char="•"/>
            </a:pPr>
            <a:r>
              <a:rPr lang="id-ID" sz="1600" dirty="0">
                <a:latin typeface="PT Sans" panose="020B0503020203020204"/>
              </a:rPr>
              <a:t>Jika diberikan penambahan dosis EGF, domba akan memiliki rambut yang tumbuh lebih cepat, helaian rambut lebih tipis, dan akan rontok dengan sendirinya, artinya tidak diperlukan pencukuran secara manual.</a:t>
            </a:r>
          </a:p>
        </p:txBody>
      </p:sp>
      <p:sp>
        <p:nvSpPr>
          <p:cNvPr id="6"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839545"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smtClean="0">
                <a:solidFill>
                  <a:schemeClr val="tx1"/>
                </a:solidFill>
                <a:latin typeface="PT Sans" panose="020B0503020203020204"/>
              </a:rPr>
              <a:t>Pemanfaatan Mikroorganisme dalam Bidang Peternakan</a:t>
            </a:r>
            <a:endParaRPr lang="fi-FI" sz="2600" b="1" dirty="0">
              <a:solidFill>
                <a:schemeClr val="tx1"/>
              </a:solidFill>
              <a:latin typeface="PT Sans" panose="020B0503020203020204"/>
            </a:endParaRPr>
          </a:p>
        </p:txBody>
      </p:sp>
      <p:sp>
        <p:nvSpPr>
          <p:cNvPr id="7"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7</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12364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 grpId="0"/>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5" name="Google Shape;1208;p43">
            <a:extLst>
              <a:ext uri="{FF2B5EF4-FFF2-40B4-BE49-F238E27FC236}">
                <a16:creationId xmlns:a16="http://schemas.microsoft.com/office/drawing/2014/main" id="{7C9272C6-D898-70F1-8FA9-D74281F8695D}"/>
              </a:ext>
            </a:extLst>
          </p:cNvPr>
          <p:cNvSpPr/>
          <p:nvPr/>
        </p:nvSpPr>
        <p:spPr>
          <a:xfrm>
            <a:off x="478288" y="975477"/>
            <a:ext cx="7936507" cy="768524"/>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b="1" dirty="0">
                <a:latin typeface="PT Sans" panose="020B0503020203020204"/>
              </a:rPr>
              <a:t>Bioremediasi</a:t>
            </a:r>
            <a:r>
              <a:rPr lang="id-ID" sz="1600" dirty="0">
                <a:latin typeface="PT Sans" panose="020B0503020203020204"/>
              </a:rPr>
              <a:t> adalah proses pengubahan zat pencemar lingkungan menjadi bahan yang lebih tidak beracun dengan bantuan mikroorganisme, seperti bakteri dan jamur.</a:t>
            </a:r>
          </a:p>
        </p:txBody>
      </p:sp>
      <p:sp>
        <p:nvSpPr>
          <p:cNvPr id="16" name="Google Shape;272;p35">
            <a:extLst>
              <a:ext uri="{FF2B5EF4-FFF2-40B4-BE49-F238E27FC236}">
                <a16:creationId xmlns:a16="http://schemas.microsoft.com/office/drawing/2014/main" id="{E53730A6-BD29-2C5B-0DD6-0254246AE44B}"/>
              </a:ext>
            </a:extLst>
          </p:cNvPr>
          <p:cNvSpPr txBox="1">
            <a:spLocks/>
          </p:cNvSpPr>
          <p:nvPr/>
        </p:nvSpPr>
        <p:spPr>
          <a:xfrm>
            <a:off x="478287" y="1919434"/>
            <a:ext cx="3642299"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Pengolahan Limbah Organik</a:t>
            </a:r>
            <a:endParaRPr lang="en-US" sz="2000" kern="0" dirty="0">
              <a:solidFill>
                <a:schemeClr val="bg2"/>
              </a:solidFill>
              <a:latin typeface="PT Sans" panose="020B0503020203020204"/>
            </a:endParaRPr>
          </a:p>
        </p:txBody>
      </p:sp>
      <p:sp>
        <p:nvSpPr>
          <p:cNvPr id="17" name="Google Shape;1208;p43">
            <a:extLst>
              <a:ext uri="{FF2B5EF4-FFF2-40B4-BE49-F238E27FC236}">
                <a16:creationId xmlns:a16="http://schemas.microsoft.com/office/drawing/2014/main" id="{7C9272C6-D898-70F1-8FA9-D74281F8695D}"/>
              </a:ext>
            </a:extLst>
          </p:cNvPr>
          <p:cNvSpPr/>
          <p:nvPr/>
        </p:nvSpPr>
        <p:spPr>
          <a:xfrm>
            <a:off x="478287" y="2564386"/>
            <a:ext cx="7936508" cy="1641238"/>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Pengolahan limbah organik berupa limbah cair dari industri alkohol menggunakan bakteri </a:t>
            </a:r>
            <a:r>
              <a:rPr lang="id-ID" sz="1600" i="1" dirty="0">
                <a:latin typeface="PT Sans" panose="020B0503020203020204"/>
              </a:rPr>
              <a:t>Clostridium butyrium</a:t>
            </a:r>
            <a:r>
              <a:rPr lang="id-ID" sz="1600" dirty="0">
                <a:latin typeface="PT Sans" panose="020B0503020203020204"/>
              </a:rPr>
              <a:t>. Bakteri dimasukkan ke dalam bak berisi limbah yang biasanya mengandung gula. Gula dalam limbah akan diuraikan oleh bakteri sehingga dihasilkan gas hidrogen. Gas hidrogen dapat dimanfaatkan sebagai bahan bakar. Limbah yang sudah tidak lagi membahayakan bagi kehidupan, kemudian dibuang ke lingkungan.</a:t>
            </a:r>
          </a:p>
        </p:txBody>
      </p:sp>
      <p:sp>
        <p:nvSpPr>
          <p:cNvPr id="8"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839545"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smtClean="0">
                <a:solidFill>
                  <a:schemeClr val="tx1"/>
                </a:solidFill>
                <a:latin typeface="PT Sans" panose="020B0503020203020204"/>
              </a:rPr>
              <a:t>Mikroorganisme Pengolah Limbah (Bioremediasi)</a:t>
            </a:r>
            <a:endParaRPr lang="fi-FI" sz="2600" b="1" dirty="0">
              <a:solidFill>
                <a:schemeClr val="tx1"/>
              </a:solidFill>
              <a:latin typeface="PT Sans" panose="020B0503020203020204"/>
            </a:endParaRPr>
          </a:p>
        </p:txBody>
      </p:sp>
      <p:sp>
        <p:nvSpPr>
          <p:cNvPr id="9"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8</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1698663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8" grpId="0"/>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6" name="Google Shape;272;p35">
            <a:extLst>
              <a:ext uri="{FF2B5EF4-FFF2-40B4-BE49-F238E27FC236}">
                <a16:creationId xmlns:a16="http://schemas.microsoft.com/office/drawing/2014/main" id="{E53730A6-BD29-2C5B-0DD6-0254246AE44B}"/>
              </a:ext>
            </a:extLst>
          </p:cNvPr>
          <p:cNvSpPr txBox="1">
            <a:spLocks/>
          </p:cNvSpPr>
          <p:nvPr/>
        </p:nvSpPr>
        <p:spPr>
          <a:xfrm>
            <a:off x="478287" y="929726"/>
            <a:ext cx="8318472"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Pengolahan Limbah dengan Sistem Lumpur Aktif (</a:t>
            </a:r>
            <a:r>
              <a:rPr lang="id-ID" sz="2000" i="1" kern="0" dirty="0">
                <a:solidFill>
                  <a:schemeClr val="bg2"/>
                </a:solidFill>
                <a:latin typeface="PT Sans" panose="020B0503020203020204"/>
              </a:rPr>
              <a:t>Activated Sludge</a:t>
            </a:r>
            <a:r>
              <a:rPr lang="id-ID" sz="2000" kern="0" dirty="0">
                <a:solidFill>
                  <a:schemeClr val="bg2"/>
                </a:solidFill>
                <a:latin typeface="PT Sans" panose="020B0503020203020204"/>
              </a:rPr>
              <a:t>)</a:t>
            </a:r>
            <a:endParaRPr lang="en-US" sz="2000" kern="0" dirty="0">
              <a:solidFill>
                <a:schemeClr val="bg2"/>
              </a:solidFill>
              <a:latin typeface="PT Sans" panose="020B0503020203020204"/>
            </a:endParaRPr>
          </a:p>
        </p:txBody>
      </p:sp>
      <p:sp>
        <p:nvSpPr>
          <p:cNvPr id="17" name="Google Shape;1208;p43">
            <a:extLst>
              <a:ext uri="{FF2B5EF4-FFF2-40B4-BE49-F238E27FC236}">
                <a16:creationId xmlns:a16="http://schemas.microsoft.com/office/drawing/2014/main" id="{7C9272C6-D898-70F1-8FA9-D74281F8695D}"/>
              </a:ext>
            </a:extLst>
          </p:cNvPr>
          <p:cNvSpPr/>
          <p:nvPr/>
        </p:nvSpPr>
        <p:spPr>
          <a:xfrm>
            <a:off x="459062" y="1477584"/>
            <a:ext cx="8337697" cy="1316312"/>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Pengolahan limbah dengan sistem lumpur aktif menggunakan mikroorganisme aerob pengoksidasi material organik. Udara disalurkan melalui pompa </a:t>
            </a:r>
            <a:r>
              <a:rPr lang="id-ID" sz="1600" i="1" dirty="0">
                <a:latin typeface="PT Sans" panose="020B0503020203020204"/>
              </a:rPr>
              <a:t>blower</a:t>
            </a:r>
            <a:r>
              <a:rPr lang="id-ID" sz="1600" dirty="0">
                <a:latin typeface="PT Sans" panose="020B0503020203020204"/>
              </a:rPr>
              <a:t>/aerator (alat pemasok udara). Sel-sel mikroorganisme membentuk flok (gumpalan) yang akan mengendap di tangki penjernihan. Sistem ini baik untuk mengatasi limbah dari industri tapioka, </a:t>
            </a:r>
            <a:r>
              <a:rPr lang="id-ID" sz="1600" i="1" dirty="0">
                <a:latin typeface="PT Sans" panose="020B0503020203020204"/>
              </a:rPr>
              <a:t>nata de coco</a:t>
            </a:r>
            <a:r>
              <a:rPr lang="id-ID" sz="1600" dirty="0">
                <a:latin typeface="PT Sans" panose="020B0503020203020204"/>
              </a:rPr>
              <a:t>, kecap, dan tahu.</a:t>
            </a:r>
          </a:p>
        </p:txBody>
      </p:sp>
      <p:sp>
        <p:nvSpPr>
          <p:cNvPr id="14" name="Google Shape;272;p35">
            <a:extLst>
              <a:ext uri="{FF2B5EF4-FFF2-40B4-BE49-F238E27FC236}">
                <a16:creationId xmlns:a16="http://schemas.microsoft.com/office/drawing/2014/main" id="{E53730A6-BD29-2C5B-0DD6-0254246AE44B}"/>
              </a:ext>
            </a:extLst>
          </p:cNvPr>
          <p:cNvSpPr txBox="1">
            <a:spLocks/>
          </p:cNvSpPr>
          <p:nvPr/>
        </p:nvSpPr>
        <p:spPr>
          <a:xfrm>
            <a:off x="478287" y="2927893"/>
            <a:ext cx="8318472"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Pengolahan Limbah dengan Biofilm (Saringan Tetes)</a:t>
            </a:r>
            <a:endParaRPr lang="en-US" sz="2000" kern="0" dirty="0">
              <a:solidFill>
                <a:schemeClr val="bg2"/>
              </a:solidFill>
              <a:latin typeface="PT Sans" panose="020B0503020203020204"/>
            </a:endParaRPr>
          </a:p>
        </p:txBody>
      </p:sp>
      <p:sp>
        <p:nvSpPr>
          <p:cNvPr id="18" name="Google Shape;1208;p43">
            <a:extLst>
              <a:ext uri="{FF2B5EF4-FFF2-40B4-BE49-F238E27FC236}">
                <a16:creationId xmlns:a16="http://schemas.microsoft.com/office/drawing/2014/main" id="{7C9272C6-D898-70F1-8FA9-D74281F8695D}"/>
              </a:ext>
            </a:extLst>
          </p:cNvPr>
          <p:cNvSpPr/>
          <p:nvPr/>
        </p:nvSpPr>
        <p:spPr>
          <a:xfrm>
            <a:off x="478287" y="3491223"/>
            <a:ext cx="8318472" cy="1070766"/>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b="1" dirty="0">
                <a:latin typeface="PT Sans" panose="020B0503020203020204"/>
              </a:rPr>
              <a:t>Biofilm</a:t>
            </a:r>
            <a:r>
              <a:rPr lang="id-ID" sz="1600" dirty="0">
                <a:latin typeface="PT Sans" panose="020B0503020203020204"/>
              </a:rPr>
              <a:t> adalah kumpulan mikroorganisme (misalnya bakteri) yang diselimuti oleh pelekat karbohidrat hasil sekresi mikroorganisme tersebut. Biofilm menyelimuti hamparan saringan (tumpukan arang dan batu kerikil) pada dasar bak. Limbah disemprotkan perlahan ke hamparan biofilm. Mikroorganisme akan menguraikan materi organik dalam limbah.</a:t>
            </a:r>
          </a:p>
        </p:txBody>
      </p:sp>
      <p:sp>
        <p:nvSpPr>
          <p:cNvPr id="9"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839545"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smtClean="0">
                <a:solidFill>
                  <a:schemeClr val="tx1"/>
                </a:solidFill>
                <a:latin typeface="PT Sans" panose="020B0503020203020204"/>
              </a:rPr>
              <a:t>Mikroorganisme Pengolah Limbah (Bioremediasi)</a:t>
            </a:r>
            <a:endParaRPr lang="fi-FI" sz="2600" b="1" dirty="0">
              <a:solidFill>
                <a:schemeClr val="tx1"/>
              </a:solidFill>
              <a:latin typeface="PT Sans" panose="020B0503020203020204"/>
            </a:endParaRPr>
          </a:p>
        </p:txBody>
      </p:sp>
      <p:sp>
        <p:nvSpPr>
          <p:cNvPr id="10"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8</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1321530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4" grpId="0" animBg="1"/>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6" name="Google Shape;272;p35">
            <a:extLst>
              <a:ext uri="{FF2B5EF4-FFF2-40B4-BE49-F238E27FC236}">
                <a16:creationId xmlns:a16="http://schemas.microsoft.com/office/drawing/2014/main" id="{E53730A6-BD29-2C5B-0DD6-0254246AE44B}"/>
              </a:ext>
            </a:extLst>
          </p:cNvPr>
          <p:cNvSpPr txBox="1">
            <a:spLocks/>
          </p:cNvSpPr>
          <p:nvPr/>
        </p:nvSpPr>
        <p:spPr>
          <a:xfrm>
            <a:off x="478287" y="1058197"/>
            <a:ext cx="612000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Penguraian Lumpur secara Anaerobik</a:t>
            </a:r>
            <a:endParaRPr lang="en-US" sz="2000" kern="0" dirty="0">
              <a:solidFill>
                <a:schemeClr val="bg2"/>
              </a:solidFill>
              <a:latin typeface="PT Sans" panose="020B0503020203020204"/>
            </a:endParaRPr>
          </a:p>
        </p:txBody>
      </p:sp>
      <p:sp>
        <p:nvSpPr>
          <p:cNvPr id="17" name="Google Shape;1208;p43">
            <a:extLst>
              <a:ext uri="{FF2B5EF4-FFF2-40B4-BE49-F238E27FC236}">
                <a16:creationId xmlns:a16="http://schemas.microsoft.com/office/drawing/2014/main" id="{7C9272C6-D898-70F1-8FA9-D74281F8695D}"/>
              </a:ext>
            </a:extLst>
          </p:cNvPr>
          <p:cNvSpPr/>
          <p:nvPr/>
        </p:nvSpPr>
        <p:spPr>
          <a:xfrm>
            <a:off x="478287" y="1600827"/>
            <a:ext cx="8202726" cy="1242567"/>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Lumpur yang akan diproses berupa endapan yang terakumulasi dari pengolahan limbah secara aerob atau pengendapan lainnya. Di dalam tangki pemproses, dipelihara bakteri anaerob </a:t>
            </a:r>
            <a:r>
              <a:rPr lang="id-ID" sz="1600" i="1" dirty="0">
                <a:latin typeface="PT Sans" panose="020B0503020203020204"/>
              </a:rPr>
              <a:t>Methanobacterium</a:t>
            </a:r>
            <a:r>
              <a:rPr lang="id-ID" sz="1600" dirty="0">
                <a:latin typeface="PT Sans" panose="020B0503020203020204"/>
              </a:rPr>
              <a:t> yang mampu mengubah bahan organik menjadi CH</a:t>
            </a:r>
            <a:r>
              <a:rPr lang="id-ID" sz="1600" baseline="-25000" dirty="0">
                <a:latin typeface="PT Sans" panose="020B0503020203020204"/>
              </a:rPr>
              <a:t>4</a:t>
            </a:r>
            <a:r>
              <a:rPr lang="id-ID" sz="1600" dirty="0">
                <a:latin typeface="PT Sans" panose="020B0503020203020204"/>
              </a:rPr>
              <a:t>, CO</a:t>
            </a:r>
            <a:r>
              <a:rPr lang="id-ID" sz="1600" baseline="-25000" dirty="0">
                <a:latin typeface="PT Sans" panose="020B0503020203020204"/>
              </a:rPr>
              <a:t>2</a:t>
            </a:r>
            <a:r>
              <a:rPr lang="id-ID" sz="1600" dirty="0">
                <a:latin typeface="PT Sans" panose="020B0503020203020204"/>
              </a:rPr>
              <a:t>, H</a:t>
            </a:r>
            <a:r>
              <a:rPr lang="id-ID" sz="1600" baseline="-25000" dirty="0">
                <a:latin typeface="PT Sans" panose="020B0503020203020204"/>
              </a:rPr>
              <a:t>2</a:t>
            </a:r>
            <a:r>
              <a:rPr lang="id-ID" sz="1600" dirty="0">
                <a:latin typeface="PT Sans" panose="020B0503020203020204"/>
              </a:rPr>
              <a:t>, dan H</a:t>
            </a:r>
            <a:r>
              <a:rPr lang="id-ID" sz="1600" baseline="-25000" dirty="0">
                <a:latin typeface="PT Sans" panose="020B0503020203020204"/>
              </a:rPr>
              <a:t>2</a:t>
            </a:r>
            <a:r>
              <a:rPr lang="id-ID" sz="1600" dirty="0">
                <a:latin typeface="PT Sans" panose="020B0503020203020204"/>
              </a:rPr>
              <a:t>O. Lumpur tersebut dibiarkan selama 2–3 minggu di dalam tangki tanpa oksigen pada suhu 30–40°C.</a:t>
            </a:r>
          </a:p>
        </p:txBody>
      </p:sp>
      <p:sp>
        <p:nvSpPr>
          <p:cNvPr id="12" name="Google Shape;272;p35">
            <a:extLst>
              <a:ext uri="{FF2B5EF4-FFF2-40B4-BE49-F238E27FC236}">
                <a16:creationId xmlns:a16="http://schemas.microsoft.com/office/drawing/2014/main" id="{E53730A6-BD29-2C5B-0DD6-0254246AE44B}"/>
              </a:ext>
            </a:extLst>
          </p:cNvPr>
          <p:cNvSpPr txBox="1">
            <a:spLocks/>
          </p:cNvSpPr>
          <p:nvPr/>
        </p:nvSpPr>
        <p:spPr>
          <a:xfrm>
            <a:off x="478287" y="3070589"/>
            <a:ext cx="612000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Mikroorganisme Pembersih Limbah Minyak</a:t>
            </a:r>
            <a:endParaRPr lang="en-US" sz="2000" kern="0" dirty="0">
              <a:solidFill>
                <a:schemeClr val="bg2"/>
              </a:solidFill>
              <a:latin typeface="PT Sans" panose="020B0503020203020204"/>
            </a:endParaRPr>
          </a:p>
        </p:txBody>
      </p:sp>
      <p:sp>
        <p:nvSpPr>
          <p:cNvPr id="13" name="Google Shape;1208;p43">
            <a:extLst>
              <a:ext uri="{FF2B5EF4-FFF2-40B4-BE49-F238E27FC236}">
                <a16:creationId xmlns:a16="http://schemas.microsoft.com/office/drawing/2014/main" id="{7C9272C6-D898-70F1-8FA9-D74281F8695D}"/>
              </a:ext>
            </a:extLst>
          </p:cNvPr>
          <p:cNvSpPr/>
          <p:nvPr/>
        </p:nvSpPr>
        <p:spPr>
          <a:xfrm>
            <a:off x="478287" y="3638802"/>
            <a:ext cx="8202726" cy="888593"/>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Galur dari bakteri </a:t>
            </a:r>
            <a:r>
              <a:rPr lang="id-ID" sz="1600" i="1" dirty="0">
                <a:latin typeface="PT Sans" panose="020B0503020203020204"/>
              </a:rPr>
              <a:t>Pseudomonas putida </a:t>
            </a:r>
            <a:r>
              <a:rPr lang="id-ID" sz="1600" dirty="0">
                <a:latin typeface="PT Sans" panose="020B0503020203020204"/>
              </a:rPr>
              <a:t>dan jamur </a:t>
            </a:r>
            <a:r>
              <a:rPr lang="id-ID" sz="1600" i="1" dirty="0">
                <a:latin typeface="PT Sans" panose="020B0503020203020204"/>
              </a:rPr>
              <a:t>Cladosporium resinae </a:t>
            </a:r>
            <a:r>
              <a:rPr lang="id-ID" sz="1600" dirty="0">
                <a:latin typeface="PT Sans" panose="020B0503020203020204"/>
              </a:rPr>
              <a:t>merupakan mikroorganisme yang mampu mengonsumsi hidrokarbon. Hidrokarbon merupakan bagian utama minyak bumi dan bensin.</a:t>
            </a:r>
          </a:p>
        </p:txBody>
      </p:sp>
      <p:sp>
        <p:nvSpPr>
          <p:cNvPr id="9"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839545"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smtClean="0">
                <a:solidFill>
                  <a:schemeClr val="tx1"/>
                </a:solidFill>
                <a:latin typeface="PT Sans" panose="020B0503020203020204"/>
              </a:rPr>
              <a:t>Mikroorganisme Pengolah Limbah (Bioremediasi)</a:t>
            </a:r>
            <a:endParaRPr lang="fi-FI" sz="2600" b="1" dirty="0">
              <a:solidFill>
                <a:schemeClr val="tx1"/>
              </a:solidFill>
              <a:latin typeface="PT Sans" panose="020B0503020203020204"/>
            </a:endParaRPr>
          </a:p>
        </p:txBody>
      </p:sp>
      <p:sp>
        <p:nvSpPr>
          <p:cNvPr id="10"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8</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360433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2"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7" name="Google Shape;1208;p43">
            <a:extLst>
              <a:ext uri="{FF2B5EF4-FFF2-40B4-BE49-F238E27FC236}">
                <a16:creationId xmlns:a16="http://schemas.microsoft.com/office/drawing/2014/main" id="{7C9272C6-D898-70F1-8FA9-D74281F8695D}"/>
              </a:ext>
            </a:extLst>
          </p:cNvPr>
          <p:cNvSpPr/>
          <p:nvPr/>
        </p:nvSpPr>
        <p:spPr>
          <a:xfrm>
            <a:off x="478287" y="1040367"/>
            <a:ext cx="5829916" cy="1563277"/>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Plastik komersial yang terbuat dari bahan kimia seperti polietilena (PE) sulit terurai di lingkungan. Oleh karena itu, bioteknologi mengembangkan </a:t>
            </a:r>
            <a:r>
              <a:rPr lang="id-ID" sz="1600" b="1" dirty="0">
                <a:latin typeface="PT Sans" panose="020B0503020203020204"/>
              </a:rPr>
              <a:t>bioplastik</a:t>
            </a:r>
            <a:r>
              <a:rPr lang="id-ID" sz="1600" dirty="0">
                <a:latin typeface="PT Sans" panose="020B0503020203020204"/>
              </a:rPr>
              <a:t> yang mampu terdegradasi secara alami. Bioplastik biasa digunakan untuk barang sekali pakai, seperti kemasan makanan dan alat makan/minum.</a:t>
            </a:r>
          </a:p>
        </p:txBody>
      </p:sp>
      <p:sp>
        <p:nvSpPr>
          <p:cNvPr id="13" name="Google Shape;1208;p43">
            <a:extLst>
              <a:ext uri="{FF2B5EF4-FFF2-40B4-BE49-F238E27FC236}">
                <a16:creationId xmlns:a16="http://schemas.microsoft.com/office/drawing/2014/main" id="{7C9272C6-D898-70F1-8FA9-D74281F8695D}"/>
              </a:ext>
            </a:extLst>
          </p:cNvPr>
          <p:cNvSpPr/>
          <p:nvPr/>
        </p:nvSpPr>
        <p:spPr>
          <a:xfrm>
            <a:off x="478287" y="2725962"/>
            <a:ext cx="8202726" cy="1711430"/>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193675" indent="-193675">
              <a:spcAft>
                <a:spcPts val="200"/>
              </a:spcAft>
              <a:buFont typeface="Arial" panose="020B0604020202020204" pitchFamily="34" charset="0"/>
              <a:buChar char="•"/>
            </a:pPr>
            <a:r>
              <a:rPr lang="id-ID" sz="1600" dirty="0">
                <a:latin typeface="PT Sans" panose="020B0503020203020204"/>
              </a:rPr>
              <a:t>Bioplastik dapat dibuat dari pati, selulosa, minyak nabati, amilum jagung, klobot jagung, amilum ercis, dan biopolimer lainnya yang berasal dari mikroorganisme.</a:t>
            </a:r>
          </a:p>
          <a:p>
            <a:pPr marL="193675" indent="-193675">
              <a:spcAft>
                <a:spcPts val="200"/>
              </a:spcAft>
              <a:buFont typeface="Arial" panose="020B0604020202020204" pitchFamily="34" charset="0"/>
              <a:buChar char="•"/>
            </a:pPr>
            <a:r>
              <a:rPr lang="id-ID" sz="1600" dirty="0">
                <a:latin typeface="PT Sans" panose="020B0503020203020204"/>
              </a:rPr>
              <a:t>Bioplastik jenis poli-3-hidroksibutirat (PHB) dapat membentuk lapisan transparan pada titik leleh melebihi 130°C dan dapat terurai tanpa sisa.</a:t>
            </a:r>
          </a:p>
          <a:p>
            <a:pPr marL="193675" indent="-193675">
              <a:spcAft>
                <a:spcPts val="200"/>
              </a:spcAft>
              <a:buFont typeface="Arial" panose="020B0604020202020204" pitchFamily="34" charset="0"/>
              <a:buChar char="•"/>
            </a:pPr>
            <a:r>
              <a:rPr lang="id-ID" sz="1600" dirty="0">
                <a:latin typeface="PT Sans" panose="020B0503020203020204"/>
              </a:rPr>
              <a:t>Mikroorganisme yang berperan dalam pembuatan bioplastik, antara lain bakteri </a:t>
            </a:r>
            <a:r>
              <a:rPr lang="id-ID" sz="1600" i="1" dirty="0">
                <a:latin typeface="PT Sans" panose="020B0503020203020204"/>
              </a:rPr>
              <a:t>Alcaligenes eutrophus </a:t>
            </a:r>
            <a:r>
              <a:rPr lang="id-ID" sz="1600" dirty="0">
                <a:latin typeface="PT Sans" panose="020B0503020203020204"/>
              </a:rPr>
              <a:t>dan jamur </a:t>
            </a:r>
            <a:r>
              <a:rPr lang="id-ID" sz="1600" i="1" dirty="0">
                <a:latin typeface="PT Sans" panose="020B0503020203020204"/>
              </a:rPr>
              <a:t>Aureobasidium pullulans</a:t>
            </a:r>
            <a:r>
              <a:rPr lang="id-ID" sz="1600" dirty="0">
                <a:latin typeface="PT Sans" panose="020B0503020203020204"/>
              </a:rPr>
              <a:t>.</a:t>
            </a:r>
          </a:p>
        </p:txBody>
      </p:sp>
      <p:pic>
        <p:nvPicPr>
          <p:cNvPr id="2" name="Picture 1"/>
          <p:cNvPicPr>
            <a:picLocks noChangeAspect="1"/>
          </p:cNvPicPr>
          <p:nvPr/>
        </p:nvPicPr>
        <p:blipFill>
          <a:blip r:embed="rId3"/>
          <a:stretch>
            <a:fillRect/>
          </a:stretch>
        </p:blipFill>
        <p:spPr>
          <a:xfrm>
            <a:off x="6532334" y="480698"/>
            <a:ext cx="2289209" cy="1565057"/>
          </a:xfrm>
          <a:prstGeom prst="rect">
            <a:avLst/>
          </a:prstGeom>
          <a:effectLst>
            <a:outerShdw blurRad="63500" sx="102000" sy="102000" algn="ctr" rotWithShape="0">
              <a:prstClr val="black">
                <a:alpha val="40000"/>
              </a:prstClr>
            </a:outerShdw>
          </a:effectLst>
        </p:spPr>
      </p:pic>
      <p:sp>
        <p:nvSpPr>
          <p:cNvPr id="14"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6532335" y="2172820"/>
            <a:ext cx="2289208" cy="43082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400" kern="0" dirty="0">
                <a:solidFill>
                  <a:srgbClr val="3D6D70"/>
                </a:solidFill>
                <a:latin typeface="PT Sans" panose="020B0503020203020204"/>
                <a:cs typeface="Palanquin" panose="020B0004020203020204" pitchFamily="34" charset="0"/>
              </a:rPr>
              <a:t>Berbagai pemanfaatan bioplastik</a:t>
            </a:r>
            <a:endParaRPr lang="en-US" sz="1400" kern="0" dirty="0">
              <a:solidFill>
                <a:srgbClr val="3D6D70"/>
              </a:solidFill>
              <a:latin typeface="PT Sans" panose="020B0503020203020204"/>
              <a:cs typeface="Palanquin" panose="020B0004020203020204" pitchFamily="34" charset="0"/>
            </a:endParaRPr>
          </a:p>
        </p:txBody>
      </p:sp>
      <p:sp>
        <p:nvSpPr>
          <p:cNvPr id="11"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839545"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smtClean="0">
                <a:solidFill>
                  <a:schemeClr val="tx1"/>
                </a:solidFill>
                <a:latin typeface="PT Sans" panose="020B0503020203020204"/>
              </a:rPr>
              <a:t>Bioplastik (</a:t>
            </a:r>
            <a:r>
              <a:rPr lang="id-ID" sz="2600" b="1" i="1" dirty="0" smtClean="0">
                <a:solidFill>
                  <a:schemeClr val="tx1"/>
                </a:solidFill>
                <a:latin typeface="PT Sans" panose="020B0503020203020204"/>
              </a:rPr>
              <a:t>Biodegradable Plastic</a:t>
            </a:r>
            <a:r>
              <a:rPr lang="id-ID" sz="2600" b="1" dirty="0" smtClean="0">
                <a:solidFill>
                  <a:schemeClr val="tx1"/>
                </a:solidFill>
                <a:latin typeface="PT Sans" panose="020B0503020203020204"/>
              </a:rPr>
              <a:t>)</a:t>
            </a:r>
            <a:endParaRPr lang="fi-FI" sz="2600" b="1" dirty="0">
              <a:solidFill>
                <a:schemeClr val="tx1"/>
              </a:solidFill>
              <a:latin typeface="PT Sans" panose="020B0503020203020204"/>
            </a:endParaRPr>
          </a:p>
        </p:txBody>
      </p:sp>
      <p:sp>
        <p:nvSpPr>
          <p:cNvPr id="12"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9</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1833707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3" grpId="0" animBg="1"/>
      <p:bldP spid="14" grpId="0"/>
      <p:bldP spid="11" grpId="0"/>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7" name="Google Shape;1208;p43">
            <a:extLst>
              <a:ext uri="{FF2B5EF4-FFF2-40B4-BE49-F238E27FC236}">
                <a16:creationId xmlns:a16="http://schemas.microsoft.com/office/drawing/2014/main" id="{7C9272C6-D898-70F1-8FA9-D74281F8695D}"/>
              </a:ext>
            </a:extLst>
          </p:cNvPr>
          <p:cNvSpPr/>
          <p:nvPr/>
        </p:nvSpPr>
        <p:spPr>
          <a:xfrm>
            <a:off x="478287" y="1065055"/>
            <a:ext cx="8202726" cy="2600022"/>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193675" indent="-193675">
              <a:spcAft>
                <a:spcPts val="200"/>
              </a:spcAft>
              <a:buFont typeface="Arial" panose="020B0604020202020204" pitchFamily="34" charset="0"/>
              <a:buChar char="•"/>
            </a:pPr>
            <a:r>
              <a:rPr lang="id-ID" sz="1600" dirty="0">
                <a:latin typeface="PT Sans" panose="020B0503020203020204"/>
              </a:rPr>
              <a:t>Mulanya, proses mengekstrak tembaga dari bijihnya dilakukan dengan </a:t>
            </a:r>
            <a:r>
              <a:rPr lang="id-ID" sz="1600" b="1" dirty="0">
                <a:latin typeface="PT Sans" panose="020B0503020203020204"/>
              </a:rPr>
              <a:t>meluluhkan (</a:t>
            </a:r>
            <a:r>
              <a:rPr lang="id-ID" sz="1600" b="1" i="1" dirty="0">
                <a:latin typeface="PT Sans" panose="020B0503020203020204"/>
              </a:rPr>
              <a:t>leaching</a:t>
            </a:r>
            <a:r>
              <a:rPr lang="id-ID" sz="1600" b="1" dirty="0">
                <a:latin typeface="PT Sans" panose="020B0503020203020204"/>
              </a:rPr>
              <a:t>)</a:t>
            </a:r>
            <a:r>
              <a:rPr lang="id-ID" sz="1600" dirty="0">
                <a:latin typeface="PT Sans" panose="020B0503020203020204"/>
              </a:rPr>
              <a:t>.</a:t>
            </a:r>
          </a:p>
          <a:p>
            <a:pPr marL="193675" indent="-193675">
              <a:spcAft>
                <a:spcPts val="200"/>
              </a:spcAft>
              <a:buFont typeface="Arial" panose="020B0604020202020204" pitchFamily="34" charset="0"/>
              <a:buChar char="•"/>
            </a:pPr>
            <a:r>
              <a:rPr lang="id-ID" sz="1600" dirty="0">
                <a:latin typeface="PT Sans" panose="020B0503020203020204"/>
              </a:rPr>
              <a:t>Pada tahun 1957, berhasil dikembangkan teknik pemisahan logam dari bijinya dengan menggunakan bakteri </a:t>
            </a:r>
            <a:r>
              <a:rPr lang="id-ID" sz="1600" b="1" i="1" dirty="0">
                <a:latin typeface="PT Sans" panose="020B0503020203020204"/>
              </a:rPr>
              <a:t>Thiobacillus ferrooxidans</a:t>
            </a:r>
            <a:r>
              <a:rPr lang="id-ID" sz="1600" dirty="0">
                <a:latin typeface="PT Sans" panose="020B0503020203020204"/>
              </a:rPr>
              <a:t>.</a:t>
            </a:r>
          </a:p>
          <a:p>
            <a:pPr marL="193675" indent="-193675">
              <a:spcAft>
                <a:spcPts val="200"/>
              </a:spcAft>
              <a:buFont typeface="Arial" panose="020B0604020202020204" pitchFamily="34" charset="0"/>
              <a:buChar char="•"/>
            </a:pPr>
            <a:r>
              <a:rPr lang="id-ID" sz="1600" dirty="0">
                <a:latin typeface="PT Sans" panose="020B0503020203020204"/>
              </a:rPr>
              <a:t>Bakteri tersebut tergolong </a:t>
            </a:r>
            <a:r>
              <a:rPr lang="id-ID" sz="1600" b="1" dirty="0">
                <a:latin typeface="PT Sans" panose="020B0503020203020204"/>
              </a:rPr>
              <a:t>kemolitotrof</a:t>
            </a:r>
            <a:r>
              <a:rPr lang="id-ID" sz="1600" dirty="0">
                <a:latin typeface="PT Sans" panose="020B0503020203020204"/>
              </a:rPr>
              <a:t>, yaitu mendapatkan energi dari oksidasi senyawa anorganik, seperti amonia, nitrit, sulfit, besi, atau hidrogen.</a:t>
            </a:r>
          </a:p>
          <a:p>
            <a:pPr marL="193675" indent="-193675">
              <a:spcAft>
                <a:spcPts val="200"/>
              </a:spcAft>
              <a:buFont typeface="Arial" panose="020B0604020202020204" pitchFamily="34" charset="0"/>
              <a:buChar char="•"/>
            </a:pPr>
            <a:r>
              <a:rPr lang="id-ID" sz="1600" dirty="0">
                <a:latin typeface="PT Sans" panose="020B0503020203020204"/>
              </a:rPr>
              <a:t>Bakteri ini banyak ditemukan di daerah pertambangan dengan lingkungan asam dan miskin senyawa organik karena mampu mengekstrak karbon dari CO</a:t>
            </a:r>
            <a:r>
              <a:rPr lang="id-ID" sz="1600" baseline="-25000" dirty="0">
                <a:latin typeface="PT Sans" panose="020B0503020203020204"/>
              </a:rPr>
              <a:t>2</a:t>
            </a:r>
            <a:r>
              <a:rPr lang="id-ID" sz="1600" dirty="0">
                <a:latin typeface="PT Sans" panose="020B0503020203020204"/>
              </a:rPr>
              <a:t> di udara.</a:t>
            </a:r>
          </a:p>
        </p:txBody>
      </p:sp>
      <p:sp>
        <p:nvSpPr>
          <p:cNvPr id="6" name="Google Shape;252;p34">
            <a:extLst>
              <a:ext uri="{FF2B5EF4-FFF2-40B4-BE49-F238E27FC236}">
                <a16:creationId xmlns:a16="http://schemas.microsoft.com/office/drawing/2014/main" id="{CA9C7989-F9E8-9F35-459B-9560E4AA3BFD}"/>
              </a:ext>
            </a:extLst>
          </p:cNvPr>
          <p:cNvSpPr txBox="1">
            <a:spLocks/>
          </p:cNvSpPr>
          <p:nvPr/>
        </p:nvSpPr>
        <p:spPr>
          <a:xfrm>
            <a:off x="895664" y="398664"/>
            <a:ext cx="7950624"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Pemanfaatan Mikroorganisme dalam Bidang</a:t>
            </a:r>
            <a:r>
              <a:rPr lang="id-ID" sz="2600" b="1" dirty="0">
                <a:solidFill>
                  <a:schemeClr val="tx1"/>
                </a:solidFill>
                <a:latin typeface="PT Sans" panose="020B0503020203020204"/>
              </a:rPr>
              <a:t> </a:t>
            </a:r>
            <a:r>
              <a:rPr lang="fi-FI" sz="2600" b="1" dirty="0">
                <a:solidFill>
                  <a:schemeClr val="tx1"/>
                </a:solidFill>
                <a:latin typeface="PT Sans" panose="020B0503020203020204"/>
              </a:rPr>
              <a:t>Pertambangan</a:t>
            </a:r>
            <a:endParaRPr lang="fi-FI" sz="2600" b="1" dirty="0">
              <a:solidFill>
                <a:schemeClr val="tx1"/>
              </a:solidFill>
              <a:latin typeface="PT Sans" panose="020B0503020203020204"/>
            </a:endParaRPr>
          </a:p>
        </p:txBody>
      </p:sp>
      <p:sp>
        <p:nvSpPr>
          <p:cNvPr id="7" name="Google Shape;226;p33">
            <a:extLst>
              <a:ext uri="{FF2B5EF4-FFF2-40B4-BE49-F238E27FC236}">
                <a16:creationId xmlns:a16="http://schemas.microsoft.com/office/drawing/2014/main" id="{B029C151-0134-10D5-2F8B-B0239915AAF5}"/>
              </a:ext>
            </a:extLst>
          </p:cNvPr>
          <p:cNvSpPr/>
          <p:nvPr/>
        </p:nvSpPr>
        <p:spPr>
          <a:xfrm>
            <a:off x="176529" y="302045"/>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000" b="1" kern="0" dirty="0" smtClean="0">
                <a:solidFill>
                  <a:srgbClr val="000000"/>
                </a:solidFill>
                <a:latin typeface="PT Sans" panose="020B0503020203020204"/>
                <a:cs typeface="Arial"/>
                <a:sym typeface="Arial"/>
              </a:rPr>
              <a:t>10</a:t>
            </a:r>
            <a:endParaRPr sz="20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1808662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 grpId="0"/>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6"/>
          <p:cNvSpPr txBox="1">
            <a:spLocks noGrp="1"/>
          </p:cNvSpPr>
          <p:nvPr>
            <p:ph type="title"/>
          </p:nvPr>
        </p:nvSpPr>
        <p:spPr>
          <a:xfrm>
            <a:off x="4199859" y="1869511"/>
            <a:ext cx="4430763" cy="1756929"/>
          </a:xfrm>
          <a:prstGeom prst="rect">
            <a:avLst/>
          </a:prstGeom>
        </p:spPr>
        <p:txBody>
          <a:bodyPr spcFirstLastPara="1" wrap="square" lIns="91425" tIns="91425" rIns="91425" bIns="91425" anchor="ctr" anchorCtr="0">
            <a:noAutofit/>
          </a:bodyPr>
          <a:lstStyle/>
          <a:p>
            <a:pPr algn="r"/>
            <a:r>
              <a:rPr lang="id-ID" sz="4400" dirty="0">
                <a:latin typeface="PT Sans" panose="020B0503020203020204"/>
              </a:rPr>
              <a:t>Kultur Jaringan pada Tumbuhan</a:t>
            </a:r>
          </a:p>
        </p:txBody>
      </p:sp>
      <p:sp>
        <p:nvSpPr>
          <p:cNvPr id="501" name="Google Shape;501;p46"/>
          <p:cNvSpPr txBox="1">
            <a:spLocks noGrp="1"/>
          </p:cNvSpPr>
          <p:nvPr>
            <p:ph type="title" idx="2"/>
          </p:nvPr>
        </p:nvSpPr>
        <p:spPr>
          <a:xfrm>
            <a:off x="4620245" y="976485"/>
            <a:ext cx="3874200" cy="1110000"/>
          </a:xfrm>
          <a:prstGeom prst="rect">
            <a:avLst/>
          </a:prstGeom>
        </p:spPr>
        <p:txBody>
          <a:bodyPr spcFirstLastPara="1" wrap="square" lIns="91425" tIns="91425" rIns="91425" bIns="91425" anchor="ctr" anchorCtr="0">
            <a:noAutofit/>
          </a:bodyPr>
          <a:lstStyle/>
          <a:p>
            <a:pPr algn="r"/>
            <a:r>
              <a:rPr lang="id-ID" dirty="0">
                <a:latin typeface="PT Sans" panose="020B0503020203020204"/>
              </a:rPr>
              <a:t>D</a:t>
            </a:r>
            <a:endParaRPr dirty="0">
              <a:latin typeface="PT Sans" panose="020B0503020203020204"/>
            </a:endParaRPr>
          </a:p>
        </p:txBody>
      </p:sp>
      <p:pic>
        <p:nvPicPr>
          <p:cNvPr id="10" name="Picture 9"/>
          <p:cNvPicPr>
            <a:picLocks noChangeAspect="1"/>
          </p:cNvPicPr>
          <p:nvPr/>
        </p:nvPicPr>
        <p:blipFill rotWithShape="1">
          <a:blip r:embed="rId3"/>
          <a:srcRect l="21276" t="15061" r="5946"/>
          <a:stretch/>
        </p:blipFill>
        <p:spPr>
          <a:xfrm>
            <a:off x="300827" y="735670"/>
            <a:ext cx="3220595" cy="2890770"/>
          </a:xfrm>
          <a:prstGeom prst="rect">
            <a:avLst/>
          </a:prstGeom>
          <a:effectLst>
            <a:outerShdw blurRad="63500" sx="102000" sy="102000" algn="ctr" rotWithShape="0">
              <a:prstClr val="black">
                <a:alpha val="40000"/>
              </a:prstClr>
            </a:outerShdw>
          </a:effectLst>
        </p:spPr>
      </p:pic>
      <p:sp>
        <p:nvSpPr>
          <p:cNvPr id="11" name="Google Shape;654;p50"/>
          <p:cNvSpPr/>
          <p:nvPr/>
        </p:nvSpPr>
        <p:spPr>
          <a:xfrm>
            <a:off x="115619" y="3778075"/>
            <a:ext cx="370416" cy="386475"/>
          </a:xfrm>
          <a:prstGeom prst="rect">
            <a:avLst/>
          </a:prstGeom>
          <a:solidFill>
            <a:schemeClr val="tx2">
              <a:lumMod val="75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Arial"/>
              <a:cs typeface="Arial"/>
              <a:sym typeface="Arial"/>
            </a:endParaRPr>
          </a:p>
        </p:txBody>
      </p:sp>
      <p:sp>
        <p:nvSpPr>
          <p:cNvPr id="12" name="Google Shape;654;p50"/>
          <p:cNvSpPr/>
          <p:nvPr/>
        </p:nvSpPr>
        <p:spPr>
          <a:xfrm>
            <a:off x="3750090" y="95876"/>
            <a:ext cx="577693" cy="543550"/>
          </a:xfrm>
          <a:prstGeom prst="rect">
            <a:avLst/>
          </a:prstGeom>
          <a:solidFill>
            <a:schemeClr val="accent3"/>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a:cs typeface="Arial"/>
              <a:sym typeface="Arial"/>
            </a:endParaRPr>
          </a:p>
        </p:txBody>
      </p:sp>
      <p:sp>
        <p:nvSpPr>
          <p:cNvPr id="13" name="Google Shape;654;p50"/>
          <p:cNvSpPr/>
          <p:nvPr/>
        </p:nvSpPr>
        <p:spPr>
          <a:xfrm>
            <a:off x="3750090" y="3846336"/>
            <a:ext cx="256765" cy="278358"/>
          </a:xfrm>
          <a:prstGeom prst="rect">
            <a:avLst/>
          </a:prstGeom>
          <a:solidFill>
            <a:schemeClr val="accent6">
              <a:lumMod val="75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Arial"/>
              <a:cs typeface="Arial"/>
              <a:sym typeface="Arial"/>
            </a:endParaRPr>
          </a:p>
        </p:txBody>
      </p:sp>
      <p:sp>
        <p:nvSpPr>
          <p:cNvPr id="14" name="Google Shape;654;p50"/>
          <p:cNvSpPr/>
          <p:nvPr/>
        </p:nvSpPr>
        <p:spPr>
          <a:xfrm>
            <a:off x="35245" y="108525"/>
            <a:ext cx="256765" cy="278358"/>
          </a:xfrm>
          <a:prstGeom prst="rect">
            <a:avLst/>
          </a:prstGeom>
          <a:solidFill>
            <a:schemeClr val="accent6">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1"/>
                                        </p:tgtEl>
                                        <p:attrNameLst>
                                          <p:attrName>style.visibility</p:attrName>
                                        </p:attrNameLst>
                                      </p:cBhvr>
                                      <p:to>
                                        <p:strVal val="visible"/>
                                      </p:to>
                                    </p:set>
                                    <p:animEffect transition="in" filter="fade">
                                      <p:cBhvr>
                                        <p:cTn id="11" dur="500"/>
                                        <p:tgtEl>
                                          <p:spTgt spid="501"/>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500"/>
                                        </p:tgtEl>
                                        <p:attrNameLst>
                                          <p:attrName>style.visibility</p:attrName>
                                        </p:attrNameLst>
                                      </p:cBhvr>
                                      <p:to>
                                        <p:strVal val="visible"/>
                                      </p:to>
                                    </p:set>
                                    <p:anim calcmode="lin" valueType="num">
                                      <p:cBhvr additive="base">
                                        <p:cTn id="14" dur="500" fill="hold"/>
                                        <p:tgtEl>
                                          <p:spTgt spid="500"/>
                                        </p:tgtEl>
                                        <p:attrNameLst>
                                          <p:attrName>ppt_x</p:attrName>
                                        </p:attrNameLst>
                                      </p:cBhvr>
                                      <p:tavLst>
                                        <p:tav tm="0">
                                          <p:val>
                                            <p:strVal val="#ppt_x"/>
                                          </p:val>
                                        </p:tav>
                                        <p:tav tm="100000">
                                          <p:val>
                                            <p:strVal val="#ppt_x"/>
                                          </p:val>
                                        </p:tav>
                                      </p:tavLst>
                                    </p:anim>
                                    <p:anim calcmode="lin" valueType="num">
                                      <p:cBhvr additive="base">
                                        <p:cTn id="15" dur="500" fill="hold"/>
                                        <p:tgtEl>
                                          <p:spTgt spid="5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 grpId="0"/>
      <p:bldP spid="50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9" name="Google Shape;252;p34"/>
          <p:cNvSpPr txBox="1">
            <a:spLocks/>
          </p:cNvSpPr>
          <p:nvPr/>
        </p:nvSpPr>
        <p:spPr>
          <a:xfrm>
            <a:off x="231458" y="159110"/>
            <a:ext cx="8689258" cy="609516"/>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pPr algn="ctr"/>
            <a:r>
              <a:rPr lang="id-ID" sz="2800" b="1" dirty="0">
                <a:solidFill>
                  <a:schemeClr val="tx1"/>
                </a:solidFill>
                <a:latin typeface="PT Sans" panose="020B0503020203020204"/>
              </a:rPr>
              <a:t>Kultur Jaringan pada Tumbuhan</a:t>
            </a:r>
          </a:p>
        </p:txBody>
      </p:sp>
      <p:sp>
        <p:nvSpPr>
          <p:cNvPr id="6" name="Google Shape;1208;p43">
            <a:extLst>
              <a:ext uri="{FF2B5EF4-FFF2-40B4-BE49-F238E27FC236}">
                <a16:creationId xmlns:a16="http://schemas.microsoft.com/office/drawing/2014/main" id="{7C9272C6-D898-70F1-8FA9-D74281F8695D}"/>
              </a:ext>
            </a:extLst>
          </p:cNvPr>
          <p:cNvSpPr/>
          <p:nvPr/>
        </p:nvSpPr>
        <p:spPr>
          <a:xfrm>
            <a:off x="276563" y="716797"/>
            <a:ext cx="8539065" cy="1522752"/>
          </a:xfrm>
          <a:prstGeom prst="rect">
            <a:avLst/>
          </a:prstGeom>
          <a:solidFill>
            <a:srgbClr val="D8EEC0"/>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Kultur jaringan tumbuhan merupakan cara perbanyakan tanaman secara </a:t>
            </a:r>
            <a:r>
              <a:rPr lang="id-ID" sz="1600" b="1" dirty="0">
                <a:latin typeface="PT Sans" panose="020B0503020203020204"/>
              </a:rPr>
              <a:t>vegetatif</a:t>
            </a:r>
            <a:r>
              <a:rPr lang="id-ID" sz="1600" dirty="0">
                <a:latin typeface="PT Sans" panose="020B0503020203020204"/>
              </a:rPr>
              <a:t> berdasarkan sifat </a:t>
            </a:r>
            <a:r>
              <a:rPr lang="id-ID" sz="1600" b="1" dirty="0">
                <a:latin typeface="PT Sans" panose="020B0503020203020204"/>
              </a:rPr>
              <a:t>totipotensi </a:t>
            </a:r>
            <a:r>
              <a:rPr lang="id-ID" sz="1600" dirty="0">
                <a:latin typeface="PT Sans" panose="020B0503020203020204"/>
              </a:rPr>
              <a:t>(kemampuan sel untuk tumbuh menjadi individu baru yang sempurna). Kultur jaringan dilakukan dalam kondisi </a:t>
            </a:r>
            <a:r>
              <a:rPr lang="id-ID" sz="1600" b="1" dirty="0">
                <a:latin typeface="PT Sans" panose="020B0503020203020204"/>
              </a:rPr>
              <a:t>aseptik</a:t>
            </a:r>
            <a:r>
              <a:rPr lang="id-ID" sz="1600" dirty="0">
                <a:latin typeface="PT Sans" panose="020B0503020203020204"/>
              </a:rPr>
              <a:t> (bebas dari mikroorganisme patogen).</a:t>
            </a:r>
          </a:p>
          <a:p>
            <a:pPr>
              <a:spcAft>
                <a:spcPts val="200"/>
              </a:spcAft>
            </a:pPr>
            <a:r>
              <a:rPr lang="id-ID" sz="1600" dirty="0">
                <a:latin typeface="PT Sans" panose="020B0503020203020204"/>
              </a:rPr>
              <a:t>Kultur jaringan dapat menyediakan bibit yang bersifat identik dengan induknya dan berjumlah banyak dalam waktu yang cepat. Tanaman yang biasa dikultur adalah tanaman unggul atau tanaman langka.</a:t>
            </a:r>
          </a:p>
        </p:txBody>
      </p:sp>
      <p:pic>
        <p:nvPicPr>
          <p:cNvPr id="2" name="Picture 1"/>
          <p:cNvPicPr>
            <a:picLocks noChangeAspect="1"/>
          </p:cNvPicPr>
          <p:nvPr/>
        </p:nvPicPr>
        <p:blipFill rotWithShape="1">
          <a:blip r:embed="rId3"/>
          <a:srcRect r="14285"/>
          <a:stretch/>
        </p:blipFill>
        <p:spPr>
          <a:xfrm>
            <a:off x="543975" y="2636502"/>
            <a:ext cx="1688932" cy="1472333"/>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rotWithShape="1">
          <a:blip r:embed="rId4"/>
          <a:srcRect r="22110"/>
          <a:stretch/>
        </p:blipFill>
        <p:spPr>
          <a:xfrm>
            <a:off x="2750886" y="2636503"/>
            <a:ext cx="1714185" cy="1467896"/>
          </a:xfrm>
          <a:prstGeom prst="rect">
            <a:avLst/>
          </a:prstGeom>
          <a:effectLst>
            <a:outerShdw blurRad="63500" sx="102000" sy="102000" algn="ctr" rotWithShape="0">
              <a:prstClr val="black">
                <a:alpha val="40000"/>
              </a:prstClr>
            </a:outerShdw>
          </a:effectLst>
        </p:spPr>
      </p:pic>
      <p:pic>
        <p:nvPicPr>
          <p:cNvPr id="4" name="Picture 3"/>
          <p:cNvPicPr>
            <a:picLocks noChangeAspect="1"/>
          </p:cNvPicPr>
          <p:nvPr/>
        </p:nvPicPr>
        <p:blipFill rotWithShape="1">
          <a:blip r:embed="rId5"/>
          <a:srcRect l="20583" r="17053"/>
          <a:stretch/>
        </p:blipFill>
        <p:spPr>
          <a:xfrm>
            <a:off x="5006248" y="2624358"/>
            <a:ext cx="1385763" cy="1476001"/>
          </a:xfrm>
          <a:prstGeom prst="rect">
            <a:avLst/>
          </a:prstGeom>
          <a:effectLst>
            <a:outerShdw blurRad="63500" sx="102000" sy="102000" algn="ctr" rotWithShape="0">
              <a:prstClr val="black">
                <a:alpha val="40000"/>
              </a:prstClr>
            </a:outerShdw>
          </a:effectLst>
        </p:spPr>
      </p:pic>
      <p:pic>
        <p:nvPicPr>
          <p:cNvPr id="5" name="Picture 4"/>
          <p:cNvPicPr>
            <a:picLocks noChangeAspect="1"/>
          </p:cNvPicPr>
          <p:nvPr/>
        </p:nvPicPr>
        <p:blipFill rotWithShape="1">
          <a:blip r:embed="rId6"/>
          <a:srcRect l="21276" t="15061" r="5946"/>
          <a:stretch/>
        </p:blipFill>
        <p:spPr>
          <a:xfrm>
            <a:off x="6956785" y="2633967"/>
            <a:ext cx="1634393" cy="1467013"/>
          </a:xfrm>
          <a:prstGeom prst="rect">
            <a:avLst/>
          </a:prstGeom>
          <a:effectLst>
            <a:outerShdw blurRad="63500" sx="102000" sy="102000" algn="ctr" rotWithShape="0">
              <a:prstClr val="black">
                <a:alpha val="40000"/>
              </a:prstClr>
            </a:outerShdw>
          </a:effectLst>
        </p:spPr>
      </p:pic>
      <p:sp>
        <p:nvSpPr>
          <p:cNvPr id="13" name="Google Shape;2717;p59">
            <a:hlinkClick r:id="rId7" action="ppaction://hlinksldjump"/>
            <a:extLst>
              <a:ext uri="{FF2B5EF4-FFF2-40B4-BE49-F238E27FC236}">
                <a16:creationId xmlns:a16="http://schemas.microsoft.com/office/drawing/2014/main" id="{3B9825E5-F273-7919-0116-1BBB1BD3A3A1}"/>
              </a:ext>
            </a:extLst>
          </p:cNvPr>
          <p:cNvSpPr txBox="1">
            <a:spLocks/>
          </p:cNvSpPr>
          <p:nvPr/>
        </p:nvSpPr>
        <p:spPr>
          <a:xfrm>
            <a:off x="546741" y="4170955"/>
            <a:ext cx="1767192" cy="3734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200" kern="0" dirty="0">
                <a:solidFill>
                  <a:srgbClr val="3D6D70"/>
                </a:solidFill>
                <a:latin typeface="PT Sans" panose="020B0503020203020204"/>
                <a:cs typeface="Palanquin" panose="020B0004020203020204" pitchFamily="34" charset="0"/>
              </a:rPr>
              <a:t>Pengambilan eksplan</a:t>
            </a:r>
            <a:endParaRPr lang="en-US" sz="1200" kern="0" dirty="0">
              <a:solidFill>
                <a:srgbClr val="3D6D70"/>
              </a:solidFill>
              <a:latin typeface="PT Sans" panose="020B0503020203020204"/>
              <a:cs typeface="Palanquin" panose="020B0004020203020204" pitchFamily="34" charset="0"/>
            </a:endParaRPr>
          </a:p>
        </p:txBody>
      </p:sp>
      <p:sp>
        <p:nvSpPr>
          <p:cNvPr id="14" name="Google Shape;2717;p59">
            <a:hlinkClick r:id="rId7" action="ppaction://hlinksldjump"/>
            <a:extLst>
              <a:ext uri="{FF2B5EF4-FFF2-40B4-BE49-F238E27FC236}">
                <a16:creationId xmlns:a16="http://schemas.microsoft.com/office/drawing/2014/main" id="{3B9825E5-F273-7919-0116-1BBB1BD3A3A1}"/>
              </a:ext>
            </a:extLst>
          </p:cNvPr>
          <p:cNvSpPr txBox="1">
            <a:spLocks/>
          </p:cNvSpPr>
          <p:nvPr/>
        </p:nvSpPr>
        <p:spPr>
          <a:xfrm>
            <a:off x="2646988" y="4170955"/>
            <a:ext cx="1899108" cy="51447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200" kern="0" dirty="0">
                <a:solidFill>
                  <a:srgbClr val="3D6D70"/>
                </a:solidFill>
                <a:latin typeface="PT Sans" panose="020B0503020203020204"/>
                <a:cs typeface="Palanquin" panose="020B0004020203020204" pitchFamily="34" charset="0"/>
              </a:rPr>
              <a:t>Eksplan yang tumbuh menjadi kalus di dalam media kaya nutrisi</a:t>
            </a:r>
            <a:endParaRPr lang="en-US" sz="1200" kern="0" dirty="0">
              <a:solidFill>
                <a:srgbClr val="3D6D70"/>
              </a:solidFill>
              <a:latin typeface="PT Sans" panose="020B0503020203020204"/>
              <a:cs typeface="Palanquin" panose="020B0004020203020204" pitchFamily="34" charset="0"/>
            </a:endParaRPr>
          </a:p>
        </p:txBody>
      </p:sp>
      <p:sp>
        <p:nvSpPr>
          <p:cNvPr id="15" name="Google Shape;2717;p59">
            <a:hlinkClick r:id="rId7" action="ppaction://hlinksldjump"/>
            <a:extLst>
              <a:ext uri="{FF2B5EF4-FFF2-40B4-BE49-F238E27FC236}">
                <a16:creationId xmlns:a16="http://schemas.microsoft.com/office/drawing/2014/main" id="{3B9825E5-F273-7919-0116-1BBB1BD3A3A1}"/>
              </a:ext>
            </a:extLst>
          </p:cNvPr>
          <p:cNvSpPr txBox="1">
            <a:spLocks/>
          </p:cNvSpPr>
          <p:nvPr/>
        </p:nvSpPr>
        <p:spPr>
          <a:xfrm>
            <a:off x="4859588" y="4195888"/>
            <a:ext cx="1767192" cy="4974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200" kern="0" dirty="0">
                <a:solidFill>
                  <a:srgbClr val="3D6D70"/>
                </a:solidFill>
                <a:latin typeface="PT Sans" panose="020B0503020203020204"/>
                <a:cs typeface="Palanquin" panose="020B0004020203020204" pitchFamily="34" charset="0"/>
              </a:rPr>
              <a:t>Kalus yang tumbuh menjadi </a:t>
            </a:r>
            <a:r>
              <a:rPr lang="id-ID" sz="1200" i="1" kern="0" dirty="0">
                <a:solidFill>
                  <a:srgbClr val="3D6D70"/>
                </a:solidFill>
                <a:latin typeface="PT Sans" panose="020B0503020203020204"/>
                <a:cs typeface="Palanquin" panose="020B0004020203020204" pitchFamily="34" charset="0"/>
              </a:rPr>
              <a:t>protocorm-like body </a:t>
            </a:r>
            <a:r>
              <a:rPr lang="id-ID" sz="1200" kern="0" dirty="0">
                <a:solidFill>
                  <a:srgbClr val="3D6D70"/>
                </a:solidFill>
                <a:latin typeface="PT Sans" panose="020B0503020203020204"/>
                <a:cs typeface="Palanquin" panose="020B0004020203020204" pitchFamily="34" charset="0"/>
              </a:rPr>
              <a:t>(PLB)</a:t>
            </a:r>
            <a:endParaRPr lang="en-US" sz="1200" kern="0" dirty="0">
              <a:solidFill>
                <a:srgbClr val="3D6D70"/>
              </a:solidFill>
              <a:latin typeface="PT Sans" panose="020B0503020203020204"/>
              <a:cs typeface="Palanquin" panose="020B0004020203020204" pitchFamily="34" charset="0"/>
            </a:endParaRPr>
          </a:p>
        </p:txBody>
      </p:sp>
      <p:sp>
        <p:nvSpPr>
          <p:cNvPr id="17" name="Google Shape;2717;p59">
            <a:hlinkClick r:id="rId7" action="ppaction://hlinksldjump"/>
            <a:extLst>
              <a:ext uri="{FF2B5EF4-FFF2-40B4-BE49-F238E27FC236}">
                <a16:creationId xmlns:a16="http://schemas.microsoft.com/office/drawing/2014/main" id="{3B9825E5-F273-7919-0116-1BBB1BD3A3A1}"/>
              </a:ext>
            </a:extLst>
          </p:cNvPr>
          <p:cNvSpPr txBox="1">
            <a:spLocks/>
          </p:cNvSpPr>
          <p:nvPr/>
        </p:nvSpPr>
        <p:spPr>
          <a:xfrm>
            <a:off x="6890385" y="4133976"/>
            <a:ext cx="1767192" cy="4974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200" kern="0" dirty="0">
                <a:solidFill>
                  <a:srgbClr val="3D6D70"/>
                </a:solidFill>
                <a:latin typeface="PT Sans" panose="020B0503020203020204"/>
                <a:cs typeface="Palanquin" panose="020B0004020203020204" pitchFamily="34" charset="0"/>
              </a:rPr>
              <a:t>Planlet di dalam pot berisi media tanah</a:t>
            </a:r>
            <a:endParaRPr lang="en-US" sz="1200" kern="0" dirty="0">
              <a:solidFill>
                <a:srgbClr val="3D6D70"/>
              </a:solidFill>
              <a:latin typeface="PT Sans" panose="020B0503020203020204"/>
              <a:cs typeface="Palanquin" panose="020B0004020203020204" pitchFamily="34" charset="0"/>
            </a:endParaRPr>
          </a:p>
        </p:txBody>
      </p:sp>
      <p:sp>
        <p:nvSpPr>
          <p:cNvPr id="10" name="Right Arrow 9"/>
          <p:cNvSpPr/>
          <p:nvPr/>
        </p:nvSpPr>
        <p:spPr>
          <a:xfrm>
            <a:off x="2284076" y="3308591"/>
            <a:ext cx="436953" cy="3125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1" name="Right Arrow 20"/>
          <p:cNvSpPr/>
          <p:nvPr/>
        </p:nvSpPr>
        <p:spPr>
          <a:xfrm>
            <a:off x="4522947" y="3308591"/>
            <a:ext cx="436953" cy="3125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2" name="Right Arrow 21"/>
          <p:cNvSpPr/>
          <p:nvPr/>
        </p:nvSpPr>
        <p:spPr>
          <a:xfrm>
            <a:off x="6457616" y="3308591"/>
            <a:ext cx="436953" cy="3125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18" name="Google Shape;1208;p43">
            <a:extLst>
              <a:ext uri="{FF2B5EF4-FFF2-40B4-BE49-F238E27FC236}">
                <a16:creationId xmlns:a16="http://schemas.microsoft.com/office/drawing/2014/main" id="{7C9272C6-D898-70F1-8FA9-D74281F8695D}"/>
              </a:ext>
            </a:extLst>
          </p:cNvPr>
          <p:cNvSpPr/>
          <p:nvPr/>
        </p:nvSpPr>
        <p:spPr>
          <a:xfrm>
            <a:off x="400273" y="2304777"/>
            <a:ext cx="4701226" cy="253024"/>
          </a:xfrm>
          <a:prstGeom prst="rect">
            <a:avLst/>
          </a:prstGeom>
          <a:noFill/>
          <a:ln>
            <a:noFill/>
          </a:ln>
        </p:spPr>
        <p:txBody>
          <a:bodyPr spcFirstLastPara="1" wrap="square" lIns="91425" tIns="91425" rIns="91425" bIns="91425" anchor="ctr" anchorCtr="0">
            <a:noAutofit/>
          </a:bodyPr>
          <a:lstStyle/>
          <a:p>
            <a:pPr marL="87313" indent="7938" defTabSz="914400">
              <a:spcAft>
                <a:spcPts val="300"/>
              </a:spcAft>
            </a:pPr>
            <a:r>
              <a:rPr lang="id-ID" sz="1500" b="1" dirty="0">
                <a:latin typeface="PT Sans" panose="020B0503020203020204"/>
              </a:rPr>
              <a:t>Tahapan kultur jaringan</a:t>
            </a:r>
            <a:endParaRPr lang="id-ID" sz="1500" kern="0" dirty="0">
              <a:latin typeface="PT Sans" panose="020B0503020203020204"/>
              <a:cs typeface="Palanquin" panose="020B0004020203020204" pitchFamily="34" charset="0"/>
            </a:endParaRPr>
          </a:p>
        </p:txBody>
      </p:sp>
    </p:spTree>
    <p:extLst>
      <p:ext uri="{BB962C8B-B14F-4D97-AF65-F5344CB8AC3E}">
        <p14:creationId xmlns:p14="http://schemas.microsoft.com/office/powerpoint/2010/main" val="3473748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14" grpId="0"/>
      <p:bldP spid="15" grpId="0"/>
      <p:bldP spid="17" grpId="0"/>
      <p:bldP spid="10" grpId="0" animBg="1"/>
      <p:bldP spid="21" grpId="0" animBg="1"/>
      <p:bldP spid="22" grpId="0" animBg="1"/>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50"/>
          <p:cNvSpPr txBox="1">
            <a:spLocks noGrp="1"/>
          </p:cNvSpPr>
          <p:nvPr>
            <p:ph type="title"/>
          </p:nvPr>
        </p:nvSpPr>
        <p:spPr>
          <a:xfrm>
            <a:off x="1798229" y="2328525"/>
            <a:ext cx="5446875" cy="1003691"/>
          </a:xfrm>
          <a:prstGeom prst="rect">
            <a:avLst/>
          </a:prstGeom>
        </p:spPr>
        <p:txBody>
          <a:bodyPr spcFirstLastPara="1" wrap="square" lIns="91425" tIns="91425" rIns="91425" bIns="91425" anchor="ctr" anchorCtr="0">
            <a:noAutofit/>
          </a:bodyPr>
          <a:lstStyle/>
          <a:p>
            <a:r>
              <a:rPr lang="id-ID" sz="4400" dirty="0">
                <a:latin typeface="PT Sans" panose="020B0503020203020204"/>
              </a:rPr>
              <a:t>Kloning pada Hewan</a:t>
            </a:r>
            <a:endParaRPr sz="4400" dirty="0">
              <a:latin typeface="PT Sans" panose="020B0503020203020204"/>
            </a:endParaRPr>
          </a:p>
        </p:txBody>
      </p:sp>
      <p:sp>
        <p:nvSpPr>
          <p:cNvPr id="583" name="Google Shape;583;p50"/>
          <p:cNvSpPr txBox="1">
            <a:spLocks noGrp="1"/>
          </p:cNvSpPr>
          <p:nvPr>
            <p:ph type="title" idx="2"/>
          </p:nvPr>
        </p:nvSpPr>
        <p:spPr>
          <a:xfrm>
            <a:off x="2659111" y="1029640"/>
            <a:ext cx="3874200" cy="1110000"/>
          </a:xfrm>
          <a:prstGeom prst="rect">
            <a:avLst/>
          </a:prstGeom>
        </p:spPr>
        <p:txBody>
          <a:bodyPr spcFirstLastPara="1" wrap="square" lIns="91425" tIns="91425" rIns="91425" bIns="91425" anchor="ctr" anchorCtr="0">
            <a:noAutofit/>
          </a:bodyPr>
          <a:lstStyle/>
          <a:p>
            <a:r>
              <a:rPr lang="id-ID" dirty="0">
                <a:latin typeface="PT Sans" panose="020B0503020203020204"/>
              </a:rPr>
              <a:t>E</a:t>
            </a:r>
            <a:endParaRPr dirty="0">
              <a:latin typeface="PT Sans" panose="020B0503020203020204"/>
            </a:endParaRPr>
          </a:p>
        </p:txBody>
      </p:sp>
      <p:sp>
        <p:nvSpPr>
          <p:cNvPr id="11" name="Google Shape;254;p34"/>
          <p:cNvSpPr txBox="1">
            <a:spLocks noGrp="1"/>
          </p:cNvSpPr>
          <p:nvPr>
            <p:ph type="subTitle" idx="1"/>
          </p:nvPr>
        </p:nvSpPr>
        <p:spPr>
          <a:xfrm>
            <a:off x="1671575" y="3483178"/>
            <a:ext cx="5573529" cy="835467"/>
          </a:xfrm>
          <a:prstGeom prst="rect">
            <a:avLst/>
          </a:prstGeom>
          <a:noFill/>
          <a:ln>
            <a:noFill/>
          </a:ln>
        </p:spPr>
        <p:txBody>
          <a:bodyPr spcFirstLastPara="1" wrap="square" lIns="91425" tIns="91425" rIns="91425" bIns="91425" anchor="t" anchorCtr="0">
            <a:noAutofit/>
          </a:bodyPr>
          <a:lstStyle/>
          <a:p>
            <a:pPr marL="0" indent="0" algn="ctr"/>
            <a:r>
              <a:rPr lang="id-ID" sz="1800" dirty="0">
                <a:solidFill>
                  <a:srgbClr val="000000"/>
                </a:solidFill>
                <a:latin typeface="PT Sans" panose="020B0503020203020204"/>
                <a:cs typeface="Palanquin" panose="020B0004020203020204" pitchFamily="34" charset="0"/>
              </a:rPr>
              <a:t>Kloning pada hewan dibedakan menjadi dua macam, yaitu </a:t>
            </a:r>
            <a:r>
              <a:rPr lang="id-ID" sz="1800" b="1" dirty="0">
                <a:solidFill>
                  <a:srgbClr val="000000"/>
                </a:solidFill>
                <a:latin typeface="PT Sans" panose="020B0503020203020204"/>
                <a:cs typeface="Palanquin" panose="020B0004020203020204" pitchFamily="34" charset="0"/>
              </a:rPr>
              <a:t>kloning embrio </a:t>
            </a:r>
            <a:r>
              <a:rPr lang="id-ID" sz="1800" dirty="0">
                <a:solidFill>
                  <a:srgbClr val="000000"/>
                </a:solidFill>
                <a:latin typeface="PT Sans" panose="020B0503020203020204"/>
                <a:cs typeface="Palanquin" panose="020B0004020203020204" pitchFamily="34" charset="0"/>
              </a:rPr>
              <a:t>dan</a:t>
            </a:r>
            <a:r>
              <a:rPr lang="id-ID" sz="1800" b="1" dirty="0">
                <a:solidFill>
                  <a:srgbClr val="000000"/>
                </a:solidFill>
                <a:latin typeface="PT Sans" panose="020B0503020203020204"/>
                <a:cs typeface="Palanquin" panose="020B0004020203020204" pitchFamily="34" charset="0"/>
              </a:rPr>
              <a:t> kloning transfer inti</a:t>
            </a:r>
            <a:r>
              <a:rPr lang="id-ID" sz="1800" dirty="0">
                <a:solidFill>
                  <a:srgbClr val="000000"/>
                </a:solidFill>
                <a:latin typeface="PT Sans" panose="020B0503020203020204"/>
                <a:cs typeface="Palanquin" panose="020B0004020203020204" pitchFamily="34" charset="0"/>
              </a:rPr>
              <a:t>.</a:t>
            </a:r>
          </a:p>
        </p:txBody>
      </p:sp>
      <p:sp>
        <p:nvSpPr>
          <p:cNvPr id="654" name="Google Shape;654;p50"/>
          <p:cNvSpPr/>
          <p:nvPr/>
        </p:nvSpPr>
        <p:spPr>
          <a:xfrm>
            <a:off x="952775" y="1452351"/>
            <a:ext cx="718800" cy="718800"/>
          </a:xfrm>
          <a:prstGeom prst="rect">
            <a:avLst/>
          </a:prstGeom>
          <a:solidFill>
            <a:schemeClr val="accent2">
              <a:lumMod val="40000"/>
              <a:lumOff val="6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Arial"/>
              <a:cs typeface="Arial"/>
              <a:sym typeface="Arial"/>
            </a:endParaRPr>
          </a:p>
        </p:txBody>
      </p:sp>
      <p:sp>
        <p:nvSpPr>
          <p:cNvPr id="12" name="Google Shape;654;p50"/>
          <p:cNvSpPr/>
          <p:nvPr/>
        </p:nvSpPr>
        <p:spPr>
          <a:xfrm>
            <a:off x="7852957" y="364817"/>
            <a:ext cx="577693" cy="543550"/>
          </a:xfrm>
          <a:prstGeom prst="rect">
            <a:avLst/>
          </a:prstGeom>
          <a:solidFill>
            <a:schemeClr val="accent3"/>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83"/>
                                        </p:tgtEl>
                                        <p:attrNameLst>
                                          <p:attrName>style.visibility</p:attrName>
                                        </p:attrNameLst>
                                      </p:cBhvr>
                                      <p:to>
                                        <p:strVal val="visible"/>
                                      </p:to>
                                    </p:set>
                                    <p:animEffect transition="in" filter="fade">
                                      <p:cBhvr>
                                        <p:cTn id="7" dur="500"/>
                                        <p:tgtEl>
                                          <p:spTgt spid="58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582"/>
                                        </p:tgtEl>
                                        <p:attrNameLst>
                                          <p:attrName>style.visibility</p:attrName>
                                        </p:attrNameLst>
                                      </p:cBhvr>
                                      <p:to>
                                        <p:strVal val="visible"/>
                                      </p:to>
                                    </p:set>
                                    <p:anim calcmode="lin" valueType="num">
                                      <p:cBhvr additive="base">
                                        <p:cTn id="10" dur="500" fill="hold"/>
                                        <p:tgtEl>
                                          <p:spTgt spid="582"/>
                                        </p:tgtEl>
                                        <p:attrNameLst>
                                          <p:attrName>ppt_x</p:attrName>
                                        </p:attrNameLst>
                                      </p:cBhvr>
                                      <p:tavLst>
                                        <p:tav tm="0">
                                          <p:val>
                                            <p:strVal val="#ppt_x"/>
                                          </p:val>
                                        </p:tav>
                                        <p:tav tm="100000">
                                          <p:val>
                                            <p:strVal val="#ppt_x"/>
                                          </p:val>
                                        </p:tav>
                                      </p:tavLst>
                                    </p:anim>
                                    <p:anim calcmode="lin" valueType="num">
                                      <p:cBhvr additive="base">
                                        <p:cTn id="11" dur="500" fill="hold"/>
                                        <p:tgtEl>
                                          <p:spTgt spid="582"/>
                                        </p:tgtEl>
                                        <p:attrNameLst>
                                          <p:attrName>ppt_y</p:attrName>
                                        </p:attrNameLst>
                                      </p:cBhvr>
                                      <p:tavLst>
                                        <p:tav tm="0">
                                          <p:val>
                                            <p:strVal val="1+#ppt_h/2"/>
                                          </p:val>
                                        </p:tav>
                                        <p:tav tm="100000">
                                          <p:val>
                                            <p:strVal val="#ppt_y"/>
                                          </p:val>
                                        </p:tav>
                                      </p:tavLst>
                                    </p:anim>
                                  </p:childTnLst>
                                </p:cTn>
                              </p:par>
                              <p:par>
                                <p:cTn id="12" presetID="1" presetClass="entr" presetSubtype="0" fill="hold" grpId="0" nodeType="withEffect">
                                  <p:stCondLst>
                                    <p:cond delay="0"/>
                                  </p:stCondLst>
                                  <p:childTnLst>
                                    <p:set>
                                      <p:cBhvr>
                                        <p:cTn id="13"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2" grpId="0"/>
      <p:bldP spid="583" grpId="0"/>
      <p:bldP spid="1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2" name="Google Shape;252;p34"/>
          <p:cNvSpPr txBox="1">
            <a:spLocks noGrp="1"/>
          </p:cNvSpPr>
          <p:nvPr>
            <p:ph type="title"/>
          </p:nvPr>
        </p:nvSpPr>
        <p:spPr>
          <a:xfrm>
            <a:off x="2040835" y="1523966"/>
            <a:ext cx="6657374" cy="755400"/>
          </a:xfrm>
          <a:prstGeom prst="rect">
            <a:avLst/>
          </a:prstGeom>
        </p:spPr>
        <p:txBody>
          <a:bodyPr spcFirstLastPara="1" wrap="square" lIns="91425" tIns="91425" rIns="91425" bIns="91425" anchor="ctr" anchorCtr="0">
            <a:noAutofit/>
          </a:bodyPr>
          <a:lstStyle/>
          <a:p>
            <a:r>
              <a:rPr lang="id-ID" sz="4400" dirty="0">
                <a:latin typeface="PT Sans" panose="020B0503020203020204"/>
              </a:rPr>
              <a:t>Pengertian Bioteknologi</a:t>
            </a:r>
          </a:p>
        </p:txBody>
      </p:sp>
      <p:sp>
        <p:nvSpPr>
          <p:cNvPr id="253" name="Google Shape;253;p34"/>
          <p:cNvSpPr txBox="1">
            <a:spLocks noGrp="1"/>
          </p:cNvSpPr>
          <p:nvPr>
            <p:ph type="title" idx="2"/>
          </p:nvPr>
        </p:nvSpPr>
        <p:spPr>
          <a:xfrm>
            <a:off x="4223843" y="127830"/>
            <a:ext cx="4474366" cy="1193318"/>
          </a:xfrm>
          <a:prstGeom prst="rect">
            <a:avLst/>
          </a:prstGeom>
        </p:spPr>
        <p:txBody>
          <a:bodyPr spcFirstLastPara="1" wrap="square" lIns="91425" tIns="91425" rIns="91425" bIns="91425" anchor="t" anchorCtr="0">
            <a:noAutofit/>
          </a:bodyPr>
          <a:lstStyle/>
          <a:p>
            <a:r>
              <a:rPr lang="id-ID" dirty="0">
                <a:latin typeface="PT Sans" panose="020B0503020203020204"/>
              </a:rPr>
              <a:t>A</a:t>
            </a:r>
            <a:endParaRPr dirty="0">
              <a:latin typeface="PT Sans" panose="020B0503020203020204"/>
            </a:endParaRPr>
          </a:p>
        </p:txBody>
      </p:sp>
      <p:sp>
        <p:nvSpPr>
          <p:cNvPr id="254" name="Google Shape;254;p34"/>
          <p:cNvSpPr txBox="1">
            <a:spLocks noGrp="1"/>
          </p:cNvSpPr>
          <p:nvPr>
            <p:ph type="subTitle" idx="1"/>
          </p:nvPr>
        </p:nvSpPr>
        <p:spPr>
          <a:xfrm>
            <a:off x="2202199" y="2482184"/>
            <a:ext cx="6657374" cy="1534874"/>
          </a:xfrm>
          <a:prstGeom prst="rect">
            <a:avLst/>
          </a:prstGeom>
          <a:noFill/>
          <a:ln>
            <a:noFill/>
          </a:ln>
        </p:spPr>
        <p:txBody>
          <a:bodyPr spcFirstLastPara="1" wrap="square" lIns="91425" tIns="91425" rIns="91425" bIns="91425" anchor="t" anchorCtr="0">
            <a:noAutofit/>
          </a:bodyPr>
          <a:lstStyle/>
          <a:p>
            <a:pPr marL="0" indent="0"/>
            <a:r>
              <a:rPr lang="en-US" sz="1600" dirty="0" err="1">
                <a:solidFill>
                  <a:srgbClr val="000000"/>
                </a:solidFill>
                <a:latin typeface="PT Sans" panose="020B0503020203020204"/>
                <a:cs typeface="Palanquin" panose="020B0004020203020204" pitchFamily="34" charset="0"/>
              </a:rPr>
              <a:t>Bioteknologi</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berasal</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dari</a:t>
            </a:r>
            <a:r>
              <a:rPr lang="en-US" sz="1600" dirty="0">
                <a:solidFill>
                  <a:srgbClr val="000000"/>
                </a:solidFill>
                <a:latin typeface="PT Sans" panose="020B0503020203020204"/>
                <a:cs typeface="Palanquin" panose="020B0004020203020204" pitchFamily="34" charset="0"/>
              </a:rPr>
              <a:t> kata </a:t>
            </a:r>
            <a:r>
              <a:rPr lang="en-US" sz="1600" i="1" dirty="0">
                <a:solidFill>
                  <a:srgbClr val="000000"/>
                </a:solidFill>
                <a:latin typeface="PT Sans" panose="020B0503020203020204"/>
                <a:cs typeface="Palanquin" panose="020B0004020203020204" pitchFamily="34" charset="0"/>
              </a:rPr>
              <a:t>bios</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hidup</a:t>
            </a:r>
            <a:r>
              <a:rPr lang="en-US" sz="1600" dirty="0">
                <a:solidFill>
                  <a:srgbClr val="000000"/>
                </a:solidFill>
                <a:latin typeface="PT Sans" panose="020B0503020203020204"/>
                <a:cs typeface="Palanquin" panose="020B0004020203020204" pitchFamily="34" charset="0"/>
              </a:rPr>
              <a:t>), </a:t>
            </a:r>
            <a:r>
              <a:rPr lang="en-US" sz="1600" i="1" dirty="0" err="1">
                <a:solidFill>
                  <a:srgbClr val="000000"/>
                </a:solidFill>
                <a:latin typeface="PT Sans" panose="020B0503020203020204"/>
                <a:cs typeface="Palanquin" panose="020B0004020203020204" pitchFamily="34" charset="0"/>
              </a:rPr>
              <a:t>teknos</a:t>
            </a:r>
            <a:r>
              <a:rPr lang="id-ID" sz="1600" dirty="0">
                <a:solidFill>
                  <a:srgbClr val="000000"/>
                </a:solidFill>
                <a:latin typeface="PT Sans" panose="020B0503020203020204"/>
                <a:cs typeface="Palanquin" panose="020B0004020203020204" pitchFamily="34" charset="0"/>
              </a:rPr>
              <a:t> </a:t>
            </a:r>
            <a:r>
              <a:rPr lang="en-US" sz="1600" dirty="0">
                <a:solidFill>
                  <a:srgbClr val="000000"/>
                </a:solidFill>
                <a:latin typeface="PT Sans" panose="020B0503020203020204"/>
                <a:cs typeface="Palanquin" panose="020B0004020203020204" pitchFamily="34" charset="0"/>
              </a:rPr>
              <a:t>(</a:t>
            </a:r>
            <a:r>
              <a:rPr lang="en-US" sz="1600" dirty="0" err="1">
                <a:solidFill>
                  <a:srgbClr val="000000"/>
                </a:solidFill>
                <a:latin typeface="PT Sans" panose="020B0503020203020204"/>
                <a:cs typeface="Palanquin" panose="020B0004020203020204" pitchFamily="34" charset="0"/>
              </a:rPr>
              <a:t>penerapan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dan</a:t>
            </a:r>
            <a:r>
              <a:rPr lang="en-US" sz="1600" dirty="0">
                <a:solidFill>
                  <a:srgbClr val="000000"/>
                </a:solidFill>
                <a:latin typeface="PT Sans" panose="020B0503020203020204"/>
                <a:cs typeface="Palanquin" panose="020B0004020203020204" pitchFamily="34" charset="0"/>
              </a:rPr>
              <a:t> </a:t>
            </a:r>
            <a:r>
              <a:rPr lang="en-US" sz="1600" i="1" dirty="0">
                <a:solidFill>
                  <a:srgbClr val="000000"/>
                </a:solidFill>
                <a:latin typeface="PT Sans" panose="020B0503020203020204"/>
                <a:cs typeface="Palanquin" panose="020B0004020203020204" pitchFamily="34" charset="0"/>
              </a:rPr>
              <a:t>logos </a:t>
            </a:r>
            <a:r>
              <a:rPr lang="en-US" sz="1600" dirty="0">
                <a:solidFill>
                  <a:srgbClr val="000000"/>
                </a:solidFill>
                <a:latin typeface="PT Sans" panose="020B0503020203020204"/>
                <a:cs typeface="Palanquin" panose="020B0004020203020204" pitchFamily="34" charset="0"/>
              </a:rPr>
              <a:t>(</a:t>
            </a:r>
            <a:r>
              <a:rPr lang="en-US" sz="1600" dirty="0" err="1">
                <a:solidFill>
                  <a:srgbClr val="000000"/>
                </a:solidFill>
                <a:latin typeface="PT Sans" panose="020B0503020203020204"/>
                <a:cs typeface="Palanquin" panose="020B0004020203020204" pitchFamily="34" charset="0"/>
              </a:rPr>
              <a:t>ilmu</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Pengertian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bioteknologi</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menurut</a:t>
            </a:r>
            <a:r>
              <a:rPr lang="id-ID" sz="1600" dirty="0">
                <a:solidFill>
                  <a:srgbClr val="000000"/>
                </a:solidFill>
                <a:latin typeface="PT Sans" panose="020B0503020203020204"/>
                <a:cs typeface="Palanquin" panose="020B0004020203020204" pitchFamily="34" charset="0"/>
              </a:rPr>
              <a:t> </a:t>
            </a:r>
            <a:r>
              <a:rPr lang="en-US" sz="1600" i="1" dirty="0">
                <a:solidFill>
                  <a:srgbClr val="000000"/>
                </a:solidFill>
                <a:latin typeface="PT Sans" panose="020B0503020203020204"/>
                <a:cs typeface="Palanquin" panose="020B0004020203020204" pitchFamily="34" charset="0"/>
              </a:rPr>
              <a:t>Organization for Economic Cooperation and Development</a:t>
            </a:r>
            <a:r>
              <a:rPr lang="id-ID" sz="1600" dirty="0">
                <a:solidFill>
                  <a:srgbClr val="000000"/>
                </a:solidFill>
                <a:latin typeface="PT Sans" panose="020B0503020203020204"/>
                <a:cs typeface="Palanquin" panose="020B0004020203020204" pitchFamily="34" charset="0"/>
              </a:rPr>
              <a:t> </a:t>
            </a:r>
            <a:r>
              <a:rPr lang="en-US" sz="1600" dirty="0">
                <a:solidFill>
                  <a:srgbClr val="000000"/>
                </a:solidFill>
                <a:latin typeface="PT Sans" panose="020B0503020203020204"/>
                <a:cs typeface="Palanquin" panose="020B0004020203020204" pitchFamily="34" charset="0"/>
              </a:rPr>
              <a:t>(OECD)</a:t>
            </a:r>
            <a:r>
              <a:rPr lang="id-ID"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adalah</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penerapan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prinsip</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ilmiah</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kerekayasaan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untuk</a:t>
            </a:r>
            <a:r>
              <a:rPr lang="id-ID"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pengolahan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bahan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dengan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bantuan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agen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biologis</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untuk</a:t>
            </a:r>
            <a:r>
              <a:rPr lang="id-ID"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menyediakan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barang</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dan</a:t>
            </a:r>
            <a:r>
              <a:rPr lang="en-US" sz="1600" dirty="0">
                <a:solidFill>
                  <a:srgbClr val="000000"/>
                </a:solidFill>
                <a:latin typeface="PT Sans" panose="020B0503020203020204"/>
                <a:cs typeface="Palanquin" panose="020B0004020203020204" pitchFamily="34" charset="0"/>
              </a:rPr>
              <a:t> </a:t>
            </a:r>
            <a:r>
              <a:rPr lang="en-US" sz="1600" dirty="0" err="1">
                <a:solidFill>
                  <a:srgbClr val="000000"/>
                </a:solidFill>
                <a:latin typeface="PT Sans" panose="020B0503020203020204"/>
                <a:cs typeface="Palanquin" panose="020B0004020203020204" pitchFamily="34" charset="0"/>
              </a:rPr>
              <a:t>jasa</a:t>
            </a:r>
            <a:r>
              <a:rPr lang="en-US" sz="1600" dirty="0">
                <a:solidFill>
                  <a:srgbClr val="000000"/>
                </a:solidFill>
                <a:latin typeface="PT Sans" panose="020B0503020203020204"/>
                <a:cs typeface="Palanquin" panose="020B0004020203020204" pitchFamily="34" charset="0"/>
              </a:rPr>
              <a:t>.</a:t>
            </a:r>
          </a:p>
        </p:txBody>
      </p:sp>
      <p:pic>
        <p:nvPicPr>
          <p:cNvPr id="18" name="Picture 17">
            <a:extLst>
              <a:ext uri="{FF2B5EF4-FFF2-40B4-BE49-F238E27FC236}">
                <a16:creationId xmlns:a16="http://schemas.microsoft.com/office/drawing/2014/main" id="{E57C29D2-1DD9-E9C1-09B4-7415C86DB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4" name="Google Shape;654;p50"/>
          <p:cNvSpPr/>
          <p:nvPr/>
        </p:nvSpPr>
        <p:spPr>
          <a:xfrm>
            <a:off x="227329" y="206001"/>
            <a:ext cx="1063589" cy="923552"/>
          </a:xfrm>
          <a:prstGeom prst="rect">
            <a:avLst/>
          </a:prstGeom>
          <a:solidFill>
            <a:schemeClr val="accent3">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Arial"/>
              <a:cs typeface="Arial"/>
              <a:sym typeface="Arial"/>
            </a:endParaRPr>
          </a:p>
        </p:txBody>
      </p:sp>
      <p:sp>
        <p:nvSpPr>
          <p:cNvPr id="15" name="Google Shape;654;p50"/>
          <p:cNvSpPr/>
          <p:nvPr/>
        </p:nvSpPr>
        <p:spPr>
          <a:xfrm>
            <a:off x="613186" y="3481625"/>
            <a:ext cx="274319" cy="236556"/>
          </a:xfrm>
          <a:prstGeom prst="rect">
            <a:avLst/>
          </a:prstGeom>
          <a:solidFill>
            <a:schemeClr val="accent2">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52"/>
                                        </p:tgtEl>
                                        <p:attrNameLst>
                                          <p:attrName>style.visibility</p:attrName>
                                        </p:attrNameLst>
                                      </p:cBhvr>
                                      <p:to>
                                        <p:strVal val="visible"/>
                                      </p:to>
                                    </p:set>
                                    <p:anim calcmode="lin" valueType="num">
                                      <p:cBhvr additive="base">
                                        <p:cTn id="7" dur="500" fill="hold"/>
                                        <p:tgtEl>
                                          <p:spTgt spid="252"/>
                                        </p:tgtEl>
                                        <p:attrNameLst>
                                          <p:attrName>ppt_x</p:attrName>
                                        </p:attrNameLst>
                                      </p:cBhvr>
                                      <p:tavLst>
                                        <p:tav tm="0">
                                          <p:val>
                                            <p:strVal val="#ppt_x"/>
                                          </p:val>
                                        </p:tav>
                                        <p:tav tm="100000">
                                          <p:val>
                                            <p:strVal val="#ppt_x"/>
                                          </p:val>
                                        </p:tav>
                                      </p:tavLst>
                                    </p:anim>
                                    <p:anim calcmode="lin" valueType="num">
                                      <p:cBhvr additive="base">
                                        <p:cTn id="8" dur="500" fill="hold"/>
                                        <p:tgtEl>
                                          <p:spTgt spid="252"/>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499"/>
                                          </p:stCondLst>
                                        </p:cTn>
                                        <p:tgtEl>
                                          <p:spTgt spid="254">
                                            <p:txEl>
                                              <p:pRg st="0" end="0"/>
                                            </p:txEl>
                                          </p:spTgt>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253"/>
                                        </p:tgtEl>
                                        <p:attrNameLst>
                                          <p:attrName>style.visibility</p:attrName>
                                        </p:attrNameLst>
                                      </p:cBhvr>
                                      <p:to>
                                        <p:strVal val="visible"/>
                                      </p:to>
                                    </p:set>
                                    <p:animEffect transition="in" filter="fade">
                                      <p:cBhvr>
                                        <p:cTn id="13" dur="5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 grpId="0"/>
      <p:bldP spid="253" grpId="0"/>
      <p:bldP spid="254" grpId="0" build="allAtOnc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1" name="Google Shape;252;p34"/>
          <p:cNvSpPr txBox="1">
            <a:spLocks/>
          </p:cNvSpPr>
          <p:nvPr/>
        </p:nvSpPr>
        <p:spPr>
          <a:xfrm>
            <a:off x="792297" y="239761"/>
            <a:ext cx="3143095"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fi-FI" sz="2600" b="1" dirty="0">
                <a:solidFill>
                  <a:schemeClr val="tx1"/>
                </a:solidFill>
                <a:latin typeface="PT Sans" panose="020B0503020203020204"/>
              </a:rPr>
              <a:t>K</a:t>
            </a:r>
            <a:r>
              <a:rPr lang="id-ID" sz="2600" b="1" dirty="0">
                <a:solidFill>
                  <a:schemeClr val="tx1"/>
                </a:solidFill>
                <a:latin typeface="PT Sans" panose="020B0503020203020204"/>
              </a:rPr>
              <a:t>loning Embrio</a:t>
            </a:r>
            <a:endParaRPr lang="fi-FI" sz="2600" b="1" dirty="0">
              <a:solidFill>
                <a:schemeClr val="tx1"/>
              </a:solidFill>
              <a:latin typeface="PT Sans" panose="020B0503020203020204"/>
            </a:endParaRPr>
          </a:p>
        </p:txBody>
      </p:sp>
      <p:sp>
        <p:nvSpPr>
          <p:cNvPr id="12" name="Google Shape;1208;p43">
            <a:extLst>
              <a:ext uri="{FF2B5EF4-FFF2-40B4-BE49-F238E27FC236}">
                <a16:creationId xmlns:a16="http://schemas.microsoft.com/office/drawing/2014/main" id="{7C9272C6-D898-70F1-8FA9-D74281F8695D}"/>
              </a:ext>
            </a:extLst>
          </p:cNvPr>
          <p:cNvSpPr/>
          <p:nvPr/>
        </p:nvSpPr>
        <p:spPr>
          <a:xfrm>
            <a:off x="699113" y="880645"/>
            <a:ext cx="8022349" cy="1325469"/>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b="1" dirty="0">
                <a:latin typeface="PT Sans" panose="020B0503020203020204"/>
              </a:rPr>
              <a:t>Kloning embrio </a:t>
            </a:r>
            <a:r>
              <a:rPr lang="id-ID" sz="1600" dirty="0">
                <a:latin typeface="PT Sans" panose="020B0503020203020204"/>
              </a:rPr>
              <a:t>merupakan usaha untuk menghasilkan individu baru identik secara genetik dengan kedua induknya tanpa melalui perkawinan secara alamiah.</a:t>
            </a:r>
          </a:p>
          <a:p>
            <a:pPr>
              <a:spcAft>
                <a:spcPts val="200"/>
              </a:spcAft>
            </a:pPr>
            <a:r>
              <a:rPr lang="id-ID" sz="1600" dirty="0">
                <a:latin typeface="PT Sans" panose="020B0503020203020204"/>
              </a:rPr>
              <a:t>Dengan teknik ini, diharapkan dapat diperoleh hewan yang berkualitas baik dan berjumlah banyak dalam waktu yang lebih cepat. Kloning embrio dapat dilakukan pada hewan mamalia, misalnya sapi, kelinci, dan domba.</a:t>
            </a:r>
          </a:p>
        </p:txBody>
      </p:sp>
      <p:sp>
        <p:nvSpPr>
          <p:cNvPr id="14" name="Rounded Rectangle 13"/>
          <p:cNvSpPr/>
          <p:nvPr/>
        </p:nvSpPr>
        <p:spPr>
          <a:xfrm>
            <a:off x="677597" y="2619106"/>
            <a:ext cx="1535500" cy="960894"/>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sv-SE" sz="1400" dirty="0">
                <a:solidFill>
                  <a:schemeClr val="tx1"/>
                </a:solidFill>
                <a:latin typeface="PT Sans" panose="020B0503020203020204"/>
              </a:rPr>
              <a:t>Sperma diambil dari sapi</a:t>
            </a:r>
            <a:r>
              <a:rPr lang="id-ID" sz="1400" dirty="0">
                <a:solidFill>
                  <a:schemeClr val="tx1"/>
                </a:solidFill>
                <a:latin typeface="PT Sans" panose="020B0503020203020204"/>
              </a:rPr>
              <a:t> </a:t>
            </a:r>
            <a:r>
              <a:rPr lang="sv-SE" sz="1400" dirty="0">
                <a:solidFill>
                  <a:schemeClr val="tx1"/>
                </a:solidFill>
                <a:latin typeface="PT Sans" panose="020B0503020203020204"/>
              </a:rPr>
              <a:t>jantan </a:t>
            </a:r>
            <a:r>
              <a:rPr lang="id-ID" sz="1400" dirty="0">
                <a:solidFill>
                  <a:schemeClr val="tx1"/>
                </a:solidFill>
                <a:latin typeface="PT Sans" panose="020B0503020203020204"/>
              </a:rPr>
              <a:t>yang memiliki </a:t>
            </a:r>
            <a:r>
              <a:rPr lang="sv-SE" sz="1400" dirty="0">
                <a:solidFill>
                  <a:schemeClr val="tx1"/>
                </a:solidFill>
                <a:latin typeface="PT Sans" panose="020B0503020203020204"/>
              </a:rPr>
              <a:t>sifat</a:t>
            </a:r>
            <a:r>
              <a:rPr lang="id-ID" sz="1400" dirty="0">
                <a:solidFill>
                  <a:schemeClr val="tx1"/>
                </a:solidFill>
                <a:latin typeface="PT Sans" panose="020B0503020203020204"/>
              </a:rPr>
              <a:t> </a:t>
            </a:r>
            <a:r>
              <a:rPr lang="sv-SE" sz="1400" dirty="0">
                <a:solidFill>
                  <a:schemeClr val="tx1"/>
                </a:solidFill>
                <a:latin typeface="PT Sans" panose="020B0503020203020204"/>
              </a:rPr>
              <a:t>unggul</a:t>
            </a:r>
            <a:endParaRPr lang="id-ID" sz="1400" dirty="0">
              <a:solidFill>
                <a:schemeClr val="tx1"/>
              </a:solidFill>
              <a:latin typeface="PT Sans" panose="020B0503020203020204"/>
            </a:endParaRPr>
          </a:p>
        </p:txBody>
      </p:sp>
      <p:sp>
        <p:nvSpPr>
          <p:cNvPr id="15" name="Rounded Rectangle 14"/>
          <p:cNvSpPr/>
          <p:nvPr/>
        </p:nvSpPr>
        <p:spPr>
          <a:xfrm>
            <a:off x="677597" y="3831622"/>
            <a:ext cx="1535500" cy="716972"/>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400" dirty="0">
                <a:solidFill>
                  <a:schemeClr val="tx1"/>
                </a:solidFill>
                <a:latin typeface="PT Sans" panose="020B0503020203020204"/>
              </a:rPr>
              <a:t>Ovum</a:t>
            </a:r>
            <a:r>
              <a:rPr lang="sv-SE" sz="1400" dirty="0">
                <a:solidFill>
                  <a:schemeClr val="tx1"/>
                </a:solidFill>
                <a:latin typeface="PT Sans" panose="020B0503020203020204"/>
              </a:rPr>
              <a:t> diambil dari sapi</a:t>
            </a:r>
            <a:r>
              <a:rPr lang="id-ID" sz="1400" dirty="0">
                <a:solidFill>
                  <a:schemeClr val="tx1"/>
                </a:solidFill>
                <a:latin typeface="PT Sans" panose="020B0503020203020204"/>
              </a:rPr>
              <a:t> betina</a:t>
            </a:r>
          </a:p>
        </p:txBody>
      </p:sp>
      <p:sp>
        <p:nvSpPr>
          <p:cNvPr id="16" name="Rounded Rectangle 15"/>
          <p:cNvSpPr/>
          <p:nvPr/>
        </p:nvSpPr>
        <p:spPr>
          <a:xfrm>
            <a:off x="2562636" y="3058696"/>
            <a:ext cx="1535500" cy="1237665"/>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400" dirty="0">
                <a:solidFill>
                  <a:schemeClr val="tx1"/>
                </a:solidFill>
                <a:latin typeface="PT Sans" panose="020B0503020203020204"/>
              </a:rPr>
              <a:t>Ovum </a:t>
            </a:r>
            <a:r>
              <a:rPr lang="it-IT" sz="1400" dirty="0">
                <a:solidFill>
                  <a:schemeClr val="tx1"/>
                </a:solidFill>
                <a:latin typeface="PT Sans" panose="020B0503020203020204"/>
              </a:rPr>
              <a:t>difertilisasikan dengan sperma</a:t>
            </a:r>
            <a:r>
              <a:rPr lang="id-ID" sz="1400" dirty="0">
                <a:solidFill>
                  <a:schemeClr val="tx1"/>
                </a:solidFill>
                <a:latin typeface="PT Sans" panose="020B0503020203020204"/>
              </a:rPr>
              <a:t> </a:t>
            </a:r>
            <a:r>
              <a:rPr lang="it-IT" sz="1400" dirty="0">
                <a:solidFill>
                  <a:schemeClr val="tx1"/>
                </a:solidFill>
                <a:latin typeface="PT Sans" panose="020B0503020203020204"/>
              </a:rPr>
              <a:t>secara </a:t>
            </a:r>
            <a:r>
              <a:rPr lang="it-IT" sz="1400" i="1" dirty="0">
                <a:solidFill>
                  <a:schemeClr val="tx1"/>
                </a:solidFill>
                <a:latin typeface="PT Sans" panose="020B0503020203020204"/>
              </a:rPr>
              <a:t>in vitro </a:t>
            </a:r>
            <a:r>
              <a:rPr lang="it-IT" sz="1400" dirty="0">
                <a:solidFill>
                  <a:schemeClr val="tx1"/>
                </a:solidFill>
                <a:latin typeface="PT Sans" panose="020B0503020203020204"/>
              </a:rPr>
              <a:t>(di luar tubuh)</a:t>
            </a:r>
            <a:endParaRPr lang="id-ID" sz="1400" dirty="0">
              <a:solidFill>
                <a:schemeClr val="tx1"/>
              </a:solidFill>
              <a:latin typeface="PT Sans" panose="020B0503020203020204"/>
            </a:endParaRPr>
          </a:p>
        </p:txBody>
      </p:sp>
      <p:sp>
        <p:nvSpPr>
          <p:cNvPr id="20" name="Rounded Rectangle 19"/>
          <p:cNvSpPr/>
          <p:nvPr/>
        </p:nvSpPr>
        <p:spPr>
          <a:xfrm>
            <a:off x="4444675" y="3058696"/>
            <a:ext cx="1676425" cy="1237665"/>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t-IT" sz="1400" dirty="0">
                <a:solidFill>
                  <a:schemeClr val="tx1"/>
                </a:solidFill>
                <a:latin typeface="PT Sans" panose="020B0503020203020204"/>
              </a:rPr>
              <a:t>Zigot hasil</a:t>
            </a:r>
            <a:r>
              <a:rPr lang="id-ID" sz="1400" dirty="0">
                <a:solidFill>
                  <a:schemeClr val="tx1"/>
                </a:solidFill>
                <a:latin typeface="PT Sans" panose="020B0503020203020204"/>
              </a:rPr>
              <a:t> </a:t>
            </a:r>
            <a:r>
              <a:rPr lang="it-IT" sz="1400" dirty="0">
                <a:solidFill>
                  <a:schemeClr val="tx1"/>
                </a:solidFill>
                <a:latin typeface="PT Sans" panose="020B0503020203020204"/>
              </a:rPr>
              <a:t>fertilisasi </a:t>
            </a:r>
            <a:r>
              <a:rPr lang="it-IT" sz="1400" i="1" dirty="0">
                <a:solidFill>
                  <a:schemeClr val="tx1"/>
                </a:solidFill>
                <a:latin typeface="PT Sans" panose="020B0503020203020204"/>
              </a:rPr>
              <a:t>in vitro </a:t>
            </a:r>
            <a:r>
              <a:rPr lang="it-IT" sz="1400" dirty="0">
                <a:solidFill>
                  <a:schemeClr val="tx1"/>
                </a:solidFill>
                <a:latin typeface="PT Sans" panose="020B0503020203020204"/>
              </a:rPr>
              <a:t>akan tumbuh</a:t>
            </a:r>
            <a:r>
              <a:rPr lang="id-ID" sz="1400" dirty="0">
                <a:solidFill>
                  <a:schemeClr val="tx1"/>
                </a:solidFill>
                <a:latin typeface="PT Sans" panose="020B0503020203020204"/>
              </a:rPr>
              <a:t> </a:t>
            </a:r>
            <a:r>
              <a:rPr lang="it-IT" sz="1400" dirty="0">
                <a:solidFill>
                  <a:schemeClr val="tx1"/>
                </a:solidFill>
                <a:latin typeface="PT Sans" panose="020B0503020203020204"/>
              </a:rPr>
              <a:t>menjadi embrio</a:t>
            </a:r>
            <a:endParaRPr lang="id-ID" sz="1400" dirty="0">
              <a:solidFill>
                <a:schemeClr val="tx1"/>
              </a:solidFill>
              <a:latin typeface="PT Sans" panose="020B0503020203020204"/>
            </a:endParaRPr>
          </a:p>
        </p:txBody>
      </p:sp>
      <p:sp>
        <p:nvSpPr>
          <p:cNvPr id="21" name="Rounded Rectangle 20"/>
          <p:cNvSpPr/>
          <p:nvPr/>
        </p:nvSpPr>
        <p:spPr>
          <a:xfrm>
            <a:off x="6498837" y="3001388"/>
            <a:ext cx="2331149" cy="1391796"/>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t-IT" sz="1400" dirty="0">
                <a:solidFill>
                  <a:schemeClr val="tx1"/>
                </a:solidFill>
                <a:latin typeface="PT Sans" panose="020B0503020203020204"/>
              </a:rPr>
              <a:t>Embri</a:t>
            </a:r>
            <a:r>
              <a:rPr lang="id-ID" sz="1400" dirty="0">
                <a:solidFill>
                  <a:schemeClr val="tx1"/>
                </a:solidFill>
                <a:latin typeface="PT Sans" panose="020B0503020203020204"/>
              </a:rPr>
              <a:t>o tersebut </a:t>
            </a:r>
            <a:r>
              <a:rPr lang="it-IT" sz="1400" dirty="0">
                <a:solidFill>
                  <a:schemeClr val="tx1"/>
                </a:solidFill>
                <a:latin typeface="PT Sans" panose="020B0503020203020204"/>
              </a:rPr>
              <a:t>kemudian ditanamkan ke dalam rahim</a:t>
            </a:r>
            <a:r>
              <a:rPr lang="id-ID" sz="1400" dirty="0">
                <a:solidFill>
                  <a:schemeClr val="tx1"/>
                </a:solidFill>
                <a:latin typeface="PT Sans" panose="020B0503020203020204"/>
              </a:rPr>
              <a:t> </a:t>
            </a:r>
            <a:r>
              <a:rPr lang="it-IT" sz="1400" dirty="0">
                <a:solidFill>
                  <a:schemeClr val="tx1"/>
                </a:solidFill>
                <a:latin typeface="PT Sans" panose="020B0503020203020204"/>
              </a:rPr>
              <a:t>sapi betina lain</a:t>
            </a:r>
            <a:r>
              <a:rPr lang="id-ID" sz="1400" dirty="0">
                <a:solidFill>
                  <a:schemeClr val="tx1"/>
                </a:solidFill>
                <a:latin typeface="PT Sans" panose="020B0503020203020204"/>
              </a:rPr>
              <a:t> hingga embrio tumbuh menjadi janin yang siap dilahirkan.</a:t>
            </a:r>
          </a:p>
        </p:txBody>
      </p:sp>
      <p:sp>
        <p:nvSpPr>
          <p:cNvPr id="23" name="Right Arrow 22"/>
          <p:cNvSpPr/>
          <p:nvPr/>
        </p:nvSpPr>
        <p:spPr>
          <a:xfrm rot="1928352">
            <a:off x="2259914" y="3130907"/>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4" name="Right Arrow 23"/>
          <p:cNvSpPr/>
          <p:nvPr/>
        </p:nvSpPr>
        <p:spPr>
          <a:xfrm rot="20071049">
            <a:off x="2267767" y="4035914"/>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5" name="Right Arrow 24"/>
          <p:cNvSpPr/>
          <p:nvPr/>
        </p:nvSpPr>
        <p:spPr>
          <a:xfrm>
            <a:off x="4130975" y="3609142"/>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6" name="Right Arrow 25"/>
          <p:cNvSpPr/>
          <p:nvPr/>
        </p:nvSpPr>
        <p:spPr>
          <a:xfrm>
            <a:off x="6166332" y="3610595"/>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2" name="Google Shape;1208;p43">
            <a:extLst>
              <a:ext uri="{FF2B5EF4-FFF2-40B4-BE49-F238E27FC236}">
                <a16:creationId xmlns:a16="http://schemas.microsoft.com/office/drawing/2014/main" id="{7C9272C6-D898-70F1-8FA9-D74281F8695D}"/>
              </a:ext>
            </a:extLst>
          </p:cNvPr>
          <p:cNvSpPr/>
          <p:nvPr/>
        </p:nvSpPr>
        <p:spPr>
          <a:xfrm>
            <a:off x="666839" y="2304754"/>
            <a:ext cx="3967354" cy="244526"/>
          </a:xfrm>
          <a:prstGeom prst="rect">
            <a:avLst/>
          </a:prstGeom>
          <a:noFill/>
          <a:ln>
            <a:noFill/>
          </a:ln>
        </p:spPr>
        <p:txBody>
          <a:bodyPr spcFirstLastPara="1" wrap="square" lIns="91425" tIns="91425" rIns="91425" bIns="91425" anchor="ctr" anchorCtr="0">
            <a:noAutofit/>
          </a:bodyPr>
          <a:lstStyle/>
          <a:p>
            <a:pPr marL="87313" indent="7938" defTabSz="914400">
              <a:spcAft>
                <a:spcPts val="300"/>
              </a:spcAft>
            </a:pPr>
            <a:r>
              <a:rPr lang="id-ID" sz="1500" b="1" dirty="0">
                <a:latin typeface="PT Sans" panose="020B0503020203020204"/>
              </a:rPr>
              <a:t>Tahapan kloning embrio pada sapi</a:t>
            </a:r>
            <a:endParaRPr lang="id-ID" sz="1500" kern="0" dirty="0">
              <a:latin typeface="PT Sans" panose="020B0503020203020204"/>
              <a:cs typeface="Palanquin" panose="020B0004020203020204" pitchFamily="34" charset="0"/>
            </a:endParaRPr>
          </a:p>
        </p:txBody>
      </p:sp>
      <p:sp>
        <p:nvSpPr>
          <p:cNvPr id="27" name="Google Shape;226;p33"/>
          <p:cNvSpPr/>
          <p:nvPr/>
        </p:nvSpPr>
        <p:spPr>
          <a:xfrm>
            <a:off x="73162" y="143142"/>
            <a:ext cx="719135" cy="677332"/>
          </a:xfrm>
          <a:prstGeom prst="ellipse">
            <a:avLst/>
          </a:prstGeom>
          <a:solidFill>
            <a:schemeClr val="accent6"/>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1</a:t>
            </a:r>
          </a:p>
        </p:txBody>
      </p:sp>
    </p:spTree>
    <p:extLst>
      <p:ext uri="{BB962C8B-B14F-4D97-AF65-F5344CB8AC3E}">
        <p14:creationId xmlns:p14="http://schemas.microsoft.com/office/powerpoint/2010/main" val="1713920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4" grpId="0" animBg="1"/>
      <p:bldP spid="15" grpId="0" animBg="1"/>
      <p:bldP spid="16" grpId="0" animBg="1"/>
      <p:bldP spid="20" grpId="0" animBg="1"/>
      <p:bldP spid="21" grpId="0" animBg="1"/>
      <p:bldP spid="23" grpId="0" animBg="1"/>
      <p:bldP spid="24" grpId="0" animBg="1"/>
      <p:bldP spid="25" grpId="0" animBg="1"/>
      <p:bldP spid="26" grpId="0" animBg="1"/>
      <p:bldP spid="22" grpId="0"/>
      <p:bldP spid="2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1" name="Google Shape;252;p34"/>
          <p:cNvSpPr txBox="1">
            <a:spLocks/>
          </p:cNvSpPr>
          <p:nvPr/>
        </p:nvSpPr>
        <p:spPr>
          <a:xfrm>
            <a:off x="2714126" y="385461"/>
            <a:ext cx="3718948"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pPr algn="ctr"/>
            <a:r>
              <a:rPr lang="fi-FI" sz="2800" b="1" dirty="0">
                <a:solidFill>
                  <a:schemeClr val="tx1"/>
                </a:solidFill>
                <a:latin typeface="PT Sans" panose="020B0503020203020204"/>
              </a:rPr>
              <a:t>B</a:t>
            </a:r>
            <a:r>
              <a:rPr lang="id-ID" sz="2800" b="1" dirty="0">
                <a:solidFill>
                  <a:schemeClr val="tx1"/>
                </a:solidFill>
                <a:latin typeface="PT Sans" panose="020B0503020203020204"/>
              </a:rPr>
              <a:t>ayi Tabung</a:t>
            </a:r>
            <a:endParaRPr lang="fi-FI" sz="2800" b="1" dirty="0">
              <a:solidFill>
                <a:schemeClr val="tx1"/>
              </a:solidFill>
              <a:latin typeface="PT Sans" panose="020B0503020203020204"/>
            </a:endParaRPr>
          </a:p>
        </p:txBody>
      </p:sp>
      <p:sp>
        <p:nvSpPr>
          <p:cNvPr id="12" name="Google Shape;1208;p43">
            <a:extLst>
              <a:ext uri="{FF2B5EF4-FFF2-40B4-BE49-F238E27FC236}">
                <a16:creationId xmlns:a16="http://schemas.microsoft.com/office/drawing/2014/main" id="{7C9272C6-D898-70F1-8FA9-D74281F8695D}"/>
              </a:ext>
            </a:extLst>
          </p:cNvPr>
          <p:cNvSpPr/>
          <p:nvPr/>
        </p:nvSpPr>
        <p:spPr>
          <a:xfrm>
            <a:off x="250825" y="959657"/>
            <a:ext cx="8602719" cy="1426710"/>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Kloning embrio pada manusia dikenal dengan istilah </a:t>
            </a:r>
            <a:r>
              <a:rPr lang="id-ID" sz="1600" b="1" dirty="0">
                <a:latin typeface="PT Sans" panose="020B0503020203020204"/>
              </a:rPr>
              <a:t>bayi tabung</a:t>
            </a:r>
            <a:r>
              <a:rPr lang="id-ID" sz="1600" dirty="0">
                <a:latin typeface="PT Sans" panose="020B0503020203020204"/>
              </a:rPr>
              <a:t>. Teknik bayi tabung dilakukan terhadap pasangan suami-istri yang sulit memiliki keturunan karena adanya hambatan pada sistem reproduksi, seperti ketidakmampuan menghasilkan sperma atau sel telur yang subur, dinding rahim wanita yang lemah, terhambatnya fertilisasi, atau terhambatnya pertumbuhan embrio di dalam rahim.</a:t>
            </a:r>
          </a:p>
        </p:txBody>
      </p:sp>
      <p:sp>
        <p:nvSpPr>
          <p:cNvPr id="14" name="Rounded Rectangle 13"/>
          <p:cNvSpPr/>
          <p:nvPr/>
        </p:nvSpPr>
        <p:spPr>
          <a:xfrm>
            <a:off x="250825" y="2743476"/>
            <a:ext cx="1962272" cy="858040"/>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sv-SE" sz="1400" dirty="0">
                <a:solidFill>
                  <a:schemeClr val="tx1"/>
                </a:solidFill>
                <a:latin typeface="PT Sans" panose="020B0503020203020204"/>
              </a:rPr>
              <a:t>S</a:t>
            </a:r>
            <a:r>
              <a:rPr lang="id-ID" sz="1400" dirty="0">
                <a:solidFill>
                  <a:schemeClr val="tx1"/>
                </a:solidFill>
                <a:latin typeface="PT Sans" panose="020B0503020203020204"/>
              </a:rPr>
              <a:t>ampel s</a:t>
            </a:r>
            <a:r>
              <a:rPr lang="sv-SE" sz="1400" dirty="0">
                <a:solidFill>
                  <a:schemeClr val="tx1"/>
                </a:solidFill>
                <a:latin typeface="PT Sans" panose="020B0503020203020204"/>
              </a:rPr>
              <a:t>perma</a:t>
            </a:r>
          </a:p>
          <a:p>
            <a:pPr algn="ctr">
              <a:spcAft>
                <a:spcPts val="200"/>
              </a:spcAft>
            </a:pPr>
            <a:r>
              <a:rPr lang="sv-SE" sz="1400" dirty="0">
                <a:solidFill>
                  <a:schemeClr val="tx1"/>
                </a:solidFill>
                <a:latin typeface="PT Sans" panose="020B0503020203020204"/>
              </a:rPr>
              <a:t>diambil dan</a:t>
            </a:r>
          </a:p>
          <a:p>
            <a:pPr algn="ctr">
              <a:spcAft>
                <a:spcPts val="200"/>
              </a:spcAft>
            </a:pPr>
            <a:r>
              <a:rPr lang="sv-SE" sz="1400" dirty="0">
                <a:solidFill>
                  <a:schemeClr val="tx1"/>
                </a:solidFill>
                <a:latin typeface="PT Sans" panose="020B0503020203020204"/>
              </a:rPr>
              <a:t>dipekatkan</a:t>
            </a:r>
          </a:p>
        </p:txBody>
      </p:sp>
      <p:sp>
        <p:nvSpPr>
          <p:cNvPr id="15" name="Rounded Rectangle 14"/>
          <p:cNvSpPr/>
          <p:nvPr/>
        </p:nvSpPr>
        <p:spPr>
          <a:xfrm>
            <a:off x="250825" y="3929883"/>
            <a:ext cx="1962272" cy="640227"/>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400" dirty="0">
                <a:solidFill>
                  <a:schemeClr val="tx1"/>
                </a:solidFill>
                <a:latin typeface="PT Sans" panose="020B0503020203020204"/>
              </a:rPr>
              <a:t>Ovum</a:t>
            </a:r>
            <a:r>
              <a:rPr lang="sv-SE" sz="1400" dirty="0">
                <a:solidFill>
                  <a:schemeClr val="tx1"/>
                </a:solidFill>
                <a:latin typeface="PT Sans" panose="020B0503020203020204"/>
              </a:rPr>
              <a:t> diambil d</a:t>
            </a:r>
            <a:r>
              <a:rPr lang="id-ID" sz="1400" dirty="0">
                <a:solidFill>
                  <a:schemeClr val="tx1"/>
                </a:solidFill>
                <a:latin typeface="PT Sans" panose="020B0503020203020204"/>
              </a:rPr>
              <a:t>an dipekatkan</a:t>
            </a:r>
          </a:p>
        </p:txBody>
      </p:sp>
      <p:sp>
        <p:nvSpPr>
          <p:cNvPr id="16" name="Rounded Rectangle 15"/>
          <p:cNvSpPr/>
          <p:nvPr/>
        </p:nvSpPr>
        <p:spPr>
          <a:xfrm>
            <a:off x="2562635" y="3080212"/>
            <a:ext cx="1759396" cy="1237665"/>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400" dirty="0">
                <a:solidFill>
                  <a:schemeClr val="tx1"/>
                </a:solidFill>
                <a:latin typeface="PT Sans" panose="020B0503020203020204"/>
              </a:rPr>
              <a:t>Ovum dan sperma difertilisasikan secara </a:t>
            </a:r>
            <a:r>
              <a:rPr lang="id-ID" sz="1400" i="1" dirty="0">
                <a:solidFill>
                  <a:schemeClr val="tx1"/>
                </a:solidFill>
                <a:latin typeface="PT Sans" panose="020B0503020203020204"/>
              </a:rPr>
              <a:t>in-vitro </a:t>
            </a:r>
            <a:r>
              <a:rPr lang="id-ID" sz="1400" dirty="0">
                <a:solidFill>
                  <a:schemeClr val="tx1"/>
                </a:solidFill>
                <a:latin typeface="PT Sans" panose="020B0503020203020204"/>
              </a:rPr>
              <a:t>di dalam cawan petri</a:t>
            </a:r>
          </a:p>
        </p:txBody>
      </p:sp>
      <p:sp>
        <p:nvSpPr>
          <p:cNvPr id="20" name="Rounded Rectangle 19"/>
          <p:cNvSpPr/>
          <p:nvPr/>
        </p:nvSpPr>
        <p:spPr>
          <a:xfrm>
            <a:off x="4679577" y="3080212"/>
            <a:ext cx="1537143" cy="1237665"/>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t-IT" sz="1400" dirty="0">
                <a:solidFill>
                  <a:schemeClr val="tx1"/>
                </a:solidFill>
                <a:latin typeface="PT Sans" panose="020B0503020203020204"/>
              </a:rPr>
              <a:t>Zigot a</a:t>
            </a:r>
            <a:r>
              <a:rPr lang="id-ID" sz="1400" dirty="0">
                <a:solidFill>
                  <a:schemeClr val="tx1"/>
                </a:solidFill>
                <a:latin typeface="PT Sans" panose="020B0503020203020204"/>
              </a:rPr>
              <a:t>kan tumbuh menjadi embrio (morula)</a:t>
            </a:r>
          </a:p>
        </p:txBody>
      </p:sp>
      <p:sp>
        <p:nvSpPr>
          <p:cNvPr id="21" name="Rounded Rectangle 20"/>
          <p:cNvSpPr/>
          <p:nvPr/>
        </p:nvSpPr>
        <p:spPr>
          <a:xfrm>
            <a:off x="6593890" y="2743476"/>
            <a:ext cx="2159846" cy="1832890"/>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t-IT" sz="1400" dirty="0">
                <a:solidFill>
                  <a:schemeClr val="tx1"/>
                </a:solidFill>
                <a:latin typeface="PT Sans" panose="020B0503020203020204"/>
              </a:rPr>
              <a:t>Morula kemudian diimplantasikan di dalam</a:t>
            </a:r>
            <a:r>
              <a:rPr lang="id-ID" sz="1400" dirty="0">
                <a:solidFill>
                  <a:schemeClr val="tx1"/>
                </a:solidFill>
                <a:latin typeface="PT Sans" panose="020B0503020203020204"/>
              </a:rPr>
              <a:t> </a:t>
            </a:r>
            <a:r>
              <a:rPr lang="it-IT" sz="1400" dirty="0">
                <a:solidFill>
                  <a:schemeClr val="tx1"/>
                </a:solidFill>
                <a:latin typeface="PT Sans" panose="020B0503020203020204"/>
              </a:rPr>
              <a:t>rahim ibu</a:t>
            </a:r>
            <a:r>
              <a:rPr lang="id-ID" sz="1400" dirty="0">
                <a:solidFill>
                  <a:schemeClr val="tx1"/>
                </a:solidFill>
                <a:latin typeface="PT Sans" panose="020B0503020203020204"/>
              </a:rPr>
              <a:t> sehingga </a:t>
            </a:r>
            <a:r>
              <a:rPr lang="it-IT" sz="1400" dirty="0">
                <a:solidFill>
                  <a:schemeClr val="tx1"/>
                </a:solidFill>
                <a:latin typeface="PT Sans" panose="020B0503020203020204"/>
              </a:rPr>
              <a:t>tumbuh</a:t>
            </a:r>
            <a:r>
              <a:rPr lang="id-ID" sz="1400" dirty="0">
                <a:solidFill>
                  <a:schemeClr val="tx1"/>
                </a:solidFill>
                <a:latin typeface="PT Sans" panose="020B0503020203020204"/>
              </a:rPr>
              <a:t> dan berkembang </a:t>
            </a:r>
            <a:r>
              <a:rPr lang="it-IT" sz="1400" dirty="0">
                <a:solidFill>
                  <a:schemeClr val="tx1"/>
                </a:solidFill>
                <a:latin typeface="PT Sans" panose="020B0503020203020204"/>
              </a:rPr>
              <a:t>hingga menjadi bayi yang siap dilahirkan</a:t>
            </a:r>
            <a:endParaRPr lang="id-ID" sz="1400" dirty="0">
              <a:solidFill>
                <a:schemeClr val="tx1"/>
              </a:solidFill>
              <a:latin typeface="PT Sans" panose="020B0503020203020204"/>
            </a:endParaRPr>
          </a:p>
        </p:txBody>
      </p:sp>
      <p:sp>
        <p:nvSpPr>
          <p:cNvPr id="23" name="Right Arrow 22"/>
          <p:cNvSpPr/>
          <p:nvPr/>
        </p:nvSpPr>
        <p:spPr>
          <a:xfrm rot="1928352">
            <a:off x="2259914" y="3152423"/>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4" name="Right Arrow 23"/>
          <p:cNvSpPr/>
          <p:nvPr/>
        </p:nvSpPr>
        <p:spPr>
          <a:xfrm rot="20071049">
            <a:off x="2267767" y="4057430"/>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5" name="Right Arrow 24"/>
          <p:cNvSpPr/>
          <p:nvPr/>
        </p:nvSpPr>
        <p:spPr>
          <a:xfrm>
            <a:off x="4375821" y="3630658"/>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6" name="Right Arrow 25"/>
          <p:cNvSpPr/>
          <p:nvPr/>
        </p:nvSpPr>
        <p:spPr>
          <a:xfrm>
            <a:off x="6283722" y="3632111"/>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17" name="Google Shape;1208;p43">
            <a:extLst>
              <a:ext uri="{FF2B5EF4-FFF2-40B4-BE49-F238E27FC236}">
                <a16:creationId xmlns:a16="http://schemas.microsoft.com/office/drawing/2014/main" id="{7C9272C6-D898-70F1-8FA9-D74281F8695D}"/>
              </a:ext>
            </a:extLst>
          </p:cNvPr>
          <p:cNvSpPr/>
          <p:nvPr/>
        </p:nvSpPr>
        <p:spPr>
          <a:xfrm>
            <a:off x="2240722" y="2476469"/>
            <a:ext cx="4701226" cy="253024"/>
          </a:xfrm>
          <a:prstGeom prst="rect">
            <a:avLst/>
          </a:prstGeom>
          <a:noFill/>
          <a:ln>
            <a:noFill/>
          </a:ln>
        </p:spPr>
        <p:txBody>
          <a:bodyPr spcFirstLastPara="1" wrap="square" lIns="91425" tIns="91425" rIns="91425" bIns="91425" anchor="ctr" anchorCtr="0">
            <a:noAutofit/>
          </a:bodyPr>
          <a:lstStyle/>
          <a:p>
            <a:pPr marL="87313" indent="7938" defTabSz="914400">
              <a:spcAft>
                <a:spcPts val="300"/>
              </a:spcAft>
            </a:pPr>
            <a:r>
              <a:rPr lang="id-ID" sz="1500" b="1" dirty="0">
                <a:latin typeface="PT Sans" panose="020B0503020203020204"/>
              </a:rPr>
              <a:t>Tahapan kloning embrio pada manusia (bayi tabung)</a:t>
            </a:r>
            <a:endParaRPr lang="id-ID" sz="1500" kern="0" dirty="0">
              <a:latin typeface="PT Sans" panose="020B0503020203020204"/>
              <a:cs typeface="Palanquin" panose="020B0004020203020204" pitchFamily="34" charset="0"/>
            </a:endParaRPr>
          </a:p>
        </p:txBody>
      </p:sp>
    </p:spTree>
    <p:extLst>
      <p:ext uri="{BB962C8B-B14F-4D97-AF65-F5344CB8AC3E}">
        <p14:creationId xmlns:p14="http://schemas.microsoft.com/office/powerpoint/2010/main" val="1727308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4" grpId="0" animBg="1"/>
      <p:bldP spid="15" grpId="0" animBg="1"/>
      <p:bldP spid="16" grpId="0" animBg="1"/>
      <p:bldP spid="20" grpId="0" animBg="1"/>
      <p:bldP spid="21" grpId="0" animBg="1"/>
      <p:bldP spid="23" grpId="0" animBg="1"/>
      <p:bldP spid="24" grpId="0" animBg="1"/>
      <p:bldP spid="25" grpId="0" animBg="1"/>
      <p:bldP spid="26" grpId="0" animBg="1"/>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1" name="Google Shape;252;p34"/>
          <p:cNvSpPr txBox="1">
            <a:spLocks/>
          </p:cNvSpPr>
          <p:nvPr/>
        </p:nvSpPr>
        <p:spPr>
          <a:xfrm>
            <a:off x="792296" y="239761"/>
            <a:ext cx="7929165"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sv-SE" sz="2600" b="1" dirty="0">
                <a:solidFill>
                  <a:schemeClr val="tx1"/>
                </a:solidFill>
                <a:latin typeface="PT Sans" panose="020B0503020203020204"/>
              </a:rPr>
              <a:t>Kloning Transfer Inti (Transplantasi Inti)</a:t>
            </a:r>
            <a:endParaRPr lang="fi-FI" sz="2600" b="1" dirty="0">
              <a:solidFill>
                <a:schemeClr val="tx1"/>
              </a:solidFill>
              <a:latin typeface="PT Sans" panose="020B0503020203020204"/>
            </a:endParaRPr>
          </a:p>
        </p:txBody>
      </p:sp>
      <p:sp>
        <p:nvSpPr>
          <p:cNvPr id="12" name="Google Shape;1208;p43">
            <a:extLst>
              <a:ext uri="{FF2B5EF4-FFF2-40B4-BE49-F238E27FC236}">
                <a16:creationId xmlns:a16="http://schemas.microsoft.com/office/drawing/2014/main" id="{7C9272C6-D898-70F1-8FA9-D74281F8695D}"/>
              </a:ext>
            </a:extLst>
          </p:cNvPr>
          <p:cNvSpPr/>
          <p:nvPr/>
        </p:nvSpPr>
        <p:spPr>
          <a:xfrm>
            <a:off x="699113" y="979795"/>
            <a:ext cx="8022349" cy="933195"/>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b="1" dirty="0">
                <a:latin typeface="PT Sans" panose="020B0503020203020204"/>
              </a:rPr>
              <a:t>Kloning transfer inti </a:t>
            </a:r>
            <a:r>
              <a:rPr lang="id-ID" sz="1600" dirty="0">
                <a:latin typeface="PT Sans" panose="020B0503020203020204"/>
              </a:rPr>
              <a:t>merupakan usaha untuk menghasilkan individu dengan sifat yang sama dengan inti sel donor. Kloning transfer inti bertujuan menghasilkan individu baru dengan sifat dan jenis kelamin yang sama dalam jumlah banyak.</a:t>
            </a:r>
          </a:p>
        </p:txBody>
      </p:sp>
      <p:sp>
        <p:nvSpPr>
          <p:cNvPr id="14" name="Rounded Rectangle 13"/>
          <p:cNvSpPr/>
          <p:nvPr/>
        </p:nvSpPr>
        <p:spPr>
          <a:xfrm>
            <a:off x="478287" y="3084677"/>
            <a:ext cx="1570432" cy="1243957"/>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sv-SE" sz="1400" dirty="0">
                <a:solidFill>
                  <a:schemeClr val="tx1"/>
                </a:solidFill>
                <a:latin typeface="PT Sans" panose="020B0503020203020204"/>
              </a:rPr>
              <a:t>Inti dari sel usus</a:t>
            </a:r>
            <a:r>
              <a:rPr lang="id-ID" sz="1400" dirty="0">
                <a:solidFill>
                  <a:schemeClr val="tx1"/>
                </a:solidFill>
                <a:latin typeface="PT Sans" panose="020B0503020203020204"/>
              </a:rPr>
              <a:t> </a:t>
            </a:r>
            <a:r>
              <a:rPr lang="sv-SE" sz="1400" dirty="0">
                <a:solidFill>
                  <a:schemeClr val="tx1"/>
                </a:solidFill>
                <a:latin typeface="PT Sans" panose="020B0503020203020204"/>
              </a:rPr>
              <a:t>kecebong kata</a:t>
            </a:r>
            <a:r>
              <a:rPr lang="id-ID" sz="1400" dirty="0">
                <a:solidFill>
                  <a:schemeClr val="tx1"/>
                </a:solidFill>
                <a:latin typeface="PT Sans" panose="020B0503020203020204"/>
              </a:rPr>
              <a:t>k </a:t>
            </a:r>
            <a:r>
              <a:rPr lang="sv-SE" sz="1400" dirty="0">
                <a:solidFill>
                  <a:schemeClr val="tx1"/>
                </a:solidFill>
                <a:latin typeface="PT Sans" panose="020B0503020203020204"/>
              </a:rPr>
              <a:t>diambil dengan</a:t>
            </a:r>
            <a:r>
              <a:rPr lang="id-ID" sz="1400" dirty="0">
                <a:solidFill>
                  <a:schemeClr val="tx1"/>
                </a:solidFill>
                <a:latin typeface="PT Sans" panose="020B0503020203020204"/>
              </a:rPr>
              <a:t> m</a:t>
            </a:r>
            <a:r>
              <a:rPr lang="sv-SE" sz="1400" dirty="0">
                <a:solidFill>
                  <a:schemeClr val="tx1"/>
                </a:solidFill>
                <a:latin typeface="PT Sans" panose="020B0503020203020204"/>
              </a:rPr>
              <a:t>enggunakan</a:t>
            </a:r>
            <a:r>
              <a:rPr lang="id-ID" sz="1400" dirty="0">
                <a:solidFill>
                  <a:schemeClr val="tx1"/>
                </a:solidFill>
                <a:latin typeface="PT Sans" panose="020B0503020203020204"/>
              </a:rPr>
              <a:t> </a:t>
            </a:r>
            <a:r>
              <a:rPr lang="sv-SE" sz="1400" dirty="0">
                <a:solidFill>
                  <a:schemeClr val="tx1"/>
                </a:solidFill>
                <a:latin typeface="PT Sans" panose="020B0503020203020204"/>
              </a:rPr>
              <a:t>mikropipet</a:t>
            </a:r>
            <a:endParaRPr lang="id-ID" sz="1400" dirty="0">
              <a:solidFill>
                <a:schemeClr val="tx1"/>
              </a:solidFill>
              <a:latin typeface="PT Sans" panose="020B0503020203020204"/>
            </a:endParaRPr>
          </a:p>
        </p:txBody>
      </p:sp>
      <p:sp>
        <p:nvSpPr>
          <p:cNvPr id="16" name="Rounded Rectangle 15"/>
          <p:cNvSpPr/>
          <p:nvPr/>
        </p:nvSpPr>
        <p:spPr>
          <a:xfrm>
            <a:off x="2488558" y="3016252"/>
            <a:ext cx="1825258" cy="1432267"/>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400" dirty="0">
                <a:solidFill>
                  <a:schemeClr val="tx1"/>
                </a:solidFill>
                <a:latin typeface="PT Sans" panose="020B0503020203020204"/>
              </a:rPr>
              <a:t>Inti sel tersebut ditransplantasikan ke dalam sel telur katak lain yang telah dirusak inti selnya</a:t>
            </a:r>
          </a:p>
        </p:txBody>
      </p:sp>
      <p:sp>
        <p:nvSpPr>
          <p:cNvPr id="20" name="Rounded Rectangle 19"/>
          <p:cNvSpPr/>
          <p:nvPr/>
        </p:nvSpPr>
        <p:spPr>
          <a:xfrm>
            <a:off x="4775068" y="3001933"/>
            <a:ext cx="1711794" cy="1432267"/>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t-IT" sz="1400" dirty="0">
                <a:solidFill>
                  <a:schemeClr val="tx1"/>
                </a:solidFill>
                <a:latin typeface="PT Sans" panose="020B0503020203020204"/>
              </a:rPr>
              <a:t>Sel telur </a:t>
            </a:r>
            <a:r>
              <a:rPr lang="id-ID" sz="1400" dirty="0">
                <a:solidFill>
                  <a:schemeClr val="tx1"/>
                </a:solidFill>
                <a:latin typeface="PT Sans" panose="020B0503020203020204"/>
              </a:rPr>
              <a:t>dengan inti baru </a:t>
            </a:r>
            <a:r>
              <a:rPr lang="it-IT" sz="1400" dirty="0">
                <a:solidFill>
                  <a:schemeClr val="tx1"/>
                </a:solidFill>
                <a:latin typeface="PT Sans" panose="020B0503020203020204"/>
              </a:rPr>
              <a:t>akan membelah</a:t>
            </a:r>
            <a:r>
              <a:rPr lang="id-ID" sz="1400" dirty="0">
                <a:solidFill>
                  <a:schemeClr val="tx1"/>
                </a:solidFill>
                <a:latin typeface="PT Sans" panose="020B0503020203020204"/>
              </a:rPr>
              <a:t> </a:t>
            </a:r>
            <a:r>
              <a:rPr lang="it-IT" sz="1400" dirty="0">
                <a:solidFill>
                  <a:schemeClr val="tx1"/>
                </a:solidFill>
                <a:latin typeface="PT Sans" panose="020B0503020203020204"/>
              </a:rPr>
              <a:t>secara mitosis membentuk morula</a:t>
            </a:r>
            <a:endParaRPr lang="id-ID" sz="1400" dirty="0">
              <a:solidFill>
                <a:schemeClr val="tx1"/>
              </a:solidFill>
              <a:latin typeface="PT Sans" panose="020B0503020203020204"/>
            </a:endParaRPr>
          </a:p>
        </p:txBody>
      </p:sp>
      <p:sp>
        <p:nvSpPr>
          <p:cNvPr id="21" name="Rounded Rectangle 20"/>
          <p:cNvSpPr/>
          <p:nvPr/>
        </p:nvSpPr>
        <p:spPr>
          <a:xfrm>
            <a:off x="6896065" y="3012416"/>
            <a:ext cx="1825397" cy="1388477"/>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t-IT" sz="1400" dirty="0">
                <a:solidFill>
                  <a:schemeClr val="tx1"/>
                </a:solidFill>
                <a:latin typeface="PT Sans" panose="020B0503020203020204"/>
              </a:rPr>
              <a:t>Morula tumbuh menjadi blastula</a:t>
            </a:r>
            <a:r>
              <a:rPr lang="id-ID" sz="1400" dirty="0">
                <a:solidFill>
                  <a:schemeClr val="tx1"/>
                </a:solidFill>
                <a:latin typeface="PT Sans" panose="020B0503020203020204"/>
              </a:rPr>
              <a:t>, </a:t>
            </a:r>
            <a:r>
              <a:rPr lang="it-IT" sz="1400" dirty="0">
                <a:solidFill>
                  <a:schemeClr val="tx1"/>
                </a:solidFill>
                <a:latin typeface="PT Sans" panose="020B0503020203020204"/>
              </a:rPr>
              <a:t>gastrula dan seterusnya hingga menjadi individu baru</a:t>
            </a:r>
            <a:endParaRPr lang="id-ID" sz="1400" dirty="0">
              <a:solidFill>
                <a:schemeClr val="tx1"/>
              </a:solidFill>
              <a:latin typeface="PT Sans" panose="020B0503020203020204"/>
            </a:endParaRPr>
          </a:p>
        </p:txBody>
      </p:sp>
      <p:sp>
        <p:nvSpPr>
          <p:cNvPr id="25" name="Right Arrow 24"/>
          <p:cNvSpPr/>
          <p:nvPr/>
        </p:nvSpPr>
        <p:spPr>
          <a:xfrm>
            <a:off x="4400522" y="3639680"/>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6" name="Right Arrow 25"/>
          <p:cNvSpPr/>
          <p:nvPr/>
        </p:nvSpPr>
        <p:spPr>
          <a:xfrm>
            <a:off x="6565193" y="3646005"/>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2" name="Google Shape;272;p35">
            <a:extLst>
              <a:ext uri="{FF2B5EF4-FFF2-40B4-BE49-F238E27FC236}">
                <a16:creationId xmlns:a16="http://schemas.microsoft.com/office/drawing/2014/main" id="{E53730A6-BD29-2C5B-0DD6-0254246AE44B}"/>
              </a:ext>
            </a:extLst>
          </p:cNvPr>
          <p:cNvSpPr txBox="1">
            <a:spLocks/>
          </p:cNvSpPr>
          <p:nvPr/>
        </p:nvSpPr>
        <p:spPr>
          <a:xfrm>
            <a:off x="524588" y="2079709"/>
            <a:ext cx="2907102"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id-ID" sz="2000" kern="0" dirty="0">
                <a:solidFill>
                  <a:schemeClr val="bg2"/>
                </a:solidFill>
                <a:latin typeface="PT Sans" panose="020B0503020203020204"/>
              </a:rPr>
              <a:t>Transfer Inti pada Katak</a:t>
            </a:r>
            <a:endParaRPr lang="en-US" sz="2000" kern="0" dirty="0">
              <a:solidFill>
                <a:schemeClr val="bg2"/>
              </a:solidFill>
              <a:latin typeface="PT Sans" panose="020B0503020203020204"/>
            </a:endParaRPr>
          </a:p>
        </p:txBody>
      </p:sp>
      <p:sp>
        <p:nvSpPr>
          <p:cNvPr id="27" name="Right Arrow 26"/>
          <p:cNvSpPr/>
          <p:nvPr/>
        </p:nvSpPr>
        <p:spPr>
          <a:xfrm>
            <a:off x="2119653" y="3635766"/>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19" name="Google Shape;1208;p43">
            <a:extLst>
              <a:ext uri="{FF2B5EF4-FFF2-40B4-BE49-F238E27FC236}">
                <a16:creationId xmlns:a16="http://schemas.microsoft.com/office/drawing/2014/main" id="{7C9272C6-D898-70F1-8FA9-D74281F8695D}"/>
              </a:ext>
            </a:extLst>
          </p:cNvPr>
          <p:cNvSpPr/>
          <p:nvPr/>
        </p:nvSpPr>
        <p:spPr>
          <a:xfrm>
            <a:off x="432729" y="2678777"/>
            <a:ext cx="4701226" cy="253024"/>
          </a:xfrm>
          <a:prstGeom prst="rect">
            <a:avLst/>
          </a:prstGeom>
          <a:noFill/>
          <a:ln>
            <a:noFill/>
          </a:ln>
        </p:spPr>
        <p:txBody>
          <a:bodyPr spcFirstLastPara="1" wrap="square" lIns="91425" tIns="91425" rIns="91425" bIns="91425" anchor="ctr" anchorCtr="0">
            <a:noAutofit/>
          </a:bodyPr>
          <a:lstStyle/>
          <a:p>
            <a:pPr marL="87313" indent="7938" defTabSz="914400">
              <a:spcAft>
                <a:spcPts val="300"/>
              </a:spcAft>
            </a:pPr>
            <a:r>
              <a:rPr lang="id-ID" sz="1500" b="1" dirty="0">
                <a:latin typeface="PT Sans" panose="020B0503020203020204"/>
              </a:rPr>
              <a:t>Tahapan kloning transfer inti pada katak</a:t>
            </a:r>
            <a:endParaRPr lang="id-ID" sz="1500" kern="0" dirty="0">
              <a:latin typeface="PT Sans" panose="020B0503020203020204"/>
              <a:cs typeface="Palanquin" panose="020B0004020203020204" pitchFamily="34" charset="0"/>
            </a:endParaRPr>
          </a:p>
        </p:txBody>
      </p:sp>
      <p:sp>
        <p:nvSpPr>
          <p:cNvPr id="23" name="Google Shape;226;p33"/>
          <p:cNvSpPr/>
          <p:nvPr/>
        </p:nvSpPr>
        <p:spPr>
          <a:xfrm>
            <a:off x="73162" y="143142"/>
            <a:ext cx="719135" cy="677332"/>
          </a:xfrm>
          <a:prstGeom prst="ellipse">
            <a:avLst/>
          </a:prstGeom>
          <a:solidFill>
            <a:schemeClr val="accent6"/>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2</a:t>
            </a:r>
          </a:p>
        </p:txBody>
      </p:sp>
    </p:spTree>
    <p:extLst>
      <p:ext uri="{BB962C8B-B14F-4D97-AF65-F5344CB8AC3E}">
        <p14:creationId xmlns:p14="http://schemas.microsoft.com/office/powerpoint/2010/main" val="2725791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4" grpId="0" animBg="1"/>
      <p:bldP spid="16" grpId="0" animBg="1"/>
      <p:bldP spid="20" grpId="0" animBg="1"/>
      <p:bldP spid="21" grpId="0" animBg="1"/>
      <p:bldP spid="25" grpId="0" animBg="1"/>
      <p:bldP spid="26" grpId="0" animBg="1"/>
      <p:bldP spid="22" grpId="0" animBg="1"/>
      <p:bldP spid="27" grpId="0" animBg="1"/>
      <p:bldP spid="19" grpId="0"/>
      <p:bldP spid="2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2" name="Google Shape;272;p35">
            <a:extLst>
              <a:ext uri="{FF2B5EF4-FFF2-40B4-BE49-F238E27FC236}">
                <a16:creationId xmlns:a16="http://schemas.microsoft.com/office/drawing/2014/main" id="{E53730A6-BD29-2C5B-0DD6-0254246AE44B}"/>
              </a:ext>
            </a:extLst>
          </p:cNvPr>
          <p:cNvSpPr txBox="1">
            <a:spLocks/>
          </p:cNvSpPr>
          <p:nvPr/>
        </p:nvSpPr>
        <p:spPr>
          <a:xfrm>
            <a:off x="524587" y="970314"/>
            <a:ext cx="3642299"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id-ID" sz="2000" kern="0" dirty="0">
                <a:solidFill>
                  <a:schemeClr val="bg2"/>
                </a:solidFill>
                <a:latin typeface="PT Sans" panose="020B0503020203020204"/>
              </a:rPr>
              <a:t>Transfer Inti pada Domba Dolly</a:t>
            </a:r>
            <a:endParaRPr lang="en-US" sz="2000" kern="0" dirty="0">
              <a:solidFill>
                <a:schemeClr val="bg2"/>
              </a:solidFill>
              <a:latin typeface="PT Sans" panose="020B0503020203020204"/>
            </a:endParaRPr>
          </a:p>
        </p:txBody>
      </p:sp>
      <p:sp>
        <p:nvSpPr>
          <p:cNvPr id="19" name="Rounded Rectangle 18"/>
          <p:cNvSpPr/>
          <p:nvPr/>
        </p:nvSpPr>
        <p:spPr>
          <a:xfrm>
            <a:off x="699113" y="1849586"/>
            <a:ext cx="1535500" cy="960894"/>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sv-SE" sz="1400" dirty="0">
                <a:solidFill>
                  <a:schemeClr val="tx1"/>
                </a:solidFill>
                <a:latin typeface="PT Sans" panose="020B0503020203020204"/>
              </a:rPr>
              <a:t>Sel telur (ovum) dirusak intinya dengan radiasi</a:t>
            </a:r>
          </a:p>
        </p:txBody>
      </p:sp>
      <p:sp>
        <p:nvSpPr>
          <p:cNvPr id="23" name="Rounded Rectangle 22"/>
          <p:cNvSpPr/>
          <p:nvPr/>
        </p:nvSpPr>
        <p:spPr>
          <a:xfrm>
            <a:off x="699113" y="2908260"/>
            <a:ext cx="1535500" cy="870814"/>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400" dirty="0">
                <a:solidFill>
                  <a:schemeClr val="tx1"/>
                </a:solidFill>
                <a:latin typeface="PT Sans" panose="020B0503020203020204"/>
              </a:rPr>
              <a:t>Sel somatik donor (dari sel kelenjar susu) diambil intinya</a:t>
            </a:r>
          </a:p>
        </p:txBody>
      </p:sp>
      <p:sp>
        <p:nvSpPr>
          <p:cNvPr id="24" name="Rounded Rectangle 23"/>
          <p:cNvSpPr/>
          <p:nvPr/>
        </p:nvSpPr>
        <p:spPr>
          <a:xfrm>
            <a:off x="2562635" y="2121036"/>
            <a:ext cx="1662123" cy="1428955"/>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400" dirty="0">
                <a:solidFill>
                  <a:schemeClr val="tx1"/>
                </a:solidFill>
                <a:latin typeface="PT Sans" panose="020B0503020203020204"/>
              </a:rPr>
              <a:t>Inti dari sel somatik donor dimasukkan ke dalam sel telur dengan bantuan kejutan listrik</a:t>
            </a:r>
          </a:p>
        </p:txBody>
      </p:sp>
      <p:sp>
        <p:nvSpPr>
          <p:cNvPr id="28" name="Rounded Rectangle 27"/>
          <p:cNvSpPr/>
          <p:nvPr/>
        </p:nvSpPr>
        <p:spPr>
          <a:xfrm>
            <a:off x="4595148" y="1978611"/>
            <a:ext cx="1453742" cy="1652405"/>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t-IT" sz="1400" dirty="0">
                <a:solidFill>
                  <a:schemeClr val="tx1"/>
                </a:solidFill>
                <a:latin typeface="PT Sans" panose="020B0503020203020204"/>
              </a:rPr>
              <a:t>Sel telur kemudian membelah</a:t>
            </a:r>
            <a:r>
              <a:rPr lang="id-ID" sz="1400" dirty="0">
                <a:solidFill>
                  <a:schemeClr val="tx1"/>
                </a:solidFill>
                <a:latin typeface="PT Sans" panose="020B0503020203020204"/>
              </a:rPr>
              <a:t> beberapa kali </a:t>
            </a:r>
            <a:r>
              <a:rPr lang="it-IT" sz="1400" dirty="0">
                <a:solidFill>
                  <a:schemeClr val="tx1"/>
                </a:solidFill>
                <a:latin typeface="PT Sans" panose="020B0503020203020204"/>
              </a:rPr>
              <a:t>h</a:t>
            </a:r>
            <a:r>
              <a:rPr lang="id-ID" sz="1400" dirty="0">
                <a:solidFill>
                  <a:schemeClr val="tx1"/>
                </a:solidFill>
                <a:latin typeface="PT Sans" panose="020B0503020203020204"/>
              </a:rPr>
              <a:t>ingga membentuk </a:t>
            </a:r>
            <a:r>
              <a:rPr lang="it-IT" sz="1400" dirty="0">
                <a:solidFill>
                  <a:schemeClr val="tx1"/>
                </a:solidFill>
                <a:latin typeface="PT Sans" panose="020B0503020203020204"/>
              </a:rPr>
              <a:t>morula</a:t>
            </a:r>
            <a:endParaRPr lang="id-ID" sz="1400" dirty="0">
              <a:solidFill>
                <a:schemeClr val="tx1"/>
              </a:solidFill>
              <a:latin typeface="PT Sans" panose="020B0503020203020204"/>
            </a:endParaRPr>
          </a:p>
        </p:txBody>
      </p:sp>
      <p:sp>
        <p:nvSpPr>
          <p:cNvPr id="29" name="Rounded Rectangle 28"/>
          <p:cNvSpPr/>
          <p:nvPr/>
        </p:nvSpPr>
        <p:spPr>
          <a:xfrm>
            <a:off x="6454036" y="1844406"/>
            <a:ext cx="2041782" cy="1812645"/>
          </a:xfrm>
          <a:prstGeom prst="roundRect">
            <a:avLst/>
          </a:prstGeom>
          <a:solidFill>
            <a:schemeClr val="accent2">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t-IT" sz="1400" dirty="0">
                <a:solidFill>
                  <a:schemeClr val="tx1"/>
                </a:solidFill>
                <a:latin typeface="PT Sans" panose="020B0503020203020204"/>
              </a:rPr>
              <a:t>Morula kemudian diimplantasikan di</a:t>
            </a:r>
            <a:r>
              <a:rPr lang="id-ID" sz="1400" dirty="0">
                <a:solidFill>
                  <a:schemeClr val="tx1"/>
                </a:solidFill>
                <a:latin typeface="PT Sans" panose="020B0503020203020204"/>
              </a:rPr>
              <a:t> </a:t>
            </a:r>
            <a:r>
              <a:rPr lang="it-IT" sz="1400" dirty="0">
                <a:solidFill>
                  <a:schemeClr val="tx1"/>
                </a:solidFill>
                <a:latin typeface="PT Sans" panose="020B0503020203020204"/>
              </a:rPr>
              <a:t>dalam</a:t>
            </a:r>
            <a:r>
              <a:rPr lang="id-ID" sz="1400" dirty="0">
                <a:solidFill>
                  <a:schemeClr val="tx1"/>
                </a:solidFill>
                <a:latin typeface="PT Sans" panose="020B0503020203020204"/>
              </a:rPr>
              <a:t> </a:t>
            </a:r>
            <a:r>
              <a:rPr lang="it-IT" sz="1400" dirty="0">
                <a:solidFill>
                  <a:schemeClr val="tx1"/>
                </a:solidFill>
                <a:latin typeface="PT Sans" panose="020B0503020203020204"/>
              </a:rPr>
              <a:t>rahim </a:t>
            </a:r>
            <a:r>
              <a:rPr lang="id-ID" sz="1400" dirty="0">
                <a:solidFill>
                  <a:schemeClr val="tx1"/>
                </a:solidFill>
                <a:latin typeface="PT Sans" panose="020B0503020203020204"/>
              </a:rPr>
              <a:t>induk betina sehingga </a:t>
            </a:r>
            <a:r>
              <a:rPr lang="it-IT" sz="1400" dirty="0">
                <a:solidFill>
                  <a:schemeClr val="tx1"/>
                </a:solidFill>
                <a:latin typeface="PT Sans" panose="020B0503020203020204"/>
              </a:rPr>
              <a:t>tumbuh</a:t>
            </a:r>
            <a:r>
              <a:rPr lang="id-ID" sz="1400" dirty="0">
                <a:solidFill>
                  <a:schemeClr val="tx1"/>
                </a:solidFill>
                <a:latin typeface="PT Sans" panose="020B0503020203020204"/>
              </a:rPr>
              <a:t> dan berkembang </a:t>
            </a:r>
            <a:r>
              <a:rPr lang="it-IT" sz="1400" dirty="0">
                <a:solidFill>
                  <a:schemeClr val="tx1"/>
                </a:solidFill>
                <a:latin typeface="PT Sans" panose="020B0503020203020204"/>
              </a:rPr>
              <a:t>menjadi bayi </a:t>
            </a:r>
            <a:r>
              <a:rPr lang="id-ID" sz="1400" dirty="0">
                <a:solidFill>
                  <a:schemeClr val="tx1"/>
                </a:solidFill>
                <a:latin typeface="PT Sans" panose="020B0503020203020204"/>
              </a:rPr>
              <a:t>domba </a:t>
            </a:r>
            <a:r>
              <a:rPr lang="it-IT" sz="1400" dirty="0">
                <a:solidFill>
                  <a:schemeClr val="tx1"/>
                </a:solidFill>
                <a:latin typeface="PT Sans" panose="020B0503020203020204"/>
              </a:rPr>
              <a:t>yang siap dilahirkan</a:t>
            </a:r>
            <a:endParaRPr lang="id-ID" sz="1400" dirty="0">
              <a:solidFill>
                <a:schemeClr val="tx1"/>
              </a:solidFill>
              <a:latin typeface="PT Sans" panose="020B0503020203020204"/>
            </a:endParaRPr>
          </a:p>
        </p:txBody>
      </p:sp>
      <p:sp>
        <p:nvSpPr>
          <p:cNvPr id="31" name="Right Arrow 30"/>
          <p:cNvSpPr/>
          <p:nvPr/>
        </p:nvSpPr>
        <p:spPr>
          <a:xfrm rot="1797646">
            <a:off x="2259914" y="2430837"/>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32" name="Right Arrow 31"/>
          <p:cNvSpPr/>
          <p:nvPr/>
        </p:nvSpPr>
        <p:spPr>
          <a:xfrm rot="20071049">
            <a:off x="2267767" y="3162219"/>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33" name="Right Arrow 32"/>
          <p:cNvSpPr/>
          <p:nvPr/>
        </p:nvSpPr>
        <p:spPr>
          <a:xfrm>
            <a:off x="4247481" y="2723412"/>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39" name="Right Arrow 38"/>
          <p:cNvSpPr/>
          <p:nvPr/>
        </p:nvSpPr>
        <p:spPr>
          <a:xfrm>
            <a:off x="6102164" y="2723412"/>
            <a:ext cx="298598" cy="1932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40" name="Google Shape;1208;p43">
            <a:extLst>
              <a:ext uri="{FF2B5EF4-FFF2-40B4-BE49-F238E27FC236}">
                <a16:creationId xmlns:a16="http://schemas.microsoft.com/office/drawing/2014/main" id="{7C9272C6-D898-70F1-8FA9-D74281F8695D}"/>
              </a:ext>
            </a:extLst>
          </p:cNvPr>
          <p:cNvSpPr/>
          <p:nvPr/>
        </p:nvSpPr>
        <p:spPr>
          <a:xfrm>
            <a:off x="699114" y="3869124"/>
            <a:ext cx="7877728" cy="568567"/>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500" dirty="0">
                <a:latin typeface="PT Sans" panose="020B0503020203020204"/>
              </a:rPr>
              <a:t>Domba Dolly hasil kloning transfer inti sangat berisiko mengalami penuaan dini, komplikasi penyakit, hingga akhirnya mengalami kematian pada usia dini (sekitar 6 tahun).</a:t>
            </a:r>
          </a:p>
        </p:txBody>
      </p:sp>
      <p:pic>
        <p:nvPicPr>
          <p:cNvPr id="2" name="Picture 1"/>
          <p:cNvPicPr>
            <a:picLocks noChangeAspect="1"/>
          </p:cNvPicPr>
          <p:nvPr/>
        </p:nvPicPr>
        <p:blipFill rotWithShape="1">
          <a:blip r:embed="rId3">
            <a:clrChange>
              <a:clrFrom>
                <a:srgbClr val="000000"/>
              </a:clrFrom>
              <a:clrTo>
                <a:srgbClr val="000000">
                  <a:alpha val="0"/>
                </a:srgbClr>
              </a:clrTo>
            </a:clrChange>
          </a:blip>
          <a:srcRect r="4795" b="2659"/>
          <a:stretch/>
        </p:blipFill>
        <p:spPr>
          <a:xfrm>
            <a:off x="6782338" y="723855"/>
            <a:ext cx="1425747" cy="977524"/>
          </a:xfrm>
          <a:prstGeom prst="rect">
            <a:avLst/>
          </a:prstGeom>
          <a:effectLst>
            <a:outerShdw blurRad="63500" sx="102000" sy="102000" algn="ctr" rotWithShape="0">
              <a:prstClr val="black">
                <a:alpha val="40000"/>
              </a:prstClr>
            </a:outerShdw>
          </a:effectLst>
        </p:spPr>
      </p:pic>
      <p:sp>
        <p:nvSpPr>
          <p:cNvPr id="25" name="Google Shape;1208;p43">
            <a:extLst>
              <a:ext uri="{FF2B5EF4-FFF2-40B4-BE49-F238E27FC236}">
                <a16:creationId xmlns:a16="http://schemas.microsoft.com/office/drawing/2014/main" id="{7C9272C6-D898-70F1-8FA9-D74281F8695D}"/>
              </a:ext>
            </a:extLst>
          </p:cNvPr>
          <p:cNvSpPr/>
          <p:nvPr/>
        </p:nvSpPr>
        <p:spPr>
          <a:xfrm>
            <a:off x="524587" y="1537613"/>
            <a:ext cx="4701226" cy="253024"/>
          </a:xfrm>
          <a:prstGeom prst="rect">
            <a:avLst/>
          </a:prstGeom>
          <a:noFill/>
          <a:ln>
            <a:noFill/>
          </a:ln>
        </p:spPr>
        <p:txBody>
          <a:bodyPr spcFirstLastPara="1" wrap="square" lIns="91425" tIns="91425" rIns="91425" bIns="91425" anchor="ctr" anchorCtr="0">
            <a:noAutofit/>
          </a:bodyPr>
          <a:lstStyle/>
          <a:p>
            <a:pPr marL="87313" indent="7938" defTabSz="914400">
              <a:spcAft>
                <a:spcPts val="300"/>
              </a:spcAft>
            </a:pPr>
            <a:r>
              <a:rPr lang="id-ID" sz="1500" b="1" dirty="0">
                <a:latin typeface="PT Sans" panose="020B0503020203020204"/>
              </a:rPr>
              <a:t>Tahapan kloning transfer inti pada Domba Dolly</a:t>
            </a:r>
            <a:endParaRPr lang="id-ID" sz="1500" kern="0" dirty="0">
              <a:latin typeface="PT Sans" panose="020B0503020203020204"/>
              <a:cs typeface="Palanquin" panose="020B0004020203020204" pitchFamily="34" charset="0"/>
            </a:endParaRPr>
          </a:p>
        </p:txBody>
      </p:sp>
      <p:sp>
        <p:nvSpPr>
          <p:cNvPr id="21" name="Google Shape;252;p34"/>
          <p:cNvSpPr txBox="1">
            <a:spLocks/>
          </p:cNvSpPr>
          <p:nvPr/>
        </p:nvSpPr>
        <p:spPr>
          <a:xfrm>
            <a:off x="792296" y="239761"/>
            <a:ext cx="7929165"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sv-SE" sz="2600" b="1" dirty="0">
                <a:solidFill>
                  <a:schemeClr val="tx1"/>
                </a:solidFill>
                <a:latin typeface="PT Sans" panose="020B0503020203020204"/>
              </a:rPr>
              <a:t>Kloning Transfer Inti (Transplantasi Inti)</a:t>
            </a:r>
            <a:endParaRPr lang="fi-FI" sz="2600" b="1" dirty="0">
              <a:solidFill>
                <a:schemeClr val="tx1"/>
              </a:solidFill>
              <a:latin typeface="PT Sans" panose="020B0503020203020204"/>
            </a:endParaRPr>
          </a:p>
        </p:txBody>
      </p:sp>
      <p:sp>
        <p:nvSpPr>
          <p:cNvPr id="27" name="Google Shape;226;p33"/>
          <p:cNvSpPr/>
          <p:nvPr/>
        </p:nvSpPr>
        <p:spPr>
          <a:xfrm>
            <a:off x="73162" y="143142"/>
            <a:ext cx="719135" cy="677332"/>
          </a:xfrm>
          <a:prstGeom prst="ellipse">
            <a:avLst/>
          </a:prstGeom>
          <a:solidFill>
            <a:schemeClr val="accent6"/>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2</a:t>
            </a:r>
          </a:p>
        </p:txBody>
      </p:sp>
    </p:spTree>
    <p:extLst>
      <p:ext uri="{BB962C8B-B14F-4D97-AF65-F5344CB8AC3E}">
        <p14:creationId xmlns:p14="http://schemas.microsoft.com/office/powerpoint/2010/main" val="2744884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9" grpId="0" animBg="1"/>
      <p:bldP spid="23" grpId="0" animBg="1"/>
      <p:bldP spid="24" grpId="0" animBg="1"/>
      <p:bldP spid="28" grpId="0" animBg="1"/>
      <p:bldP spid="29" grpId="0" animBg="1"/>
      <p:bldP spid="31" grpId="0" animBg="1"/>
      <p:bldP spid="32" grpId="0" animBg="1"/>
      <p:bldP spid="33" grpId="0" animBg="1"/>
      <p:bldP spid="39" grpId="0" animBg="1"/>
      <p:bldP spid="40" grpId="0" animBg="1"/>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2" name="Google Shape;252;p34"/>
          <p:cNvSpPr txBox="1">
            <a:spLocks noGrp="1"/>
          </p:cNvSpPr>
          <p:nvPr>
            <p:ph type="title"/>
          </p:nvPr>
        </p:nvSpPr>
        <p:spPr>
          <a:xfrm>
            <a:off x="1536317" y="1461249"/>
            <a:ext cx="6124818" cy="917370"/>
          </a:xfrm>
          <a:prstGeom prst="rect">
            <a:avLst/>
          </a:prstGeom>
        </p:spPr>
        <p:txBody>
          <a:bodyPr spcFirstLastPara="1" wrap="square" lIns="91425" tIns="91425" rIns="91425" bIns="91425" anchor="ctr" anchorCtr="0">
            <a:noAutofit/>
          </a:bodyPr>
          <a:lstStyle/>
          <a:p>
            <a:pPr algn="ctr"/>
            <a:r>
              <a:rPr lang="id-ID" sz="4400" dirty="0">
                <a:latin typeface="PT Sans" panose="020B0503020203020204"/>
              </a:rPr>
              <a:t>Rekayasa Genetika</a:t>
            </a:r>
            <a:endParaRPr lang="sv-SE" sz="4400" dirty="0">
              <a:latin typeface="PT Sans" panose="020B0503020203020204"/>
            </a:endParaRPr>
          </a:p>
        </p:txBody>
      </p:sp>
      <p:sp>
        <p:nvSpPr>
          <p:cNvPr id="253" name="Google Shape;253;p34"/>
          <p:cNvSpPr txBox="1">
            <a:spLocks noGrp="1"/>
          </p:cNvSpPr>
          <p:nvPr>
            <p:ph type="title" idx="2"/>
          </p:nvPr>
        </p:nvSpPr>
        <p:spPr>
          <a:xfrm>
            <a:off x="2361543" y="346774"/>
            <a:ext cx="4474366" cy="975016"/>
          </a:xfrm>
          <a:prstGeom prst="rect">
            <a:avLst/>
          </a:prstGeom>
        </p:spPr>
        <p:txBody>
          <a:bodyPr spcFirstLastPara="1" wrap="square" lIns="91425" tIns="91425" rIns="91425" bIns="91425" anchor="ctr" anchorCtr="0">
            <a:noAutofit/>
          </a:bodyPr>
          <a:lstStyle/>
          <a:p>
            <a:pPr algn="ctr"/>
            <a:r>
              <a:rPr lang="id-ID" dirty="0">
                <a:latin typeface="PT Sans" panose="020B0503020203020204"/>
              </a:rPr>
              <a:t>F</a:t>
            </a:r>
            <a:endParaRPr dirty="0">
              <a:latin typeface="PT Sans" panose="020B0503020203020204"/>
            </a:endParaRPr>
          </a:p>
        </p:txBody>
      </p:sp>
      <p:sp>
        <p:nvSpPr>
          <p:cNvPr id="254" name="Google Shape;254;p34"/>
          <p:cNvSpPr txBox="1">
            <a:spLocks noGrp="1"/>
          </p:cNvSpPr>
          <p:nvPr>
            <p:ph type="subTitle" idx="1"/>
          </p:nvPr>
        </p:nvSpPr>
        <p:spPr>
          <a:xfrm>
            <a:off x="1195716" y="2639215"/>
            <a:ext cx="7162216" cy="1168512"/>
          </a:xfrm>
          <a:prstGeom prst="rect">
            <a:avLst/>
          </a:prstGeom>
          <a:noFill/>
          <a:ln>
            <a:noFill/>
          </a:ln>
        </p:spPr>
        <p:txBody>
          <a:bodyPr spcFirstLastPara="1" wrap="square" lIns="91425" tIns="91425" rIns="91425" bIns="91425" anchor="t" anchorCtr="0">
            <a:noAutofit/>
          </a:bodyPr>
          <a:lstStyle/>
          <a:p>
            <a:pPr marL="0" indent="0" algn="ctr"/>
            <a:r>
              <a:rPr lang="id-ID" sz="1700" b="1" dirty="0">
                <a:solidFill>
                  <a:srgbClr val="000000"/>
                </a:solidFill>
                <a:latin typeface="PT Sans" panose="020B0503020203020204"/>
                <a:cs typeface="Palanquin" panose="020B0004020203020204" pitchFamily="34" charset="0"/>
              </a:rPr>
              <a:t>Rekayasa genetika </a:t>
            </a:r>
            <a:r>
              <a:rPr lang="id-ID" sz="1700" dirty="0">
                <a:solidFill>
                  <a:srgbClr val="000000"/>
                </a:solidFill>
                <a:latin typeface="PT Sans" panose="020B0503020203020204"/>
                <a:cs typeface="Palanquin" panose="020B0004020203020204" pitchFamily="34" charset="0"/>
              </a:rPr>
              <a:t>merupakan suatu usaha memanipulasi sifat makhluk hidup untuk menghasilkan makhluk hidup dengan sifat baru sesuai dengan yang diinginkan. Jenis rekayasa genetika, antara lain </a:t>
            </a:r>
            <a:r>
              <a:rPr lang="id-ID" sz="1700" b="1" dirty="0">
                <a:solidFill>
                  <a:srgbClr val="000000"/>
                </a:solidFill>
                <a:latin typeface="PT Sans" panose="020B0503020203020204"/>
                <a:cs typeface="Palanquin" panose="020B0004020203020204" pitchFamily="34" charset="0"/>
              </a:rPr>
              <a:t>fusi sel </a:t>
            </a:r>
            <a:r>
              <a:rPr lang="id-ID" sz="1700" dirty="0">
                <a:solidFill>
                  <a:srgbClr val="000000"/>
                </a:solidFill>
                <a:latin typeface="PT Sans" panose="020B0503020203020204"/>
                <a:cs typeface="Palanquin" panose="020B0004020203020204" pitchFamily="34" charset="0"/>
              </a:rPr>
              <a:t>(teknologi hibridoma) dan </a:t>
            </a:r>
            <a:r>
              <a:rPr lang="id-ID" sz="1700" b="1" dirty="0">
                <a:solidFill>
                  <a:srgbClr val="000000"/>
                </a:solidFill>
                <a:latin typeface="PT Sans" panose="020B0503020203020204"/>
                <a:cs typeface="Palanquin" panose="020B0004020203020204" pitchFamily="34" charset="0"/>
              </a:rPr>
              <a:t>rekombinasi DNA</a:t>
            </a:r>
            <a:r>
              <a:rPr lang="id-ID" sz="1700" dirty="0">
                <a:solidFill>
                  <a:srgbClr val="000000"/>
                </a:solidFill>
                <a:latin typeface="PT Sans" panose="020B0503020203020204"/>
                <a:cs typeface="Palanquin" panose="020B0004020203020204" pitchFamily="34" charset="0"/>
              </a:rPr>
              <a:t>.</a:t>
            </a:r>
          </a:p>
        </p:txBody>
      </p:sp>
      <p:pic>
        <p:nvPicPr>
          <p:cNvPr id="18" name="Picture 17">
            <a:extLst>
              <a:ext uri="{FF2B5EF4-FFF2-40B4-BE49-F238E27FC236}">
                <a16:creationId xmlns:a16="http://schemas.microsoft.com/office/drawing/2014/main" id="{E57C29D2-1DD9-E9C1-09B4-7415C86DB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3" name="Google Shape;656;p50"/>
          <p:cNvSpPr/>
          <p:nvPr/>
        </p:nvSpPr>
        <p:spPr>
          <a:xfrm>
            <a:off x="8412134" y="256223"/>
            <a:ext cx="328500" cy="328500"/>
          </a:xfrm>
          <a:prstGeom prst="rect">
            <a:avLst/>
          </a:prstGeom>
          <a:solidFill>
            <a:schemeClr val="bg1">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a:cs typeface="Arial"/>
              <a:sym typeface="Arial"/>
            </a:endParaRPr>
          </a:p>
        </p:txBody>
      </p:sp>
      <p:sp>
        <p:nvSpPr>
          <p:cNvPr id="14" name="Google Shape;656;p50"/>
          <p:cNvSpPr/>
          <p:nvPr/>
        </p:nvSpPr>
        <p:spPr>
          <a:xfrm>
            <a:off x="548975" y="1812693"/>
            <a:ext cx="328500" cy="328500"/>
          </a:xfrm>
          <a:prstGeom prst="rect">
            <a:avLst/>
          </a:prstGeom>
          <a:solidFill>
            <a:schemeClr val="accent2">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4290144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3"/>
                                        </p:tgtEl>
                                        <p:attrNameLst>
                                          <p:attrName>style.visibility</p:attrName>
                                        </p:attrNameLst>
                                      </p:cBhvr>
                                      <p:to>
                                        <p:strVal val="visible"/>
                                      </p:to>
                                    </p:set>
                                    <p:animEffect transition="in" filter="fade">
                                      <p:cBhvr>
                                        <p:cTn id="7" dur="500"/>
                                        <p:tgtEl>
                                          <p:spTgt spid="25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52"/>
                                        </p:tgtEl>
                                        <p:attrNameLst>
                                          <p:attrName>style.visibility</p:attrName>
                                        </p:attrNameLst>
                                      </p:cBhvr>
                                      <p:to>
                                        <p:strVal val="visible"/>
                                      </p:to>
                                    </p:set>
                                    <p:anim calcmode="lin" valueType="num">
                                      <p:cBhvr additive="base">
                                        <p:cTn id="10" dur="500" fill="hold"/>
                                        <p:tgtEl>
                                          <p:spTgt spid="252"/>
                                        </p:tgtEl>
                                        <p:attrNameLst>
                                          <p:attrName>ppt_x</p:attrName>
                                        </p:attrNameLst>
                                      </p:cBhvr>
                                      <p:tavLst>
                                        <p:tav tm="0">
                                          <p:val>
                                            <p:strVal val="#ppt_x"/>
                                          </p:val>
                                        </p:tav>
                                        <p:tav tm="100000">
                                          <p:val>
                                            <p:strVal val="#ppt_x"/>
                                          </p:val>
                                        </p:tav>
                                      </p:tavLst>
                                    </p:anim>
                                    <p:anim calcmode="lin" valueType="num">
                                      <p:cBhvr additive="base">
                                        <p:cTn id="11" dur="500" fill="hold"/>
                                        <p:tgtEl>
                                          <p:spTgt spid="252"/>
                                        </p:tgtEl>
                                        <p:attrNameLst>
                                          <p:attrName>ppt_y</p:attrName>
                                        </p:attrNameLst>
                                      </p:cBhvr>
                                      <p:tavLst>
                                        <p:tav tm="0">
                                          <p:val>
                                            <p:strVal val="1+#ppt_h/2"/>
                                          </p:val>
                                        </p:tav>
                                        <p:tav tm="100000">
                                          <p:val>
                                            <p:strVal val="#ppt_y"/>
                                          </p:val>
                                        </p:tav>
                                      </p:tavLst>
                                    </p:anim>
                                  </p:childTnLst>
                                </p:cTn>
                              </p:par>
                              <p:par>
                                <p:cTn id="12" presetID="1" presetClass="entr" presetSubtype="0" fill="hold" grpId="0" nodeType="withEffect">
                                  <p:stCondLst>
                                    <p:cond delay="0"/>
                                  </p:stCondLst>
                                  <p:childTnLst>
                                    <p:set>
                                      <p:cBhvr>
                                        <p:cTn id="13" dur="1" fill="hold">
                                          <p:stCondLst>
                                            <p:cond delay="499"/>
                                          </p:stCondLst>
                                        </p:cTn>
                                        <p:tgtEl>
                                          <p:spTgt spid="25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 grpId="0"/>
      <p:bldP spid="253" grpId="0"/>
      <p:bldP spid="254"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5" name="Google Shape;252;p34"/>
          <p:cNvSpPr txBox="1">
            <a:spLocks/>
          </p:cNvSpPr>
          <p:nvPr/>
        </p:nvSpPr>
        <p:spPr>
          <a:xfrm>
            <a:off x="792297" y="239761"/>
            <a:ext cx="581684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sv-SE" sz="2600" b="1" dirty="0">
                <a:solidFill>
                  <a:schemeClr val="tx1"/>
                </a:solidFill>
                <a:latin typeface="PT Sans" panose="020B0503020203020204"/>
              </a:rPr>
              <a:t>Fusi Sel (Teknologi Hibridoma)</a:t>
            </a:r>
            <a:endParaRPr lang="fi-FI" sz="2600" b="1" dirty="0">
              <a:solidFill>
                <a:schemeClr val="tx1"/>
              </a:solidFill>
              <a:latin typeface="PT Sans" panose="020B0503020203020204"/>
            </a:endParaRPr>
          </a:p>
        </p:txBody>
      </p:sp>
      <p:sp>
        <p:nvSpPr>
          <p:cNvPr id="14" name="Rounded Rectangle 13"/>
          <p:cNvSpPr/>
          <p:nvPr/>
        </p:nvSpPr>
        <p:spPr>
          <a:xfrm>
            <a:off x="792297" y="1010311"/>
            <a:ext cx="6857223" cy="2950025"/>
          </a:xfrm>
          <a:prstGeom prst="round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spcAft>
                <a:spcPts val="200"/>
              </a:spcAft>
              <a:buFont typeface="Arial" panose="020B0604020202020204" pitchFamily="34" charset="0"/>
              <a:buChar char="•"/>
            </a:pPr>
            <a:r>
              <a:rPr lang="id-ID" sz="1600" b="1" dirty="0">
                <a:solidFill>
                  <a:schemeClr val="tx1"/>
                </a:solidFill>
                <a:latin typeface="PT Sans" panose="020B0503020203020204"/>
              </a:rPr>
              <a:t>Hibridoma </a:t>
            </a:r>
            <a:r>
              <a:rPr lang="id-ID" sz="1600" dirty="0">
                <a:solidFill>
                  <a:schemeClr val="tx1"/>
                </a:solidFill>
                <a:latin typeface="PT Sans" panose="020B0503020203020204"/>
              </a:rPr>
              <a:t>adalah penyatuan (fusi) dua sel yang berasal dari organisme yang sama atau dari organisme yang berbeda.</a:t>
            </a:r>
          </a:p>
          <a:p>
            <a:pPr marL="285750" indent="-285750">
              <a:spcAft>
                <a:spcPts val="200"/>
              </a:spcAft>
              <a:buFont typeface="Arial" panose="020B0604020202020204" pitchFamily="34" charset="0"/>
              <a:buChar char="•"/>
            </a:pPr>
            <a:r>
              <a:rPr lang="id-ID" sz="1600" dirty="0">
                <a:solidFill>
                  <a:schemeClr val="tx1"/>
                </a:solidFill>
                <a:latin typeface="PT Sans" panose="020B0503020203020204"/>
              </a:rPr>
              <a:t>Teknologi hibridoma menggunakan </a:t>
            </a:r>
            <a:r>
              <a:rPr lang="id-ID" sz="1600" b="1" dirty="0">
                <a:solidFill>
                  <a:schemeClr val="tx1"/>
                </a:solidFill>
                <a:latin typeface="PT Sans" panose="020B0503020203020204"/>
              </a:rPr>
              <a:t>sel wadah </a:t>
            </a:r>
            <a:r>
              <a:rPr lang="id-ID" sz="1600" dirty="0">
                <a:solidFill>
                  <a:schemeClr val="tx1"/>
                </a:solidFill>
                <a:latin typeface="PT Sans" panose="020B0503020203020204"/>
              </a:rPr>
              <a:t>(sel mieloma/sel kanker), </a:t>
            </a:r>
            <a:r>
              <a:rPr lang="id-ID" sz="1600" b="1" dirty="0">
                <a:solidFill>
                  <a:schemeClr val="tx1"/>
                </a:solidFill>
                <a:latin typeface="PT Sans" panose="020B0503020203020204"/>
              </a:rPr>
              <a:t>sel sumber gen </a:t>
            </a:r>
            <a:r>
              <a:rPr lang="id-ID" sz="1600" dirty="0">
                <a:solidFill>
                  <a:schemeClr val="tx1"/>
                </a:solidFill>
                <a:latin typeface="PT Sans" panose="020B0503020203020204"/>
              </a:rPr>
              <a:t>(sel dengan sifat yang diinginkan), dan </a:t>
            </a:r>
            <a:r>
              <a:rPr lang="id-ID" sz="1600" b="1" dirty="0">
                <a:solidFill>
                  <a:schemeClr val="tx1"/>
                </a:solidFill>
                <a:latin typeface="PT Sans" panose="020B0503020203020204"/>
              </a:rPr>
              <a:t>zat fusi gen</a:t>
            </a:r>
            <a:r>
              <a:rPr lang="id-ID" sz="1600" dirty="0">
                <a:solidFill>
                  <a:schemeClr val="tx1"/>
                </a:solidFill>
                <a:latin typeface="PT Sans" panose="020B0503020203020204"/>
              </a:rPr>
              <a:t> (zat yang memicu terjadinya penggabungan sel).</a:t>
            </a:r>
          </a:p>
          <a:p>
            <a:pPr marL="285750" indent="-285750">
              <a:spcAft>
                <a:spcPts val="200"/>
              </a:spcAft>
              <a:buFont typeface="Arial" panose="020B0604020202020204" pitchFamily="34" charset="0"/>
              <a:buChar char="•"/>
            </a:pPr>
            <a:r>
              <a:rPr lang="id-ID" sz="1600" dirty="0">
                <a:solidFill>
                  <a:schemeClr val="tx1"/>
                </a:solidFill>
                <a:latin typeface="PT Sans" panose="020B0503020203020204"/>
              </a:rPr>
              <a:t>Cara untuk mempercepat terjadinya fusi sel biasa dilakukan dengan </a:t>
            </a:r>
            <a:r>
              <a:rPr lang="id-ID" sz="1600" b="1" dirty="0">
                <a:solidFill>
                  <a:schemeClr val="tx1"/>
                </a:solidFill>
                <a:latin typeface="PT Sans" panose="020B0503020203020204"/>
              </a:rPr>
              <a:t>metode elektrofusi</a:t>
            </a:r>
            <a:r>
              <a:rPr lang="id-ID" sz="1600" dirty="0">
                <a:solidFill>
                  <a:schemeClr val="tx1"/>
                </a:solidFill>
                <a:latin typeface="PT Sans" panose="020B0503020203020204"/>
              </a:rPr>
              <a:t>.</a:t>
            </a:r>
          </a:p>
        </p:txBody>
      </p:sp>
      <p:sp>
        <p:nvSpPr>
          <p:cNvPr id="16" name="Google Shape;226;p33">
            <a:hlinkClick r:id="rId3" action="ppaction://hlinksldjump"/>
          </p:cNvPr>
          <p:cNvSpPr/>
          <p:nvPr/>
        </p:nvSpPr>
        <p:spPr>
          <a:xfrm>
            <a:off x="73162" y="143142"/>
            <a:ext cx="719135" cy="677332"/>
          </a:xfrm>
          <a:prstGeom prst="ellipse">
            <a:avLst/>
          </a:prstGeom>
          <a:solidFill>
            <a:schemeClr val="accent2">
              <a:lumMod val="50000"/>
            </a:schemeClr>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1</a:t>
            </a:r>
          </a:p>
        </p:txBody>
      </p:sp>
    </p:spTree>
    <p:extLst>
      <p:ext uri="{BB962C8B-B14F-4D97-AF65-F5344CB8AC3E}">
        <p14:creationId xmlns:p14="http://schemas.microsoft.com/office/powerpoint/2010/main" val="3869400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animBg="1"/>
      <p:bldP spid="1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6" name="Google Shape;252;p34"/>
          <p:cNvSpPr txBox="1">
            <a:spLocks/>
          </p:cNvSpPr>
          <p:nvPr/>
        </p:nvSpPr>
        <p:spPr>
          <a:xfrm>
            <a:off x="792297" y="239761"/>
            <a:ext cx="581684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sv-SE" sz="2600" b="1" dirty="0">
                <a:solidFill>
                  <a:schemeClr val="tx1"/>
                </a:solidFill>
                <a:latin typeface="PT Sans" panose="020B0503020203020204"/>
              </a:rPr>
              <a:t>Fusi Sel (Teknologi Hibridoma)</a:t>
            </a:r>
            <a:endParaRPr lang="fi-FI" sz="2600" b="1" dirty="0">
              <a:solidFill>
                <a:schemeClr val="tx1"/>
              </a:solidFill>
              <a:latin typeface="PT Sans" panose="020B0503020203020204"/>
            </a:endParaRPr>
          </a:p>
        </p:txBody>
      </p:sp>
      <p:sp>
        <p:nvSpPr>
          <p:cNvPr id="17" name="Google Shape;272;p35">
            <a:extLst>
              <a:ext uri="{FF2B5EF4-FFF2-40B4-BE49-F238E27FC236}">
                <a16:creationId xmlns:a16="http://schemas.microsoft.com/office/drawing/2014/main" id="{E53730A6-BD29-2C5B-0DD6-0254246AE44B}"/>
              </a:ext>
            </a:extLst>
          </p:cNvPr>
          <p:cNvSpPr txBox="1">
            <a:spLocks/>
          </p:cNvSpPr>
          <p:nvPr/>
        </p:nvSpPr>
        <p:spPr>
          <a:xfrm>
            <a:off x="506648" y="893349"/>
            <a:ext cx="7518557"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Pemanfaatan Hibridoma dalam Pembuatan Antibodi Monoklonal</a:t>
            </a:r>
          </a:p>
        </p:txBody>
      </p:sp>
      <p:sp>
        <p:nvSpPr>
          <p:cNvPr id="18" name="Google Shape;1208;p43">
            <a:extLst>
              <a:ext uri="{FF2B5EF4-FFF2-40B4-BE49-F238E27FC236}">
                <a16:creationId xmlns:a16="http://schemas.microsoft.com/office/drawing/2014/main" id="{7C9272C6-D898-70F1-8FA9-D74281F8695D}"/>
              </a:ext>
            </a:extLst>
          </p:cNvPr>
          <p:cNvSpPr/>
          <p:nvPr/>
        </p:nvSpPr>
        <p:spPr>
          <a:xfrm>
            <a:off x="503560" y="1564534"/>
            <a:ext cx="5468977" cy="714024"/>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87313" indent="7938" defTabSz="914400">
              <a:spcAft>
                <a:spcPts val="300"/>
              </a:spcAft>
            </a:pPr>
            <a:r>
              <a:rPr lang="id-ID" sz="1600" b="1" dirty="0">
                <a:latin typeface="PT Sans" panose="020B0503020203020204"/>
              </a:rPr>
              <a:t>Antibodi monoklonal </a:t>
            </a:r>
            <a:r>
              <a:rPr lang="id-ID" sz="1600" dirty="0">
                <a:latin typeface="PT Sans" panose="020B0503020203020204"/>
              </a:rPr>
              <a:t>adalah antibodi yang hanya mengenali dan melawan satu jenis antigen tertentu.</a:t>
            </a:r>
            <a:endParaRPr lang="id-ID" sz="1600" kern="0" dirty="0">
              <a:latin typeface="PT Sans" panose="020B0503020203020204"/>
              <a:cs typeface="Palanquin" panose="020B0004020203020204" pitchFamily="34" charset="0"/>
            </a:endParaRPr>
          </a:p>
        </p:txBody>
      </p:sp>
      <p:pic>
        <p:nvPicPr>
          <p:cNvPr id="3" name="Picture 2"/>
          <p:cNvPicPr>
            <a:picLocks noChangeAspect="1"/>
          </p:cNvPicPr>
          <p:nvPr/>
        </p:nvPicPr>
        <p:blipFill rotWithShape="1">
          <a:blip r:embed="rId3"/>
          <a:srcRect l="39592" t="14212" r="21444" b="11263"/>
          <a:stretch/>
        </p:blipFill>
        <p:spPr>
          <a:xfrm>
            <a:off x="6113738" y="1499168"/>
            <a:ext cx="2994902" cy="3220545"/>
          </a:xfrm>
          <a:prstGeom prst="rect">
            <a:avLst/>
          </a:prstGeom>
          <a:effectLst>
            <a:outerShdw blurRad="50800" dist="38100" dir="2700000" algn="tl" rotWithShape="0">
              <a:prstClr val="black">
                <a:alpha val="40000"/>
              </a:prstClr>
            </a:outerShdw>
          </a:effectLst>
        </p:spPr>
      </p:pic>
      <p:sp>
        <p:nvSpPr>
          <p:cNvPr id="19" name="Google Shape;1208;p43">
            <a:extLst>
              <a:ext uri="{FF2B5EF4-FFF2-40B4-BE49-F238E27FC236}">
                <a16:creationId xmlns:a16="http://schemas.microsoft.com/office/drawing/2014/main" id="{7C9272C6-D898-70F1-8FA9-D74281F8695D}"/>
              </a:ext>
            </a:extLst>
          </p:cNvPr>
          <p:cNvSpPr/>
          <p:nvPr/>
        </p:nvSpPr>
        <p:spPr>
          <a:xfrm>
            <a:off x="503560" y="2781226"/>
            <a:ext cx="5468977" cy="1745808"/>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179388" indent="-179388" defTabSz="914400">
              <a:spcAft>
                <a:spcPts val="300"/>
              </a:spcAft>
              <a:buFont typeface="Arial" panose="020B0604020202020204" pitchFamily="34" charset="0"/>
              <a:buChar char="•"/>
            </a:pPr>
            <a:r>
              <a:rPr lang="sv-SE" sz="1400" dirty="0">
                <a:latin typeface="PT Sans" panose="020B0503020203020204"/>
              </a:rPr>
              <a:t>Hewan </a:t>
            </a:r>
            <a:r>
              <a:rPr lang="id-ID" sz="1400" dirty="0">
                <a:latin typeface="PT Sans" panose="020B0503020203020204"/>
              </a:rPr>
              <a:t>m</a:t>
            </a:r>
            <a:r>
              <a:rPr lang="sv-SE" sz="1400" dirty="0">
                <a:latin typeface="PT Sans" panose="020B0503020203020204"/>
              </a:rPr>
              <a:t>amalia (misalnya tikus) disuntik dengan antigen</a:t>
            </a:r>
            <a:r>
              <a:rPr lang="id-ID" sz="1400" dirty="0">
                <a:latin typeface="PT Sans" panose="020B0503020203020204"/>
              </a:rPr>
              <a:t> tertentu.</a:t>
            </a:r>
          </a:p>
          <a:p>
            <a:pPr marL="179388" indent="-179388" defTabSz="914400">
              <a:spcAft>
                <a:spcPts val="300"/>
              </a:spcAft>
              <a:buFont typeface="Arial" panose="020B0604020202020204" pitchFamily="34" charset="0"/>
              <a:buChar char="•"/>
            </a:pPr>
            <a:r>
              <a:rPr lang="id-ID" sz="1400" kern="0" dirty="0">
                <a:latin typeface="PT Sans" panose="020B0503020203020204"/>
                <a:cs typeface="Palanquin" panose="020B0004020203020204" pitchFamily="34" charset="0"/>
              </a:rPr>
              <a:t>Sel limfosit B dari hewan tersebut diambil dan difusikan dengan sel mieloma (sel kanker) sehingga dihasilkan sel hibridoma.</a:t>
            </a:r>
          </a:p>
          <a:p>
            <a:pPr marL="179388" indent="-179388" defTabSz="914400">
              <a:spcAft>
                <a:spcPts val="300"/>
              </a:spcAft>
              <a:buFont typeface="Arial" panose="020B0604020202020204" pitchFamily="34" charset="0"/>
              <a:buChar char="•"/>
            </a:pPr>
            <a:r>
              <a:rPr lang="id-ID" sz="1400" kern="0" dirty="0">
                <a:latin typeface="PT Sans" panose="020B0503020203020204"/>
                <a:cs typeface="Palanquin" panose="020B0004020203020204" pitchFamily="34" charset="0"/>
              </a:rPr>
              <a:t>Sel hibridoma tersebut diklon dan diseleksi.</a:t>
            </a:r>
          </a:p>
          <a:p>
            <a:pPr marL="179388" indent="-179388" defTabSz="914400">
              <a:spcAft>
                <a:spcPts val="300"/>
              </a:spcAft>
              <a:buFont typeface="Arial" panose="020B0604020202020204" pitchFamily="34" charset="0"/>
              <a:buChar char="•"/>
            </a:pPr>
            <a:r>
              <a:rPr lang="id-ID" sz="1400" kern="0" dirty="0">
                <a:latin typeface="PT Sans" panose="020B0503020203020204"/>
                <a:cs typeface="Palanquin" panose="020B0004020203020204" pitchFamily="34" charset="0"/>
              </a:rPr>
              <a:t>Sel hibridoma yang dipilih dikultur untuk menghasilkan antibodi monoklonal manusia dan sebagian lainnya dibekukan.</a:t>
            </a:r>
          </a:p>
        </p:txBody>
      </p:sp>
      <p:sp>
        <p:nvSpPr>
          <p:cNvPr id="20" name="Google Shape;1208;p43">
            <a:extLst>
              <a:ext uri="{FF2B5EF4-FFF2-40B4-BE49-F238E27FC236}">
                <a16:creationId xmlns:a16="http://schemas.microsoft.com/office/drawing/2014/main" id="{7C9272C6-D898-70F1-8FA9-D74281F8695D}"/>
              </a:ext>
            </a:extLst>
          </p:cNvPr>
          <p:cNvSpPr/>
          <p:nvPr/>
        </p:nvSpPr>
        <p:spPr>
          <a:xfrm>
            <a:off x="503560" y="2414901"/>
            <a:ext cx="4305108" cy="366325"/>
          </a:xfrm>
          <a:prstGeom prst="rect">
            <a:avLst/>
          </a:prstGeom>
          <a:noFill/>
          <a:ln>
            <a:noFill/>
          </a:ln>
        </p:spPr>
        <p:txBody>
          <a:bodyPr spcFirstLastPara="1" wrap="square" lIns="91425" tIns="91425" rIns="91425" bIns="91425" anchor="ctr" anchorCtr="0">
            <a:noAutofit/>
          </a:bodyPr>
          <a:lstStyle/>
          <a:p>
            <a:pPr marL="87313" indent="7938" defTabSz="914400">
              <a:spcAft>
                <a:spcPts val="300"/>
              </a:spcAft>
            </a:pPr>
            <a:r>
              <a:rPr lang="id-ID" sz="1600" b="1" dirty="0">
                <a:latin typeface="PT Sans" panose="020B0503020203020204"/>
              </a:rPr>
              <a:t>Tahap pembentukan antibodi monoklonal</a:t>
            </a:r>
            <a:endParaRPr lang="id-ID" sz="1600" kern="0" dirty="0">
              <a:latin typeface="PT Sans" panose="020B0503020203020204"/>
              <a:cs typeface="Palanquin" panose="020B0004020203020204" pitchFamily="34" charset="0"/>
            </a:endParaRPr>
          </a:p>
        </p:txBody>
      </p:sp>
      <p:sp>
        <p:nvSpPr>
          <p:cNvPr id="21" name="Google Shape;226;p33"/>
          <p:cNvSpPr/>
          <p:nvPr/>
        </p:nvSpPr>
        <p:spPr>
          <a:xfrm>
            <a:off x="73162" y="143142"/>
            <a:ext cx="719135" cy="677332"/>
          </a:xfrm>
          <a:prstGeom prst="ellipse">
            <a:avLst/>
          </a:prstGeom>
          <a:solidFill>
            <a:schemeClr val="accent2">
              <a:lumMod val="50000"/>
            </a:schemeClr>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1</a:t>
            </a:r>
          </a:p>
        </p:txBody>
      </p:sp>
    </p:spTree>
    <p:extLst>
      <p:ext uri="{BB962C8B-B14F-4D97-AF65-F5344CB8AC3E}">
        <p14:creationId xmlns:p14="http://schemas.microsoft.com/office/powerpoint/2010/main" val="2633145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7" name="Google Shape;272;p35">
            <a:extLst>
              <a:ext uri="{FF2B5EF4-FFF2-40B4-BE49-F238E27FC236}">
                <a16:creationId xmlns:a16="http://schemas.microsoft.com/office/drawing/2014/main" id="{E53730A6-BD29-2C5B-0DD6-0254246AE44B}"/>
              </a:ext>
            </a:extLst>
          </p:cNvPr>
          <p:cNvSpPr txBox="1">
            <a:spLocks/>
          </p:cNvSpPr>
          <p:nvPr/>
        </p:nvSpPr>
        <p:spPr>
          <a:xfrm>
            <a:off x="506648" y="990171"/>
            <a:ext cx="7324919"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Pemanfaatan Hibridoma dalam Pemetaan Kromosom</a:t>
            </a:r>
          </a:p>
        </p:txBody>
      </p:sp>
      <p:sp>
        <p:nvSpPr>
          <p:cNvPr id="18" name="Google Shape;1208;p43">
            <a:extLst>
              <a:ext uri="{FF2B5EF4-FFF2-40B4-BE49-F238E27FC236}">
                <a16:creationId xmlns:a16="http://schemas.microsoft.com/office/drawing/2014/main" id="{7C9272C6-D898-70F1-8FA9-D74281F8695D}"/>
              </a:ext>
            </a:extLst>
          </p:cNvPr>
          <p:cNvSpPr/>
          <p:nvPr/>
        </p:nvSpPr>
        <p:spPr>
          <a:xfrm>
            <a:off x="503560" y="1614167"/>
            <a:ext cx="8237074" cy="1720226"/>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87313" indent="7938" defTabSz="914400">
              <a:spcAft>
                <a:spcPts val="300"/>
              </a:spcAft>
            </a:pPr>
            <a:r>
              <a:rPr lang="id-ID" sz="1600" b="1" dirty="0">
                <a:latin typeface="PT Sans" panose="020B0503020203020204"/>
              </a:rPr>
              <a:t>Pemetaan kromosom </a:t>
            </a:r>
            <a:r>
              <a:rPr lang="id-ID" sz="1600" dirty="0">
                <a:latin typeface="PT Sans" panose="020B0503020203020204"/>
              </a:rPr>
              <a:t>merupakan usaha untuk mengetahui letak kromosom yang mengandung gen-gen pembawa sifat-sifat tertentu pada suatu urutan kromosom dalam sel organisme. Saat terbentuk sel hibridoma, kromosom hancur secara acak. Setiap sel hibridoma mengalami kerusakan kromosom yang berlainan. Jika salah satu sel hibridoma yang memiliki kromosom nomor tertentu dikultur dan ternyata dapat menghasilkan suatu hormon, misalnya somatotropin, dapat diketahui kromosom yang membawa sifat penghasil hormon tersebut.</a:t>
            </a:r>
            <a:endParaRPr lang="id-ID" sz="1600" kern="0" dirty="0">
              <a:latin typeface="PT Sans" panose="020B0503020203020204"/>
              <a:cs typeface="Palanquin" panose="020B0004020203020204" pitchFamily="34" charset="0"/>
            </a:endParaRPr>
          </a:p>
        </p:txBody>
      </p:sp>
      <p:sp>
        <p:nvSpPr>
          <p:cNvPr id="21" name="Google Shape;1208;p43">
            <a:extLst>
              <a:ext uri="{FF2B5EF4-FFF2-40B4-BE49-F238E27FC236}">
                <a16:creationId xmlns:a16="http://schemas.microsoft.com/office/drawing/2014/main" id="{7C9272C6-D898-70F1-8FA9-D74281F8695D}"/>
              </a:ext>
            </a:extLst>
          </p:cNvPr>
          <p:cNvSpPr/>
          <p:nvPr/>
        </p:nvSpPr>
        <p:spPr>
          <a:xfrm>
            <a:off x="503560" y="3488871"/>
            <a:ext cx="8237074" cy="860113"/>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87313" indent="7938" defTabSz="914400">
              <a:spcAft>
                <a:spcPts val="300"/>
              </a:spcAft>
            </a:pPr>
            <a:r>
              <a:rPr lang="sv-SE" sz="1600" dirty="0">
                <a:latin typeface="PT Sans" panose="020B0503020203020204"/>
              </a:rPr>
              <a:t>Pemetaan kromosom memberikan sumbangan informasi</a:t>
            </a:r>
            <a:r>
              <a:rPr lang="id-ID" sz="1600" dirty="0">
                <a:latin typeface="PT Sans" panose="020B0503020203020204"/>
              </a:rPr>
              <a:t> </a:t>
            </a:r>
            <a:r>
              <a:rPr lang="sv-SE" sz="1600" dirty="0">
                <a:latin typeface="PT Sans" panose="020B0503020203020204"/>
              </a:rPr>
              <a:t>pada diagnosis dan pengobatan suatu penyakit, pencegahan</a:t>
            </a:r>
            <a:r>
              <a:rPr lang="id-ID" sz="1600" dirty="0">
                <a:latin typeface="PT Sans" panose="020B0503020203020204"/>
              </a:rPr>
              <a:t> </a:t>
            </a:r>
            <a:r>
              <a:rPr lang="sv-SE" sz="1600" dirty="0">
                <a:latin typeface="PT Sans" panose="020B0503020203020204"/>
              </a:rPr>
              <a:t>penyakit keturunan, serta memberikan gambaran pada evolusi</a:t>
            </a:r>
            <a:r>
              <a:rPr lang="id-ID" sz="1600" dirty="0">
                <a:latin typeface="PT Sans" panose="020B0503020203020204"/>
              </a:rPr>
              <a:t> </a:t>
            </a:r>
            <a:r>
              <a:rPr lang="sv-SE" sz="1600" dirty="0">
                <a:latin typeface="PT Sans" panose="020B0503020203020204"/>
              </a:rPr>
              <a:t>biologi.</a:t>
            </a:r>
            <a:endParaRPr lang="id-ID" sz="1600" kern="0" dirty="0">
              <a:latin typeface="PT Sans" panose="020B0503020203020204"/>
              <a:cs typeface="Palanquin" panose="020B0004020203020204" pitchFamily="34" charset="0"/>
            </a:endParaRPr>
          </a:p>
        </p:txBody>
      </p:sp>
      <p:sp>
        <p:nvSpPr>
          <p:cNvPr id="8" name="Google Shape;252;p34"/>
          <p:cNvSpPr txBox="1">
            <a:spLocks/>
          </p:cNvSpPr>
          <p:nvPr/>
        </p:nvSpPr>
        <p:spPr>
          <a:xfrm>
            <a:off x="792297" y="239761"/>
            <a:ext cx="581684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sv-SE" sz="2600" b="1" dirty="0">
                <a:solidFill>
                  <a:schemeClr val="tx1"/>
                </a:solidFill>
                <a:latin typeface="PT Sans" panose="020B0503020203020204"/>
              </a:rPr>
              <a:t>Fusi Sel (Teknologi Hibridoma)</a:t>
            </a:r>
            <a:endParaRPr lang="fi-FI" sz="2600" b="1" dirty="0">
              <a:solidFill>
                <a:schemeClr val="tx1"/>
              </a:solidFill>
              <a:latin typeface="PT Sans" panose="020B0503020203020204"/>
            </a:endParaRPr>
          </a:p>
        </p:txBody>
      </p:sp>
      <p:sp>
        <p:nvSpPr>
          <p:cNvPr id="9" name="Google Shape;226;p33"/>
          <p:cNvSpPr/>
          <p:nvPr/>
        </p:nvSpPr>
        <p:spPr>
          <a:xfrm>
            <a:off x="73162" y="143142"/>
            <a:ext cx="719135" cy="677332"/>
          </a:xfrm>
          <a:prstGeom prst="ellipse">
            <a:avLst/>
          </a:prstGeom>
          <a:solidFill>
            <a:schemeClr val="accent2">
              <a:lumMod val="50000"/>
            </a:schemeClr>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1</a:t>
            </a:r>
          </a:p>
        </p:txBody>
      </p:sp>
    </p:spTree>
    <p:extLst>
      <p:ext uri="{BB962C8B-B14F-4D97-AF65-F5344CB8AC3E}">
        <p14:creationId xmlns:p14="http://schemas.microsoft.com/office/powerpoint/2010/main" val="1731791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7" name="Google Shape;272;p35">
            <a:extLst>
              <a:ext uri="{FF2B5EF4-FFF2-40B4-BE49-F238E27FC236}">
                <a16:creationId xmlns:a16="http://schemas.microsoft.com/office/drawing/2014/main" id="{E53730A6-BD29-2C5B-0DD6-0254246AE44B}"/>
              </a:ext>
            </a:extLst>
          </p:cNvPr>
          <p:cNvSpPr txBox="1">
            <a:spLocks/>
          </p:cNvSpPr>
          <p:nvPr/>
        </p:nvSpPr>
        <p:spPr>
          <a:xfrm>
            <a:off x="506649" y="990171"/>
            <a:ext cx="739886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Hibridoma Memungkinkan Terbentuknya Spesies Baru</a:t>
            </a:r>
          </a:p>
        </p:txBody>
      </p:sp>
      <p:sp>
        <p:nvSpPr>
          <p:cNvPr id="18" name="Google Shape;1208;p43">
            <a:extLst>
              <a:ext uri="{FF2B5EF4-FFF2-40B4-BE49-F238E27FC236}">
                <a16:creationId xmlns:a16="http://schemas.microsoft.com/office/drawing/2014/main" id="{7C9272C6-D898-70F1-8FA9-D74281F8695D}"/>
              </a:ext>
            </a:extLst>
          </p:cNvPr>
          <p:cNvSpPr/>
          <p:nvPr/>
        </p:nvSpPr>
        <p:spPr>
          <a:xfrm>
            <a:off x="503560" y="1614168"/>
            <a:ext cx="8237074" cy="988824"/>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87313" indent="7938" defTabSz="914400">
              <a:spcAft>
                <a:spcPts val="300"/>
              </a:spcAft>
            </a:pPr>
            <a:r>
              <a:rPr lang="id-ID" sz="1600" dirty="0">
                <a:latin typeface="PT Sans" panose="020B0503020203020204"/>
              </a:rPr>
              <a:t>Fusi sel memberikan gambaran kemungkinan diciptakannya spesies baru yang berasal dari gabungan dua sel dari organisme yang berbeda, misalnya antarsel hewan yang berbeda spesies, antarsel tumbuhan yang berbeda spesies, atau sel hewan dengan sel tumbuhan.</a:t>
            </a:r>
            <a:endParaRPr lang="id-ID" sz="1600" kern="0" dirty="0">
              <a:latin typeface="PT Sans" panose="020B0503020203020204"/>
              <a:cs typeface="Palanquin" panose="020B0004020203020204" pitchFamily="34" charset="0"/>
            </a:endParaRPr>
          </a:p>
        </p:txBody>
      </p:sp>
      <p:sp>
        <p:nvSpPr>
          <p:cNvPr id="21" name="Google Shape;1208;p43">
            <a:extLst>
              <a:ext uri="{FF2B5EF4-FFF2-40B4-BE49-F238E27FC236}">
                <a16:creationId xmlns:a16="http://schemas.microsoft.com/office/drawing/2014/main" id="{7C9272C6-D898-70F1-8FA9-D74281F8695D}"/>
              </a:ext>
            </a:extLst>
          </p:cNvPr>
          <p:cNvSpPr/>
          <p:nvPr/>
        </p:nvSpPr>
        <p:spPr>
          <a:xfrm>
            <a:off x="503560" y="2752301"/>
            <a:ext cx="8237074" cy="1488383"/>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87313" indent="7938" defTabSz="914400">
              <a:spcAft>
                <a:spcPts val="300"/>
              </a:spcAft>
            </a:pPr>
            <a:r>
              <a:rPr lang="sv-SE" sz="1600" dirty="0">
                <a:latin typeface="PT Sans" panose="020B0503020203020204"/>
              </a:rPr>
              <a:t>Hibridoma sel tumbuhan agak rumit dilakukan karena sel</a:t>
            </a:r>
            <a:r>
              <a:rPr lang="id-ID" sz="1600" dirty="0">
                <a:latin typeface="PT Sans" panose="020B0503020203020204"/>
              </a:rPr>
              <a:t> </a:t>
            </a:r>
            <a:r>
              <a:rPr lang="sv-SE" sz="1600" dirty="0">
                <a:latin typeface="PT Sans" panose="020B0503020203020204"/>
              </a:rPr>
              <a:t>tumbuhan memiliki dinding sel yang merupakan penghalang</a:t>
            </a:r>
            <a:r>
              <a:rPr lang="id-ID" sz="1600" dirty="0">
                <a:latin typeface="PT Sans" panose="020B0503020203020204"/>
              </a:rPr>
              <a:t> </a:t>
            </a:r>
            <a:r>
              <a:rPr lang="sv-SE" sz="1600" dirty="0">
                <a:latin typeface="PT Sans" panose="020B0503020203020204"/>
              </a:rPr>
              <a:t>terjadinya fusi sel. Dinding sel tersebut perlu dihancurkan</a:t>
            </a:r>
            <a:r>
              <a:rPr lang="id-ID" sz="1600" dirty="0">
                <a:latin typeface="PT Sans" panose="020B0503020203020204"/>
              </a:rPr>
              <a:t> </a:t>
            </a:r>
            <a:r>
              <a:rPr lang="sv-SE" sz="1600" dirty="0">
                <a:latin typeface="PT Sans" panose="020B0503020203020204"/>
              </a:rPr>
              <a:t>terlebih dahulu </a:t>
            </a:r>
            <a:r>
              <a:rPr lang="id-ID" sz="1600" dirty="0">
                <a:latin typeface="PT Sans" panose="020B0503020203020204"/>
              </a:rPr>
              <a:t>hingga tersisa </a:t>
            </a:r>
            <a:r>
              <a:rPr lang="id-ID" sz="1600" b="1" dirty="0">
                <a:latin typeface="PT Sans" panose="020B0503020203020204"/>
              </a:rPr>
              <a:t>protoplasma</a:t>
            </a:r>
            <a:r>
              <a:rPr lang="sv-SE" sz="1600" dirty="0">
                <a:latin typeface="PT Sans" panose="020B0503020203020204"/>
              </a:rPr>
              <a:t>. Protoplasma</a:t>
            </a:r>
            <a:r>
              <a:rPr lang="id-ID" sz="1600" dirty="0">
                <a:latin typeface="PT Sans" panose="020B0503020203020204"/>
              </a:rPr>
              <a:t> </a:t>
            </a:r>
            <a:r>
              <a:rPr lang="sv-SE" sz="1600" dirty="0">
                <a:latin typeface="PT Sans" panose="020B0503020203020204"/>
              </a:rPr>
              <a:t>yang difusikan disebut </a:t>
            </a:r>
            <a:r>
              <a:rPr lang="sv-SE" sz="1600" b="1" dirty="0">
                <a:latin typeface="PT Sans" panose="020B0503020203020204"/>
              </a:rPr>
              <a:t>fusi protoplas</a:t>
            </a:r>
            <a:r>
              <a:rPr lang="sv-SE" sz="1600" dirty="0">
                <a:latin typeface="PT Sans" panose="020B0503020203020204"/>
              </a:rPr>
              <a:t>.</a:t>
            </a:r>
            <a:r>
              <a:rPr lang="id-ID" sz="1600" dirty="0">
                <a:latin typeface="PT Sans" panose="020B0503020203020204"/>
              </a:rPr>
              <a:t> </a:t>
            </a:r>
            <a:r>
              <a:rPr lang="sv-SE" sz="1600" dirty="0">
                <a:latin typeface="PT Sans" panose="020B0503020203020204"/>
              </a:rPr>
              <a:t>Setelah protoplasma disatukan, akan tumbuh membentuk</a:t>
            </a:r>
            <a:r>
              <a:rPr lang="id-ID" sz="1600" dirty="0">
                <a:latin typeface="PT Sans" panose="020B0503020203020204"/>
              </a:rPr>
              <a:t> </a:t>
            </a:r>
            <a:r>
              <a:rPr lang="sv-SE" sz="1600" dirty="0">
                <a:latin typeface="PT Sans" panose="020B0503020203020204"/>
              </a:rPr>
              <a:t>dinding sel baru dan menjadi individu hibridoma yang diinginkan.</a:t>
            </a:r>
            <a:endParaRPr lang="id-ID" sz="1600" kern="0" dirty="0">
              <a:latin typeface="PT Sans" panose="020B0503020203020204"/>
              <a:cs typeface="Palanquin" panose="020B0004020203020204" pitchFamily="34" charset="0"/>
            </a:endParaRPr>
          </a:p>
        </p:txBody>
      </p:sp>
      <p:sp>
        <p:nvSpPr>
          <p:cNvPr id="8" name="Google Shape;252;p34"/>
          <p:cNvSpPr txBox="1">
            <a:spLocks/>
          </p:cNvSpPr>
          <p:nvPr/>
        </p:nvSpPr>
        <p:spPr>
          <a:xfrm>
            <a:off x="792297" y="239761"/>
            <a:ext cx="581684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sv-SE" sz="2600" b="1" dirty="0">
                <a:solidFill>
                  <a:schemeClr val="tx1"/>
                </a:solidFill>
                <a:latin typeface="PT Sans" panose="020B0503020203020204"/>
              </a:rPr>
              <a:t>Fusi Sel (Teknologi Hibridoma)</a:t>
            </a:r>
            <a:endParaRPr lang="fi-FI" sz="2600" b="1" dirty="0">
              <a:solidFill>
                <a:schemeClr val="tx1"/>
              </a:solidFill>
              <a:latin typeface="PT Sans" panose="020B0503020203020204"/>
            </a:endParaRPr>
          </a:p>
        </p:txBody>
      </p:sp>
      <p:sp>
        <p:nvSpPr>
          <p:cNvPr id="9" name="Google Shape;226;p33"/>
          <p:cNvSpPr/>
          <p:nvPr/>
        </p:nvSpPr>
        <p:spPr>
          <a:xfrm>
            <a:off x="73162" y="143142"/>
            <a:ext cx="719135" cy="677332"/>
          </a:xfrm>
          <a:prstGeom prst="ellipse">
            <a:avLst/>
          </a:prstGeom>
          <a:solidFill>
            <a:schemeClr val="accent2">
              <a:lumMod val="50000"/>
            </a:schemeClr>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1</a:t>
            </a:r>
          </a:p>
        </p:txBody>
      </p:sp>
    </p:spTree>
    <p:extLst>
      <p:ext uri="{BB962C8B-B14F-4D97-AF65-F5344CB8AC3E}">
        <p14:creationId xmlns:p14="http://schemas.microsoft.com/office/powerpoint/2010/main" val="1622401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3" name="Google Shape;1208;p43">
            <a:extLst>
              <a:ext uri="{FF2B5EF4-FFF2-40B4-BE49-F238E27FC236}">
                <a16:creationId xmlns:a16="http://schemas.microsoft.com/office/drawing/2014/main" id="{7C9272C6-D898-70F1-8FA9-D74281F8695D}"/>
              </a:ext>
            </a:extLst>
          </p:cNvPr>
          <p:cNvSpPr/>
          <p:nvPr/>
        </p:nvSpPr>
        <p:spPr>
          <a:xfrm>
            <a:off x="503560" y="917093"/>
            <a:ext cx="7607772" cy="1548315"/>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b="1" dirty="0">
                <a:latin typeface="PT Sans" panose="020B0503020203020204"/>
              </a:rPr>
              <a:t>Rekombinasi DNA </a:t>
            </a:r>
            <a:r>
              <a:rPr lang="id-ID" sz="1600" dirty="0">
                <a:latin typeface="PT Sans" panose="020B0503020203020204"/>
              </a:rPr>
              <a:t>dapat diperoleh dengan pemotongan dan penyambungan DNA secara </a:t>
            </a:r>
            <a:r>
              <a:rPr lang="id-ID" sz="1600" b="1" i="1" dirty="0">
                <a:latin typeface="PT Sans" panose="020B0503020203020204"/>
              </a:rPr>
              <a:t>in vitro</a:t>
            </a:r>
            <a:r>
              <a:rPr lang="id-ID" sz="1600" dirty="0">
                <a:latin typeface="PT Sans" panose="020B0503020203020204"/>
              </a:rPr>
              <a:t>, dengan alasan sebagai berikut.</a:t>
            </a:r>
          </a:p>
          <a:p>
            <a:pPr marL="285750" indent="-285750">
              <a:spcAft>
                <a:spcPts val="200"/>
              </a:spcAft>
              <a:buFont typeface="Arial" panose="020B0604020202020204" pitchFamily="34" charset="0"/>
              <a:buChar char="•"/>
            </a:pPr>
            <a:r>
              <a:rPr lang="id-ID" sz="1600" dirty="0">
                <a:latin typeface="PT Sans" panose="020B0503020203020204"/>
              </a:rPr>
              <a:t>Struktur DNA semua spesies sama, yaitu gula pentosa, basa nitrogen, dan gugus fosfat.</a:t>
            </a:r>
          </a:p>
          <a:p>
            <a:pPr marL="285750" indent="-285750">
              <a:spcAft>
                <a:spcPts val="200"/>
              </a:spcAft>
              <a:buFont typeface="Arial" panose="020B0604020202020204" pitchFamily="34" charset="0"/>
              <a:buChar char="•"/>
            </a:pPr>
            <a:r>
              <a:rPr lang="id-ID" sz="1600" dirty="0">
                <a:latin typeface="PT Sans" panose="020B0503020203020204"/>
              </a:rPr>
              <a:t>Gen dapat mengontrol sintesis polipeptida dan mengekspresikan sifat tertentu di mana pun berada asalkan kondisinya sesuai.</a:t>
            </a:r>
          </a:p>
        </p:txBody>
      </p:sp>
      <p:sp>
        <p:nvSpPr>
          <p:cNvPr id="25" name="Google Shape;1208;p43">
            <a:extLst>
              <a:ext uri="{FF2B5EF4-FFF2-40B4-BE49-F238E27FC236}">
                <a16:creationId xmlns:a16="http://schemas.microsoft.com/office/drawing/2014/main" id="{7C9272C6-D898-70F1-8FA9-D74281F8695D}"/>
              </a:ext>
            </a:extLst>
          </p:cNvPr>
          <p:cNvSpPr/>
          <p:nvPr/>
        </p:nvSpPr>
        <p:spPr>
          <a:xfrm>
            <a:off x="503560" y="2604304"/>
            <a:ext cx="7607772" cy="1689084"/>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spcAft>
                <a:spcPts val="200"/>
              </a:spcAft>
            </a:pPr>
            <a:r>
              <a:rPr lang="id-ID" sz="1600" dirty="0">
                <a:latin typeface="PT Sans" panose="020B0503020203020204"/>
              </a:rPr>
              <a:t>Untuk melakukan rekombinasi DNA, perlu disiapkan hal-hal berikut.</a:t>
            </a:r>
          </a:p>
          <a:p>
            <a:pPr marL="285750" indent="-285750">
              <a:spcAft>
                <a:spcPts val="200"/>
              </a:spcAft>
              <a:buFont typeface="Arial" panose="020B0604020202020204" pitchFamily="34" charset="0"/>
              <a:buChar char="•"/>
            </a:pPr>
            <a:r>
              <a:rPr lang="id-ID" sz="1600" b="1" dirty="0">
                <a:latin typeface="PT Sans" panose="020B0503020203020204"/>
              </a:rPr>
              <a:t>Metode untuk memperoleh gen </a:t>
            </a:r>
            <a:r>
              <a:rPr lang="id-ID" sz="1600" dirty="0">
                <a:latin typeface="PT Sans" panose="020B0503020203020204"/>
              </a:rPr>
              <a:t>(seperti metode tembak langsung, metode transkripsi balik, maupun metode sintesis gen).</a:t>
            </a:r>
          </a:p>
          <a:p>
            <a:pPr marL="285750" indent="-285750">
              <a:spcAft>
                <a:spcPts val="200"/>
              </a:spcAft>
              <a:buFont typeface="Arial" panose="020B0604020202020204" pitchFamily="34" charset="0"/>
              <a:buChar char="•"/>
            </a:pPr>
            <a:r>
              <a:rPr lang="id-ID" sz="1600" b="1" dirty="0">
                <a:latin typeface="PT Sans" panose="020B0503020203020204"/>
              </a:rPr>
              <a:t>Enzim pemotong dan penyambung DNA</a:t>
            </a:r>
            <a:r>
              <a:rPr lang="id-ID" sz="1600" dirty="0">
                <a:latin typeface="PT Sans" panose="020B0503020203020204"/>
              </a:rPr>
              <a:t>.</a:t>
            </a:r>
          </a:p>
          <a:p>
            <a:pPr marL="285750" indent="-285750">
              <a:spcAft>
                <a:spcPts val="200"/>
              </a:spcAft>
              <a:buFont typeface="Arial" panose="020B0604020202020204" pitchFamily="34" charset="0"/>
              <a:buChar char="•"/>
            </a:pPr>
            <a:r>
              <a:rPr lang="id-ID" sz="1600" b="1" dirty="0">
                <a:latin typeface="PT Sans" panose="020B0503020203020204"/>
              </a:rPr>
              <a:t>Sel wadah </a:t>
            </a:r>
            <a:r>
              <a:rPr lang="id-ID" sz="1600" dirty="0">
                <a:latin typeface="PT Sans" panose="020B0503020203020204"/>
              </a:rPr>
              <a:t>(</a:t>
            </a:r>
            <a:r>
              <a:rPr lang="nn-NO" sz="1600" dirty="0">
                <a:latin typeface="PT Sans" panose="020B0503020203020204"/>
              </a:rPr>
              <a:t>sel yang menerima DNA rekombinan</a:t>
            </a:r>
            <a:r>
              <a:rPr lang="id-ID" sz="1600" dirty="0">
                <a:latin typeface="PT Sans" panose="020B0503020203020204"/>
              </a:rPr>
              <a:t>, seperti bakteri </a:t>
            </a:r>
            <a:r>
              <a:rPr lang="id-ID" sz="1600" i="1" dirty="0">
                <a:latin typeface="PT Sans" panose="020B0503020203020204"/>
              </a:rPr>
              <a:t>Escherichia coli</a:t>
            </a:r>
            <a:r>
              <a:rPr lang="id-ID" sz="1600" dirty="0">
                <a:latin typeface="PT Sans" panose="020B0503020203020204"/>
              </a:rPr>
              <a:t>).</a:t>
            </a:r>
          </a:p>
          <a:p>
            <a:pPr marL="285750" indent="-285750">
              <a:spcAft>
                <a:spcPts val="200"/>
              </a:spcAft>
              <a:buFont typeface="Arial" panose="020B0604020202020204" pitchFamily="34" charset="0"/>
              <a:buChar char="•"/>
            </a:pPr>
            <a:r>
              <a:rPr lang="id-ID" sz="1600" b="1" dirty="0">
                <a:latin typeface="PT Sans" panose="020B0503020203020204"/>
              </a:rPr>
              <a:t>Vektor pembawa gen sisipan </a:t>
            </a:r>
            <a:r>
              <a:rPr lang="id-ID" sz="1600" dirty="0">
                <a:latin typeface="PT Sans" panose="020B0503020203020204"/>
              </a:rPr>
              <a:t>(seperti virus maupun plasmid bakteri).</a:t>
            </a:r>
          </a:p>
        </p:txBody>
      </p:sp>
      <p:pic>
        <p:nvPicPr>
          <p:cNvPr id="26" name="Picture 25"/>
          <p:cNvPicPr>
            <a:picLocks noChangeAspect="1"/>
          </p:cNvPicPr>
          <p:nvPr/>
        </p:nvPicPr>
        <p:blipFill rotWithShape="1">
          <a:blip r:embed="rId3">
            <a:clrChange>
              <a:clrFrom>
                <a:srgbClr val="000000"/>
              </a:clrFrom>
              <a:clrTo>
                <a:srgbClr val="000000">
                  <a:alpha val="0"/>
                </a:srgbClr>
              </a:clrTo>
            </a:clrChange>
          </a:blip>
          <a:srcRect r="8036" b="1218"/>
          <a:stretch/>
        </p:blipFill>
        <p:spPr>
          <a:xfrm flipH="1">
            <a:off x="8194703" y="1083719"/>
            <a:ext cx="763362" cy="3041170"/>
          </a:xfrm>
          <a:prstGeom prst="rect">
            <a:avLst/>
          </a:prstGeom>
          <a:effectLst>
            <a:outerShdw blurRad="63500" sx="102000" sy="102000" algn="ctr" rotWithShape="0">
              <a:prstClr val="black">
                <a:alpha val="40000"/>
              </a:prstClr>
            </a:outerShdw>
          </a:effectLst>
        </p:spPr>
      </p:pic>
      <p:sp>
        <p:nvSpPr>
          <p:cNvPr id="8" name="Google Shape;252;p34"/>
          <p:cNvSpPr txBox="1">
            <a:spLocks/>
          </p:cNvSpPr>
          <p:nvPr/>
        </p:nvSpPr>
        <p:spPr>
          <a:xfrm>
            <a:off x="792297" y="239761"/>
            <a:ext cx="581684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smtClean="0">
                <a:solidFill>
                  <a:schemeClr val="tx1"/>
                </a:solidFill>
                <a:latin typeface="PT Sans" panose="020B0503020203020204"/>
              </a:rPr>
              <a:t>Rekombinasi DNA</a:t>
            </a:r>
            <a:endParaRPr lang="fi-FI" sz="2600" b="1" dirty="0">
              <a:solidFill>
                <a:schemeClr val="tx1"/>
              </a:solidFill>
              <a:latin typeface="PT Sans" panose="020B0503020203020204"/>
            </a:endParaRPr>
          </a:p>
        </p:txBody>
      </p:sp>
      <p:sp>
        <p:nvSpPr>
          <p:cNvPr id="9" name="Google Shape;226;p33"/>
          <p:cNvSpPr/>
          <p:nvPr/>
        </p:nvSpPr>
        <p:spPr>
          <a:xfrm>
            <a:off x="73162" y="143142"/>
            <a:ext cx="719135" cy="677332"/>
          </a:xfrm>
          <a:prstGeom prst="ellipse">
            <a:avLst/>
          </a:prstGeom>
          <a:solidFill>
            <a:schemeClr val="accent2">
              <a:lumMod val="50000"/>
            </a:schemeClr>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2</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201010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8"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9" name="Google Shape;252;p34"/>
          <p:cNvSpPr txBox="1">
            <a:spLocks/>
          </p:cNvSpPr>
          <p:nvPr/>
        </p:nvSpPr>
        <p:spPr>
          <a:xfrm>
            <a:off x="231458" y="159110"/>
            <a:ext cx="8710241" cy="609516"/>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pPr algn="ctr"/>
            <a:r>
              <a:rPr lang="id-ID" sz="2800" b="1" dirty="0">
                <a:solidFill>
                  <a:schemeClr val="tx1"/>
                </a:solidFill>
                <a:latin typeface="PT Sans" panose="020B0503020203020204"/>
              </a:rPr>
              <a:t>Pengertian Bioteknologi</a:t>
            </a:r>
          </a:p>
        </p:txBody>
      </p:sp>
      <p:sp>
        <p:nvSpPr>
          <p:cNvPr id="20" name="Rounded Rectangle 19"/>
          <p:cNvSpPr/>
          <p:nvPr/>
        </p:nvSpPr>
        <p:spPr>
          <a:xfrm>
            <a:off x="1487329" y="1159330"/>
            <a:ext cx="6169341" cy="3081403"/>
          </a:xfrm>
          <a:prstGeom prst="roundRect">
            <a:avLst/>
          </a:prstGeom>
          <a:solidFill>
            <a:schemeClr val="accent3">
              <a:lumMod val="40000"/>
              <a:lumOff val="6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600" dirty="0">
                <a:solidFill>
                  <a:schemeClr val="tx1"/>
                </a:solidFill>
                <a:latin typeface="PT Sans" panose="020B0503020203020204"/>
              </a:rPr>
              <a:t>Pengertian lebih lengkap </a:t>
            </a:r>
            <a:r>
              <a:rPr lang="id-ID" sz="1600" b="1" dirty="0">
                <a:solidFill>
                  <a:schemeClr val="tx1"/>
                </a:solidFill>
                <a:latin typeface="PT Sans" panose="020B0503020203020204"/>
              </a:rPr>
              <a:t>bioteknologi</a:t>
            </a:r>
            <a:r>
              <a:rPr lang="id-ID" sz="1600" dirty="0">
                <a:solidFill>
                  <a:schemeClr val="tx1"/>
                </a:solidFill>
                <a:latin typeface="PT Sans" panose="020B0503020203020204"/>
              </a:rPr>
              <a:t> adalah ilmu yang menerapkan </a:t>
            </a:r>
            <a:r>
              <a:rPr lang="id-ID" sz="1600" b="1" dirty="0">
                <a:solidFill>
                  <a:schemeClr val="tx1"/>
                </a:solidFill>
                <a:latin typeface="PT Sans" panose="020B0503020203020204"/>
              </a:rPr>
              <a:t>prinsip ilmiah dan kerekayasaan </a:t>
            </a:r>
            <a:r>
              <a:rPr lang="id-ID" sz="1600" dirty="0">
                <a:solidFill>
                  <a:schemeClr val="tx1"/>
                </a:solidFill>
                <a:latin typeface="PT Sans" panose="020B0503020203020204"/>
              </a:rPr>
              <a:t>untuk penanganan dan pengolahan </a:t>
            </a:r>
            <a:r>
              <a:rPr lang="id-ID" sz="1600" b="1" dirty="0">
                <a:solidFill>
                  <a:schemeClr val="tx1"/>
                </a:solidFill>
                <a:latin typeface="PT Sans" panose="020B0503020203020204"/>
              </a:rPr>
              <a:t>bahan mentah</a:t>
            </a:r>
            <a:r>
              <a:rPr lang="id-ID" sz="1600" dirty="0">
                <a:solidFill>
                  <a:schemeClr val="tx1"/>
                </a:solidFill>
                <a:latin typeface="PT Sans" panose="020B0503020203020204"/>
              </a:rPr>
              <a:t>, baik organik maupun anorganik dengan bantuan </a:t>
            </a:r>
            <a:r>
              <a:rPr lang="id-ID" sz="1600" b="1" dirty="0">
                <a:solidFill>
                  <a:schemeClr val="tx1"/>
                </a:solidFill>
                <a:latin typeface="PT Sans" panose="020B0503020203020204"/>
              </a:rPr>
              <a:t>makhluk hidup </a:t>
            </a:r>
            <a:r>
              <a:rPr lang="id-ID" sz="1600" dirty="0">
                <a:solidFill>
                  <a:schemeClr val="tx1"/>
                </a:solidFill>
                <a:latin typeface="PT Sans" panose="020B0503020203020204"/>
              </a:rPr>
              <a:t>seperti mikroorganisme, sel hewan, dan tumbuhan untuk </a:t>
            </a:r>
            <a:r>
              <a:rPr lang="id-ID" sz="1600" b="1" dirty="0">
                <a:solidFill>
                  <a:schemeClr val="tx1"/>
                </a:solidFill>
                <a:latin typeface="PT Sans" panose="020B0503020203020204"/>
              </a:rPr>
              <a:t>meningkatkan potensi makhluk hidup </a:t>
            </a:r>
            <a:r>
              <a:rPr lang="id-ID" sz="1600" dirty="0">
                <a:solidFill>
                  <a:schemeClr val="tx1"/>
                </a:solidFill>
                <a:latin typeface="PT Sans" panose="020B0503020203020204"/>
              </a:rPr>
              <a:t>serta menghasilkan </a:t>
            </a:r>
            <a:r>
              <a:rPr lang="id-ID" sz="1600" b="1" dirty="0">
                <a:solidFill>
                  <a:schemeClr val="tx1"/>
                </a:solidFill>
                <a:latin typeface="PT Sans" panose="020B0503020203020204"/>
              </a:rPr>
              <a:t>produk dan jasa </a:t>
            </a:r>
            <a:r>
              <a:rPr lang="id-ID" sz="1600" dirty="0">
                <a:solidFill>
                  <a:schemeClr val="tx1"/>
                </a:solidFill>
                <a:latin typeface="PT Sans" panose="020B0503020203020204"/>
              </a:rPr>
              <a:t>bagi kepentingan hidup manusia.</a:t>
            </a:r>
          </a:p>
        </p:txBody>
      </p:sp>
    </p:spTree>
    <p:extLst>
      <p:ext uri="{BB962C8B-B14F-4D97-AF65-F5344CB8AC3E}">
        <p14:creationId xmlns:p14="http://schemas.microsoft.com/office/powerpoint/2010/main" val="3189031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 presetClass="entr" presetSubtype="0" fill="hold" grpId="0" nodeType="withEffect">
                                  <p:stCondLst>
                                    <p:cond delay="0"/>
                                  </p:stCondLst>
                                  <p:childTnLst>
                                    <p:set>
                                      <p:cBhvr>
                                        <p:cTn id="9" dur="1" fill="hold">
                                          <p:stCondLst>
                                            <p:cond delay="499"/>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4" name="Google Shape;272;p35">
            <a:extLst>
              <a:ext uri="{FF2B5EF4-FFF2-40B4-BE49-F238E27FC236}">
                <a16:creationId xmlns:a16="http://schemas.microsoft.com/office/drawing/2014/main" id="{E53730A6-BD29-2C5B-0DD6-0254246AE44B}"/>
              </a:ext>
            </a:extLst>
          </p:cNvPr>
          <p:cNvSpPr txBox="1">
            <a:spLocks/>
          </p:cNvSpPr>
          <p:nvPr/>
        </p:nvSpPr>
        <p:spPr>
          <a:xfrm>
            <a:off x="480323" y="905540"/>
            <a:ext cx="3134246"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Teknologi Plasmid</a:t>
            </a:r>
          </a:p>
        </p:txBody>
      </p:sp>
      <p:pic>
        <p:nvPicPr>
          <p:cNvPr id="2" name="Picture 1"/>
          <p:cNvPicPr>
            <a:picLocks noChangeAspect="1"/>
          </p:cNvPicPr>
          <p:nvPr/>
        </p:nvPicPr>
        <p:blipFill rotWithShape="1">
          <a:blip r:embed="rId3"/>
          <a:srcRect l="3652" t="15793" r="70104" b="8574"/>
          <a:stretch/>
        </p:blipFill>
        <p:spPr>
          <a:xfrm>
            <a:off x="6248814" y="0"/>
            <a:ext cx="2858316" cy="4631439"/>
          </a:xfrm>
          <a:prstGeom prst="rect">
            <a:avLst/>
          </a:prstGeom>
          <a:effectLst>
            <a:outerShdw blurRad="50800" dist="38100" dir="2700000" algn="tl" rotWithShape="0">
              <a:prstClr val="black">
                <a:alpha val="40000"/>
              </a:prstClr>
            </a:outerShdw>
          </a:effectLst>
        </p:spPr>
      </p:pic>
      <p:sp>
        <p:nvSpPr>
          <p:cNvPr id="17" name="Google Shape;1208;p43">
            <a:extLst>
              <a:ext uri="{FF2B5EF4-FFF2-40B4-BE49-F238E27FC236}">
                <a16:creationId xmlns:a16="http://schemas.microsoft.com/office/drawing/2014/main" id="{7C9272C6-D898-70F1-8FA9-D74281F8695D}"/>
              </a:ext>
            </a:extLst>
          </p:cNvPr>
          <p:cNvSpPr/>
          <p:nvPr/>
        </p:nvSpPr>
        <p:spPr>
          <a:xfrm>
            <a:off x="456605" y="1782036"/>
            <a:ext cx="5749109" cy="2641482"/>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179388" indent="-179388" defTabSz="914400">
              <a:spcAft>
                <a:spcPts val="300"/>
              </a:spcAft>
              <a:buFont typeface="Arial" panose="020B0604020202020204" pitchFamily="34" charset="0"/>
              <a:buChar char="•"/>
            </a:pPr>
            <a:r>
              <a:rPr lang="sv-SE" sz="1400" dirty="0">
                <a:latin typeface="PT Sans" panose="020B0503020203020204"/>
              </a:rPr>
              <a:t>DNA asing dan plasmid dipotong menggunaka</a:t>
            </a:r>
            <a:r>
              <a:rPr lang="id-ID" sz="1400" dirty="0">
                <a:latin typeface="PT Sans" panose="020B0503020203020204"/>
              </a:rPr>
              <a:t>n </a:t>
            </a:r>
            <a:r>
              <a:rPr lang="sv-SE" sz="1400" dirty="0">
                <a:latin typeface="PT Sans" panose="020B0503020203020204"/>
              </a:rPr>
              <a:t>enzim restriksi yang sama. Situs restriksi hanya ada satu</a:t>
            </a:r>
            <a:r>
              <a:rPr lang="id-ID" sz="1400" dirty="0">
                <a:latin typeface="PT Sans" panose="020B0503020203020204"/>
              </a:rPr>
              <a:t> </a:t>
            </a:r>
            <a:r>
              <a:rPr lang="sv-SE" sz="1400" dirty="0">
                <a:latin typeface="PT Sans" panose="020B0503020203020204"/>
              </a:rPr>
              <a:t>dan dekat dengan </a:t>
            </a:r>
            <a:r>
              <a:rPr lang="id-ID" sz="1400" dirty="0">
                <a:latin typeface="PT Sans" panose="020B0503020203020204"/>
              </a:rPr>
              <a:t>gen </a:t>
            </a:r>
            <a:r>
              <a:rPr lang="sv-SE" sz="1400" i="1" dirty="0">
                <a:latin typeface="PT Sans" panose="020B0503020203020204"/>
              </a:rPr>
              <a:t>lacZ</a:t>
            </a:r>
            <a:r>
              <a:rPr lang="sv-SE" sz="1400" dirty="0">
                <a:latin typeface="PT Sans" panose="020B0503020203020204"/>
              </a:rPr>
              <a:t>.</a:t>
            </a:r>
          </a:p>
          <a:p>
            <a:pPr marL="179388" indent="-179388" defTabSz="914400">
              <a:spcAft>
                <a:spcPts val="300"/>
              </a:spcAft>
              <a:buFont typeface="Arial" panose="020B0604020202020204" pitchFamily="34" charset="0"/>
              <a:buChar char="•"/>
            </a:pPr>
            <a:r>
              <a:rPr lang="sv-SE" sz="1400" dirty="0">
                <a:latin typeface="PT Sans" panose="020B0503020203020204"/>
              </a:rPr>
              <a:t>Enzim restriksi menciptakan ujung lengket yang</a:t>
            </a:r>
            <a:r>
              <a:rPr lang="id-ID" sz="1400" dirty="0">
                <a:latin typeface="PT Sans" panose="020B0503020203020204"/>
              </a:rPr>
              <a:t> </a:t>
            </a:r>
            <a:r>
              <a:rPr lang="sv-SE" sz="1400" dirty="0">
                <a:latin typeface="PT Sans" panose="020B0503020203020204"/>
              </a:rPr>
              <a:t>memungkinkan DNA asing dan vektor kloning</a:t>
            </a:r>
            <a:r>
              <a:rPr lang="id-ID" sz="1400" dirty="0">
                <a:latin typeface="PT Sans" panose="020B0503020203020204"/>
              </a:rPr>
              <a:t> </a:t>
            </a:r>
            <a:r>
              <a:rPr lang="sv-SE" sz="1400" dirty="0">
                <a:latin typeface="PT Sans" panose="020B0503020203020204"/>
              </a:rPr>
              <a:t>untuk menempel.</a:t>
            </a:r>
            <a:endParaRPr lang="id-ID" sz="1400" dirty="0">
              <a:latin typeface="PT Sans" panose="020B0503020203020204"/>
            </a:endParaRPr>
          </a:p>
          <a:p>
            <a:pPr marL="179388" indent="-179388" defTabSz="914400">
              <a:spcAft>
                <a:spcPts val="300"/>
              </a:spcAft>
              <a:buFont typeface="Arial" panose="020B0604020202020204" pitchFamily="34" charset="0"/>
              <a:buChar char="•"/>
            </a:pPr>
            <a:r>
              <a:rPr lang="id-ID" sz="1400" kern="0" dirty="0">
                <a:latin typeface="PT Sans" panose="020B0503020203020204"/>
                <a:cs typeface="Palanquin" panose="020B0004020203020204" pitchFamily="34" charset="0"/>
              </a:rPr>
              <a:t>Vektor kloning bertransformasi menjadi </a:t>
            </a:r>
            <a:r>
              <a:rPr lang="id-ID" sz="1400" i="1" kern="0" dirty="0">
                <a:latin typeface="PT Sans" panose="020B0503020203020204"/>
                <a:cs typeface="Palanquin" panose="020B0004020203020204" pitchFamily="34" charset="0"/>
              </a:rPr>
              <a:t>strain</a:t>
            </a:r>
            <a:r>
              <a:rPr lang="id-ID" sz="1400" kern="0" dirty="0">
                <a:latin typeface="PT Sans" panose="020B0503020203020204"/>
                <a:cs typeface="Palanquin" panose="020B0004020203020204" pitchFamily="34" charset="0"/>
              </a:rPr>
              <a:t> bakteri inang yang sensitif terhadap ampisilin dan kehilangan gen </a:t>
            </a:r>
            <a:r>
              <a:rPr lang="id-ID" sz="1400" i="1" kern="0" dirty="0">
                <a:latin typeface="PT Sans" panose="020B0503020203020204"/>
                <a:cs typeface="Palanquin" panose="020B0004020203020204" pitchFamily="34" charset="0"/>
              </a:rPr>
              <a:t>lacZ</a:t>
            </a:r>
            <a:r>
              <a:rPr lang="id-ID" sz="1400" kern="0" dirty="0">
                <a:latin typeface="PT Sans" panose="020B0503020203020204"/>
                <a:cs typeface="Palanquin" panose="020B0004020203020204" pitchFamily="34" charset="0"/>
              </a:rPr>
              <a:t>.</a:t>
            </a:r>
          </a:p>
          <a:p>
            <a:pPr marL="179388" indent="-179388" defTabSz="914400">
              <a:spcAft>
                <a:spcPts val="300"/>
              </a:spcAft>
              <a:buFont typeface="Arial" panose="020B0604020202020204" pitchFamily="34" charset="0"/>
              <a:buChar char="•"/>
            </a:pPr>
            <a:r>
              <a:rPr lang="id-ID" sz="1400" kern="0" dirty="0">
                <a:latin typeface="PT Sans" panose="020B0503020203020204"/>
                <a:cs typeface="Palanquin" panose="020B0004020203020204" pitchFamily="34" charset="0"/>
              </a:rPr>
              <a:t>Bakteri ditumbuhkan di media yang mengandung ampisilin dan X-gal. Bakteri tanpa plasmid akan mati. Plasmid yang tidak mengandung gen sisipan mengubah koloni menjadi berwarna biru. Plasmid dengan sisipan tidak akan memiliki </a:t>
            </a:r>
            <a:r>
              <a:rPr lang="id-ID" sz="1400" i="1" kern="0" dirty="0">
                <a:latin typeface="PT Sans" panose="020B0503020203020204"/>
                <a:cs typeface="Palanquin" panose="020B0004020203020204" pitchFamily="34" charset="0"/>
              </a:rPr>
              <a:t>lacZ </a:t>
            </a:r>
            <a:r>
              <a:rPr lang="id-ID" sz="1400" kern="0" dirty="0">
                <a:latin typeface="PT Sans" panose="020B0503020203020204"/>
                <a:cs typeface="Palanquin" panose="020B0004020203020204" pitchFamily="34" charset="0"/>
              </a:rPr>
              <a:t>aktif sehingga warna koloni putih.</a:t>
            </a:r>
          </a:p>
        </p:txBody>
      </p:sp>
      <p:sp>
        <p:nvSpPr>
          <p:cNvPr id="18" name="Google Shape;1208;p43">
            <a:extLst>
              <a:ext uri="{FF2B5EF4-FFF2-40B4-BE49-F238E27FC236}">
                <a16:creationId xmlns:a16="http://schemas.microsoft.com/office/drawing/2014/main" id="{7C9272C6-D898-70F1-8FA9-D74281F8695D}"/>
              </a:ext>
            </a:extLst>
          </p:cNvPr>
          <p:cNvSpPr/>
          <p:nvPr/>
        </p:nvSpPr>
        <p:spPr>
          <a:xfrm>
            <a:off x="467431" y="1415711"/>
            <a:ext cx="5599882" cy="366325"/>
          </a:xfrm>
          <a:prstGeom prst="rect">
            <a:avLst/>
          </a:prstGeom>
          <a:noFill/>
          <a:ln>
            <a:noFill/>
          </a:ln>
        </p:spPr>
        <p:txBody>
          <a:bodyPr spcFirstLastPara="1" wrap="square" lIns="91425" tIns="91425" rIns="91425" bIns="91425" anchor="ctr" anchorCtr="0">
            <a:noAutofit/>
          </a:bodyPr>
          <a:lstStyle/>
          <a:p>
            <a:pPr marL="87313" indent="7938" defTabSz="914400">
              <a:spcAft>
                <a:spcPts val="300"/>
              </a:spcAft>
            </a:pPr>
            <a:r>
              <a:rPr lang="id-ID" sz="1600" b="1" dirty="0">
                <a:latin typeface="PT Sans" panose="020B0503020203020204"/>
              </a:rPr>
              <a:t>Tahap pembuatan DNA rekombinan menggunakan plasmid</a:t>
            </a:r>
            <a:endParaRPr lang="id-ID" sz="1600" kern="0" dirty="0">
              <a:latin typeface="PT Sans" panose="020B0503020203020204"/>
              <a:cs typeface="Palanquin" panose="020B0004020203020204" pitchFamily="34" charset="0"/>
            </a:endParaRPr>
          </a:p>
        </p:txBody>
      </p:sp>
      <p:sp>
        <p:nvSpPr>
          <p:cNvPr id="9" name="Google Shape;252;p34"/>
          <p:cNvSpPr txBox="1">
            <a:spLocks/>
          </p:cNvSpPr>
          <p:nvPr/>
        </p:nvSpPr>
        <p:spPr>
          <a:xfrm>
            <a:off x="792297" y="239761"/>
            <a:ext cx="581684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smtClean="0">
                <a:solidFill>
                  <a:schemeClr val="tx1"/>
                </a:solidFill>
                <a:latin typeface="PT Sans" panose="020B0503020203020204"/>
              </a:rPr>
              <a:t>Rekombinasi DNA</a:t>
            </a:r>
            <a:endParaRPr lang="fi-FI" sz="2600" b="1" dirty="0">
              <a:solidFill>
                <a:schemeClr val="tx1"/>
              </a:solidFill>
              <a:latin typeface="PT Sans" panose="020B0503020203020204"/>
            </a:endParaRPr>
          </a:p>
        </p:txBody>
      </p:sp>
      <p:sp>
        <p:nvSpPr>
          <p:cNvPr id="10" name="Google Shape;226;p33"/>
          <p:cNvSpPr/>
          <p:nvPr/>
        </p:nvSpPr>
        <p:spPr>
          <a:xfrm>
            <a:off x="73162" y="143142"/>
            <a:ext cx="719135" cy="677332"/>
          </a:xfrm>
          <a:prstGeom prst="ellipse">
            <a:avLst/>
          </a:prstGeom>
          <a:solidFill>
            <a:schemeClr val="accent2">
              <a:lumMod val="50000"/>
            </a:schemeClr>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2</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215317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4" name="Google Shape;272;p35">
            <a:extLst>
              <a:ext uri="{FF2B5EF4-FFF2-40B4-BE49-F238E27FC236}">
                <a16:creationId xmlns:a16="http://schemas.microsoft.com/office/drawing/2014/main" id="{E53730A6-BD29-2C5B-0DD6-0254246AE44B}"/>
              </a:ext>
            </a:extLst>
          </p:cNvPr>
          <p:cNvSpPr txBox="1">
            <a:spLocks/>
          </p:cNvSpPr>
          <p:nvPr/>
        </p:nvSpPr>
        <p:spPr>
          <a:xfrm>
            <a:off x="480322" y="1025512"/>
            <a:ext cx="2940609"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Teknologi Plasmid</a:t>
            </a:r>
          </a:p>
        </p:txBody>
      </p:sp>
      <p:sp>
        <p:nvSpPr>
          <p:cNvPr id="17" name="Google Shape;1208;p43">
            <a:extLst>
              <a:ext uri="{FF2B5EF4-FFF2-40B4-BE49-F238E27FC236}">
                <a16:creationId xmlns:a16="http://schemas.microsoft.com/office/drawing/2014/main" id="{7C9272C6-D898-70F1-8FA9-D74281F8695D}"/>
              </a:ext>
            </a:extLst>
          </p:cNvPr>
          <p:cNvSpPr/>
          <p:nvPr/>
        </p:nvSpPr>
        <p:spPr>
          <a:xfrm>
            <a:off x="429985" y="2121316"/>
            <a:ext cx="8284029" cy="2394166"/>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179388" indent="-179388" defTabSz="914400">
              <a:spcAft>
                <a:spcPts val="300"/>
              </a:spcAft>
              <a:buFont typeface="Arial" panose="020B0604020202020204" pitchFamily="34" charset="0"/>
              <a:buChar char="•"/>
            </a:pPr>
            <a:r>
              <a:rPr lang="id-ID" sz="1500" dirty="0">
                <a:latin typeface="PT Sans" panose="020B0503020203020204"/>
              </a:rPr>
              <a:t>P</a:t>
            </a:r>
            <a:r>
              <a:rPr lang="sv-SE" sz="1500" dirty="0">
                <a:latin typeface="PT Sans" panose="020B0503020203020204"/>
              </a:rPr>
              <a:t>lasmid bakteri dan DNA y</a:t>
            </a:r>
            <a:r>
              <a:rPr lang="id-ID" sz="1500" dirty="0">
                <a:latin typeface="PT Sans" panose="020B0503020203020204"/>
              </a:rPr>
              <a:t>ang mengandung </a:t>
            </a:r>
            <a:r>
              <a:rPr lang="sv-SE" sz="1500" dirty="0">
                <a:latin typeface="PT Sans" panose="020B0503020203020204"/>
              </a:rPr>
              <a:t>gen insulin dari sel pankreas dipotong </a:t>
            </a:r>
            <a:r>
              <a:rPr lang="id-ID" sz="1500" dirty="0">
                <a:latin typeface="PT Sans" panose="020B0503020203020204"/>
              </a:rPr>
              <a:t>menggunakan </a:t>
            </a:r>
            <a:r>
              <a:rPr lang="sv-SE" sz="1500" dirty="0">
                <a:latin typeface="PT Sans" panose="020B0503020203020204"/>
              </a:rPr>
              <a:t>enzim</a:t>
            </a:r>
            <a:r>
              <a:rPr lang="id-ID" sz="1500" dirty="0">
                <a:latin typeface="PT Sans" panose="020B0503020203020204"/>
              </a:rPr>
              <a:t> </a:t>
            </a:r>
            <a:r>
              <a:rPr lang="sv-SE" sz="1500" dirty="0">
                <a:latin typeface="PT Sans" panose="020B0503020203020204"/>
              </a:rPr>
              <a:t>endonuklease restriksi.</a:t>
            </a:r>
          </a:p>
          <a:p>
            <a:pPr marL="179388" indent="-179388" defTabSz="914400">
              <a:spcAft>
                <a:spcPts val="300"/>
              </a:spcAft>
              <a:buFont typeface="Arial" panose="020B0604020202020204" pitchFamily="34" charset="0"/>
              <a:buChar char="•"/>
            </a:pPr>
            <a:r>
              <a:rPr lang="sv-SE" sz="1500" dirty="0">
                <a:latin typeface="PT Sans" panose="020B0503020203020204"/>
              </a:rPr>
              <a:t>Fragmen DNA gen insulin disambungkan pada</a:t>
            </a:r>
            <a:r>
              <a:rPr lang="id-ID" sz="1500" dirty="0">
                <a:latin typeface="PT Sans" panose="020B0503020203020204"/>
              </a:rPr>
              <a:t> </a:t>
            </a:r>
            <a:r>
              <a:rPr lang="sv-SE" sz="1500" dirty="0">
                <a:latin typeface="PT Sans" panose="020B0503020203020204"/>
              </a:rPr>
              <a:t>plasmid menggunakan enzim DNA ligase sehingga</a:t>
            </a:r>
            <a:r>
              <a:rPr lang="id-ID" sz="1500" dirty="0">
                <a:latin typeface="PT Sans" panose="020B0503020203020204"/>
              </a:rPr>
              <a:t> </a:t>
            </a:r>
            <a:r>
              <a:rPr lang="sv-SE" sz="1500" dirty="0">
                <a:latin typeface="PT Sans" panose="020B0503020203020204"/>
              </a:rPr>
              <a:t>terbentu</a:t>
            </a:r>
            <a:r>
              <a:rPr lang="id-ID" sz="1500" dirty="0">
                <a:latin typeface="PT Sans" panose="020B0503020203020204"/>
              </a:rPr>
              <a:t>k</a:t>
            </a:r>
            <a:r>
              <a:rPr lang="sv-SE" sz="1500" dirty="0">
                <a:latin typeface="PT Sans" panose="020B0503020203020204"/>
              </a:rPr>
              <a:t> plasmid dengan rangkaian DNA</a:t>
            </a:r>
            <a:r>
              <a:rPr lang="id-ID" sz="1500" dirty="0">
                <a:latin typeface="PT Sans" panose="020B0503020203020204"/>
              </a:rPr>
              <a:t> </a:t>
            </a:r>
            <a:r>
              <a:rPr lang="sv-SE" sz="1500" dirty="0">
                <a:latin typeface="PT Sans" panose="020B0503020203020204"/>
              </a:rPr>
              <a:t>rekombinan.</a:t>
            </a:r>
          </a:p>
          <a:p>
            <a:pPr marL="179388" indent="-179388" defTabSz="914400">
              <a:spcAft>
                <a:spcPts val="300"/>
              </a:spcAft>
              <a:buFont typeface="Arial" panose="020B0604020202020204" pitchFamily="34" charset="0"/>
              <a:buChar char="•"/>
            </a:pPr>
            <a:r>
              <a:rPr lang="sv-SE" sz="1500" dirty="0">
                <a:latin typeface="PT Sans" panose="020B0503020203020204"/>
              </a:rPr>
              <a:t>Plasmid rekombinan dimasukkan ke dalam sel</a:t>
            </a:r>
            <a:r>
              <a:rPr lang="id-ID" sz="1500" dirty="0">
                <a:latin typeface="PT Sans" panose="020B0503020203020204"/>
              </a:rPr>
              <a:t> wadah (seperti bakteri </a:t>
            </a:r>
            <a:r>
              <a:rPr lang="id-ID" sz="1500" i="1" dirty="0">
                <a:latin typeface="PT Sans" panose="020B0503020203020204"/>
              </a:rPr>
              <a:t>E. coli</a:t>
            </a:r>
            <a:r>
              <a:rPr lang="id-ID" sz="1500" dirty="0">
                <a:latin typeface="PT Sans" panose="020B0503020203020204"/>
              </a:rPr>
              <a:t>)</a:t>
            </a:r>
            <a:r>
              <a:rPr lang="sv-SE" sz="1500" dirty="0">
                <a:latin typeface="PT Sans" panose="020B0503020203020204"/>
              </a:rPr>
              <a:t>.</a:t>
            </a:r>
          </a:p>
          <a:p>
            <a:pPr marL="179388" indent="-179388" defTabSz="914400">
              <a:spcAft>
                <a:spcPts val="300"/>
              </a:spcAft>
              <a:buFont typeface="Arial" panose="020B0604020202020204" pitchFamily="34" charset="0"/>
              <a:buChar char="•"/>
            </a:pPr>
            <a:r>
              <a:rPr lang="sv-SE" sz="1500" dirty="0">
                <a:latin typeface="PT Sans" panose="020B0503020203020204"/>
              </a:rPr>
              <a:t>Bakteri rekombinan dikembangbiak</a:t>
            </a:r>
            <a:r>
              <a:rPr lang="id-ID" sz="1500" dirty="0">
                <a:latin typeface="PT Sans" panose="020B0503020203020204"/>
              </a:rPr>
              <a:t>k</a:t>
            </a:r>
            <a:r>
              <a:rPr lang="sv-SE" sz="1500" dirty="0">
                <a:latin typeface="PT Sans" panose="020B0503020203020204"/>
              </a:rPr>
              <a:t>an sehingga diperoleh</a:t>
            </a:r>
            <a:r>
              <a:rPr lang="id-ID" sz="1500" dirty="0">
                <a:latin typeface="PT Sans" panose="020B0503020203020204"/>
              </a:rPr>
              <a:t> </a:t>
            </a:r>
            <a:r>
              <a:rPr lang="sv-SE" sz="1500" dirty="0">
                <a:latin typeface="PT Sans" panose="020B0503020203020204"/>
              </a:rPr>
              <a:t>populasi bakteri yang mampu menghasilkan hormon</a:t>
            </a:r>
            <a:r>
              <a:rPr lang="id-ID" sz="1500" dirty="0">
                <a:latin typeface="PT Sans" panose="020B0503020203020204"/>
              </a:rPr>
              <a:t> </a:t>
            </a:r>
            <a:r>
              <a:rPr lang="sv-SE" sz="1500" dirty="0">
                <a:latin typeface="PT Sans" panose="020B0503020203020204"/>
              </a:rPr>
              <a:t>insulin dalam jumlah banyak.</a:t>
            </a:r>
          </a:p>
          <a:p>
            <a:pPr marL="179388" indent="-179388" defTabSz="914400">
              <a:spcAft>
                <a:spcPts val="300"/>
              </a:spcAft>
              <a:buFont typeface="Arial" panose="020B0604020202020204" pitchFamily="34" charset="0"/>
              <a:buChar char="•"/>
            </a:pPr>
            <a:r>
              <a:rPr lang="sv-SE" sz="1500" dirty="0">
                <a:latin typeface="PT Sans" panose="020B0503020203020204"/>
              </a:rPr>
              <a:t>Hormon insulin yang dihasilkan oleh bakteri rekombinan</a:t>
            </a:r>
            <a:r>
              <a:rPr lang="id-ID" sz="1500" dirty="0">
                <a:latin typeface="PT Sans" panose="020B0503020203020204"/>
              </a:rPr>
              <a:t> </a:t>
            </a:r>
            <a:r>
              <a:rPr lang="sv-SE" sz="1500" dirty="0">
                <a:latin typeface="PT Sans" panose="020B0503020203020204"/>
              </a:rPr>
              <a:t>dikumpulkan dan disuntikkan pada penderita diabetes</a:t>
            </a:r>
            <a:r>
              <a:rPr lang="id-ID" sz="1500" dirty="0">
                <a:latin typeface="PT Sans" panose="020B0503020203020204"/>
              </a:rPr>
              <a:t> </a:t>
            </a:r>
            <a:r>
              <a:rPr lang="sv-SE" sz="1500" dirty="0">
                <a:latin typeface="PT Sans" panose="020B0503020203020204"/>
              </a:rPr>
              <a:t>melitus yang me</a:t>
            </a:r>
            <a:r>
              <a:rPr lang="id-ID" sz="1500" dirty="0">
                <a:latin typeface="PT Sans" panose="020B0503020203020204"/>
              </a:rPr>
              <a:t>mbutuhkan</a:t>
            </a:r>
            <a:r>
              <a:rPr lang="sv-SE" sz="1500" dirty="0">
                <a:latin typeface="PT Sans" panose="020B0503020203020204"/>
              </a:rPr>
              <a:t>.</a:t>
            </a:r>
            <a:endParaRPr lang="id-ID" sz="1500" kern="0" dirty="0">
              <a:latin typeface="PT Sans" panose="020B0503020203020204"/>
              <a:cs typeface="Palanquin" panose="020B0004020203020204" pitchFamily="34" charset="0"/>
            </a:endParaRPr>
          </a:p>
        </p:txBody>
      </p:sp>
      <p:sp>
        <p:nvSpPr>
          <p:cNvPr id="18" name="Google Shape;1208;p43">
            <a:extLst>
              <a:ext uri="{FF2B5EF4-FFF2-40B4-BE49-F238E27FC236}">
                <a16:creationId xmlns:a16="http://schemas.microsoft.com/office/drawing/2014/main" id="{7C9272C6-D898-70F1-8FA9-D74281F8695D}"/>
              </a:ext>
            </a:extLst>
          </p:cNvPr>
          <p:cNvSpPr/>
          <p:nvPr/>
        </p:nvSpPr>
        <p:spPr>
          <a:xfrm>
            <a:off x="273786" y="1645713"/>
            <a:ext cx="4772773" cy="366325"/>
          </a:xfrm>
          <a:prstGeom prst="rect">
            <a:avLst/>
          </a:prstGeom>
          <a:noFill/>
          <a:ln>
            <a:noFill/>
          </a:ln>
        </p:spPr>
        <p:txBody>
          <a:bodyPr spcFirstLastPara="1" wrap="square" lIns="91425" tIns="91425" rIns="91425" bIns="91425" anchor="ctr" anchorCtr="0">
            <a:noAutofit/>
          </a:bodyPr>
          <a:lstStyle/>
          <a:p>
            <a:pPr marL="87313" indent="7938" defTabSz="914400">
              <a:spcAft>
                <a:spcPts val="300"/>
              </a:spcAft>
            </a:pPr>
            <a:r>
              <a:rPr lang="id-ID" sz="1500" b="1" dirty="0">
                <a:latin typeface="PT Sans" panose="020B0503020203020204"/>
              </a:rPr>
              <a:t>Teknologi plasmid dalam pembuatan hormon insulin</a:t>
            </a:r>
            <a:endParaRPr lang="id-ID" sz="1500" kern="0" dirty="0">
              <a:latin typeface="PT Sans" panose="020B0503020203020204"/>
              <a:cs typeface="Palanquin" panose="020B0004020203020204" pitchFamily="34" charset="0"/>
            </a:endParaRPr>
          </a:p>
        </p:txBody>
      </p:sp>
      <p:pic>
        <p:nvPicPr>
          <p:cNvPr id="3" name="Picture 2"/>
          <p:cNvPicPr>
            <a:picLocks noChangeAspect="1"/>
          </p:cNvPicPr>
          <p:nvPr/>
        </p:nvPicPr>
        <p:blipFill rotWithShape="1">
          <a:blip r:embed="rId3"/>
          <a:srcRect l="16818" t="19665" r="14594" b="19334"/>
          <a:stretch/>
        </p:blipFill>
        <p:spPr>
          <a:xfrm>
            <a:off x="5051862" y="0"/>
            <a:ext cx="4079205" cy="2039778"/>
          </a:xfrm>
          <a:prstGeom prst="rect">
            <a:avLst/>
          </a:prstGeom>
          <a:effectLst>
            <a:outerShdw blurRad="50800" dist="38100" dir="2700000" algn="tl" rotWithShape="0">
              <a:prstClr val="black">
                <a:alpha val="40000"/>
              </a:prstClr>
            </a:outerShdw>
          </a:effectLst>
        </p:spPr>
      </p:pic>
      <p:sp>
        <p:nvSpPr>
          <p:cNvPr id="9" name="Google Shape;252;p34"/>
          <p:cNvSpPr txBox="1">
            <a:spLocks/>
          </p:cNvSpPr>
          <p:nvPr/>
        </p:nvSpPr>
        <p:spPr>
          <a:xfrm>
            <a:off x="792297" y="239761"/>
            <a:ext cx="581684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smtClean="0">
                <a:solidFill>
                  <a:schemeClr val="tx1"/>
                </a:solidFill>
                <a:latin typeface="PT Sans" panose="020B0503020203020204"/>
              </a:rPr>
              <a:t>Rekombinasi DNA</a:t>
            </a:r>
            <a:endParaRPr lang="fi-FI" sz="2600" b="1" dirty="0">
              <a:solidFill>
                <a:schemeClr val="tx1"/>
              </a:solidFill>
              <a:latin typeface="PT Sans" panose="020B0503020203020204"/>
            </a:endParaRPr>
          </a:p>
        </p:txBody>
      </p:sp>
      <p:sp>
        <p:nvSpPr>
          <p:cNvPr id="10" name="Google Shape;226;p33"/>
          <p:cNvSpPr/>
          <p:nvPr/>
        </p:nvSpPr>
        <p:spPr>
          <a:xfrm>
            <a:off x="73162" y="143142"/>
            <a:ext cx="719135" cy="677332"/>
          </a:xfrm>
          <a:prstGeom prst="ellipse">
            <a:avLst/>
          </a:prstGeom>
          <a:solidFill>
            <a:schemeClr val="accent2">
              <a:lumMod val="50000"/>
            </a:schemeClr>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a:cs typeface="Arial"/>
                <a:sym typeface="Arial"/>
              </a:rPr>
              <a:t>2</a:t>
            </a:r>
            <a:endParaRPr sz="2800" b="1" kern="0" dirty="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2695711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2" name="Google Shape;252;p34"/>
          <p:cNvSpPr txBox="1">
            <a:spLocks noGrp="1"/>
          </p:cNvSpPr>
          <p:nvPr>
            <p:ph type="title"/>
          </p:nvPr>
        </p:nvSpPr>
        <p:spPr>
          <a:xfrm>
            <a:off x="534507" y="1730262"/>
            <a:ext cx="8051808" cy="1293862"/>
          </a:xfrm>
          <a:prstGeom prst="rect">
            <a:avLst/>
          </a:prstGeom>
        </p:spPr>
        <p:txBody>
          <a:bodyPr spcFirstLastPara="1" wrap="square" lIns="91425" tIns="91425" rIns="91425" bIns="91425" anchor="ctr" anchorCtr="0">
            <a:noAutofit/>
          </a:bodyPr>
          <a:lstStyle/>
          <a:p>
            <a:r>
              <a:rPr lang="id-ID" sz="4400" dirty="0">
                <a:latin typeface="PT Sans" panose="020B0503020203020204"/>
              </a:rPr>
              <a:t>Pemanfaatan Rekayasa Genetika</a:t>
            </a:r>
          </a:p>
        </p:txBody>
      </p:sp>
      <p:sp>
        <p:nvSpPr>
          <p:cNvPr id="253" name="Google Shape;253;p34"/>
          <p:cNvSpPr txBox="1">
            <a:spLocks noGrp="1"/>
          </p:cNvSpPr>
          <p:nvPr>
            <p:ph type="title" idx="2"/>
          </p:nvPr>
        </p:nvSpPr>
        <p:spPr>
          <a:xfrm>
            <a:off x="765797" y="615215"/>
            <a:ext cx="7589229" cy="1193318"/>
          </a:xfrm>
          <a:prstGeom prst="rect">
            <a:avLst/>
          </a:prstGeom>
        </p:spPr>
        <p:txBody>
          <a:bodyPr spcFirstLastPara="1" wrap="square" lIns="91425" tIns="91425" rIns="91425" bIns="91425" anchor="t" anchorCtr="0">
            <a:noAutofit/>
          </a:bodyPr>
          <a:lstStyle/>
          <a:p>
            <a:pPr algn="ctr"/>
            <a:r>
              <a:rPr lang="id-ID" dirty="0">
                <a:latin typeface="PT Sans" panose="020B0503020203020204"/>
              </a:rPr>
              <a:t>G</a:t>
            </a:r>
            <a:endParaRPr dirty="0">
              <a:latin typeface="PT Sans" panose="020B0503020203020204"/>
            </a:endParaRPr>
          </a:p>
        </p:txBody>
      </p:sp>
      <p:sp>
        <p:nvSpPr>
          <p:cNvPr id="254" name="Google Shape;254;p34"/>
          <p:cNvSpPr txBox="1">
            <a:spLocks noGrp="1"/>
          </p:cNvSpPr>
          <p:nvPr>
            <p:ph type="subTitle" idx="1"/>
          </p:nvPr>
        </p:nvSpPr>
        <p:spPr>
          <a:xfrm>
            <a:off x="1163245" y="3024124"/>
            <a:ext cx="6794332" cy="775696"/>
          </a:xfrm>
          <a:prstGeom prst="rect">
            <a:avLst/>
          </a:prstGeom>
          <a:noFill/>
          <a:ln>
            <a:noFill/>
          </a:ln>
        </p:spPr>
        <p:txBody>
          <a:bodyPr spcFirstLastPara="1" wrap="square" lIns="91425" tIns="91425" rIns="91425" bIns="91425" anchor="t" anchorCtr="0">
            <a:noAutofit/>
          </a:bodyPr>
          <a:lstStyle/>
          <a:p>
            <a:pPr marL="0" indent="0"/>
            <a:r>
              <a:rPr lang="sv-SE" sz="1700" dirty="0">
                <a:solidFill>
                  <a:srgbClr val="000000"/>
                </a:solidFill>
                <a:latin typeface="PT Sans" panose="020B0503020203020204"/>
                <a:cs typeface="Palanquin" panose="020B0004020203020204" pitchFamily="34" charset="0"/>
              </a:rPr>
              <a:t>Pemanfaatan bioteknologi rekayasa genetika, antara lain</a:t>
            </a:r>
            <a:r>
              <a:rPr lang="id-ID" sz="1700" dirty="0">
                <a:solidFill>
                  <a:srgbClr val="000000"/>
                </a:solidFill>
                <a:latin typeface="PT Sans" panose="020B0503020203020204"/>
                <a:cs typeface="Palanquin" panose="020B0004020203020204" pitchFamily="34" charset="0"/>
              </a:rPr>
              <a:t> </a:t>
            </a:r>
            <a:r>
              <a:rPr lang="sv-SE" sz="1700" dirty="0">
                <a:solidFill>
                  <a:srgbClr val="000000"/>
                </a:solidFill>
                <a:latin typeface="PT Sans" panose="020B0503020203020204"/>
                <a:cs typeface="Palanquin" panose="020B0004020203020204" pitchFamily="34" charset="0"/>
              </a:rPr>
              <a:t>untuk </a:t>
            </a:r>
            <a:r>
              <a:rPr lang="sv-SE" sz="1700" b="1" dirty="0">
                <a:solidFill>
                  <a:srgbClr val="000000"/>
                </a:solidFill>
                <a:latin typeface="PT Sans" panose="020B0503020203020204"/>
                <a:cs typeface="Palanquin" panose="020B0004020203020204" pitchFamily="34" charset="0"/>
              </a:rPr>
              <a:t>terapi gen</a:t>
            </a:r>
            <a:r>
              <a:rPr lang="sv-SE" sz="1700" dirty="0">
                <a:solidFill>
                  <a:srgbClr val="000000"/>
                </a:solidFill>
                <a:latin typeface="PT Sans" panose="020B0503020203020204"/>
                <a:cs typeface="Palanquin" panose="020B0004020203020204" pitchFamily="34" charset="0"/>
              </a:rPr>
              <a:t>, </a:t>
            </a:r>
            <a:r>
              <a:rPr lang="sv-SE" sz="1700" b="1" dirty="0">
                <a:solidFill>
                  <a:srgbClr val="000000"/>
                </a:solidFill>
                <a:latin typeface="PT Sans" panose="020B0503020203020204"/>
                <a:cs typeface="Palanquin" panose="020B0004020203020204" pitchFamily="34" charset="0"/>
              </a:rPr>
              <a:t>pembuatan vaksin baru</a:t>
            </a:r>
            <a:r>
              <a:rPr lang="sv-SE" sz="1700" dirty="0">
                <a:solidFill>
                  <a:srgbClr val="000000"/>
                </a:solidFill>
                <a:latin typeface="PT Sans" panose="020B0503020203020204"/>
                <a:cs typeface="Palanquin" panose="020B0004020203020204" pitchFamily="34" charset="0"/>
              </a:rPr>
              <a:t>, dan </a:t>
            </a:r>
            <a:r>
              <a:rPr lang="sv-SE" sz="1700" b="1" dirty="0">
                <a:solidFill>
                  <a:srgbClr val="000000"/>
                </a:solidFill>
                <a:latin typeface="PT Sans" panose="020B0503020203020204"/>
                <a:cs typeface="Palanquin" panose="020B0004020203020204" pitchFamily="34" charset="0"/>
              </a:rPr>
              <a:t>pembuatan</a:t>
            </a:r>
            <a:r>
              <a:rPr lang="id-ID" sz="1700" b="1" dirty="0">
                <a:solidFill>
                  <a:srgbClr val="000000"/>
                </a:solidFill>
                <a:latin typeface="PT Sans" panose="020B0503020203020204"/>
                <a:cs typeface="Palanquin" panose="020B0004020203020204" pitchFamily="34" charset="0"/>
              </a:rPr>
              <a:t> </a:t>
            </a:r>
            <a:r>
              <a:rPr lang="sv-SE" sz="1700" b="1" dirty="0">
                <a:solidFill>
                  <a:srgbClr val="000000"/>
                </a:solidFill>
                <a:latin typeface="PT Sans" panose="020B0503020203020204"/>
                <a:cs typeface="Palanquin" panose="020B0004020203020204" pitchFamily="34" charset="0"/>
              </a:rPr>
              <a:t>tanaman transgenik</a:t>
            </a:r>
            <a:r>
              <a:rPr lang="sv-SE" sz="1700" dirty="0">
                <a:solidFill>
                  <a:srgbClr val="000000"/>
                </a:solidFill>
                <a:latin typeface="PT Sans" panose="020B0503020203020204"/>
                <a:cs typeface="Palanquin" panose="020B0004020203020204" pitchFamily="34" charset="0"/>
              </a:rPr>
              <a:t>.</a:t>
            </a:r>
            <a:endParaRPr lang="en-US" sz="1700" dirty="0">
              <a:solidFill>
                <a:srgbClr val="000000"/>
              </a:solidFill>
              <a:latin typeface="PT Sans" panose="020B0503020203020204"/>
              <a:cs typeface="Palanquin" panose="020B0004020203020204" pitchFamily="34" charset="0"/>
            </a:endParaRPr>
          </a:p>
        </p:txBody>
      </p:sp>
      <p:pic>
        <p:nvPicPr>
          <p:cNvPr id="18" name="Picture 17">
            <a:extLst>
              <a:ext uri="{FF2B5EF4-FFF2-40B4-BE49-F238E27FC236}">
                <a16:creationId xmlns:a16="http://schemas.microsoft.com/office/drawing/2014/main" id="{E57C29D2-1DD9-E9C1-09B4-7415C86DB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2" name="Google Shape;656;p50"/>
          <p:cNvSpPr/>
          <p:nvPr/>
        </p:nvSpPr>
        <p:spPr>
          <a:xfrm>
            <a:off x="326437" y="180918"/>
            <a:ext cx="674024" cy="615147"/>
          </a:xfrm>
          <a:prstGeom prst="rect">
            <a:avLst/>
          </a:prstGeom>
          <a:solidFill>
            <a:schemeClr val="bg1">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a:cs typeface="Arial"/>
              <a:sym typeface="Arial"/>
            </a:endParaRPr>
          </a:p>
        </p:txBody>
      </p:sp>
      <p:sp>
        <p:nvSpPr>
          <p:cNvPr id="13" name="Google Shape;656;p50"/>
          <p:cNvSpPr/>
          <p:nvPr/>
        </p:nvSpPr>
        <p:spPr>
          <a:xfrm>
            <a:off x="1610763" y="1193623"/>
            <a:ext cx="328500" cy="3285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a:cs typeface="Arial"/>
              <a:sym typeface="Arial"/>
            </a:endParaRPr>
          </a:p>
        </p:txBody>
      </p:sp>
      <p:sp>
        <p:nvSpPr>
          <p:cNvPr id="14" name="Google Shape;656;p50"/>
          <p:cNvSpPr/>
          <p:nvPr/>
        </p:nvSpPr>
        <p:spPr>
          <a:xfrm>
            <a:off x="499199" y="2710933"/>
            <a:ext cx="328500" cy="328500"/>
          </a:xfrm>
          <a:prstGeom prst="rect">
            <a:avLst/>
          </a:prstGeom>
          <a:solidFill>
            <a:schemeClr val="accent6">
              <a:lumMod val="75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1694323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3"/>
                                        </p:tgtEl>
                                        <p:attrNameLst>
                                          <p:attrName>style.visibility</p:attrName>
                                        </p:attrNameLst>
                                      </p:cBhvr>
                                      <p:to>
                                        <p:strVal val="visible"/>
                                      </p:to>
                                    </p:set>
                                    <p:animEffect transition="in" filter="fade">
                                      <p:cBhvr>
                                        <p:cTn id="7" dur="500"/>
                                        <p:tgtEl>
                                          <p:spTgt spid="25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52"/>
                                        </p:tgtEl>
                                        <p:attrNameLst>
                                          <p:attrName>style.visibility</p:attrName>
                                        </p:attrNameLst>
                                      </p:cBhvr>
                                      <p:to>
                                        <p:strVal val="visible"/>
                                      </p:to>
                                    </p:set>
                                    <p:anim calcmode="lin" valueType="num">
                                      <p:cBhvr additive="base">
                                        <p:cTn id="10" dur="500" fill="hold"/>
                                        <p:tgtEl>
                                          <p:spTgt spid="252"/>
                                        </p:tgtEl>
                                        <p:attrNameLst>
                                          <p:attrName>ppt_x</p:attrName>
                                        </p:attrNameLst>
                                      </p:cBhvr>
                                      <p:tavLst>
                                        <p:tav tm="0">
                                          <p:val>
                                            <p:strVal val="#ppt_x"/>
                                          </p:val>
                                        </p:tav>
                                        <p:tav tm="100000">
                                          <p:val>
                                            <p:strVal val="#ppt_x"/>
                                          </p:val>
                                        </p:tav>
                                      </p:tavLst>
                                    </p:anim>
                                    <p:anim calcmode="lin" valueType="num">
                                      <p:cBhvr additive="base">
                                        <p:cTn id="11" dur="500" fill="hold"/>
                                        <p:tgtEl>
                                          <p:spTgt spid="252"/>
                                        </p:tgtEl>
                                        <p:attrNameLst>
                                          <p:attrName>ppt_y</p:attrName>
                                        </p:attrNameLst>
                                      </p:cBhvr>
                                      <p:tavLst>
                                        <p:tav tm="0">
                                          <p:val>
                                            <p:strVal val="1+#ppt_h/2"/>
                                          </p:val>
                                        </p:tav>
                                        <p:tav tm="100000">
                                          <p:val>
                                            <p:strVal val="#ppt_y"/>
                                          </p:val>
                                        </p:tav>
                                      </p:tavLst>
                                    </p:anim>
                                  </p:childTnLst>
                                </p:cTn>
                              </p:par>
                              <p:par>
                                <p:cTn id="12" presetID="1" presetClass="entr" presetSubtype="0" fill="hold" grpId="0" nodeType="withEffect">
                                  <p:stCondLst>
                                    <p:cond delay="0"/>
                                  </p:stCondLst>
                                  <p:childTnLst>
                                    <p:set>
                                      <p:cBhvr>
                                        <p:cTn id="13" dur="1" fill="hold">
                                          <p:stCondLst>
                                            <p:cond delay="499"/>
                                          </p:stCondLst>
                                        </p:cTn>
                                        <p:tgtEl>
                                          <p:spTgt spid="25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 grpId="0"/>
      <p:bldP spid="253" grpId="0"/>
      <p:bldP spid="254"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4" name="Google Shape;1208;p43">
            <a:extLst>
              <a:ext uri="{FF2B5EF4-FFF2-40B4-BE49-F238E27FC236}">
                <a16:creationId xmlns:a16="http://schemas.microsoft.com/office/drawing/2014/main" id="{7C9272C6-D898-70F1-8FA9-D74281F8695D}"/>
              </a:ext>
            </a:extLst>
          </p:cNvPr>
          <p:cNvSpPr/>
          <p:nvPr/>
        </p:nvSpPr>
        <p:spPr>
          <a:xfrm>
            <a:off x="792297" y="804494"/>
            <a:ext cx="7923440" cy="1519158"/>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500" dirty="0">
                <a:latin typeface="PT Sans" panose="020B0503020203020204"/>
              </a:rPr>
              <a:t>Terapi gen adalah usaha perbaikan kelainan genetik dengan memperbaiki susunan basa nitrogen pada rantai DNA dalam gen menggunakan teknik rekombinasi DNA.</a:t>
            </a:r>
          </a:p>
          <a:p>
            <a:pPr marL="268288" indent="-190500">
              <a:spcAft>
                <a:spcPts val="300"/>
              </a:spcAft>
              <a:buFont typeface="Arial" panose="020B0604020202020204" pitchFamily="34" charset="0"/>
              <a:buChar char="•"/>
            </a:pPr>
            <a:r>
              <a:rPr lang="id-ID" sz="1500" dirty="0">
                <a:latin typeface="PT Sans" panose="020B0503020203020204"/>
              </a:rPr>
              <a:t>Terapi gen diterapkan untuk memperbaiki kelainan genetik ADD (</a:t>
            </a:r>
            <a:r>
              <a:rPr lang="id-ID" sz="1500" i="1" dirty="0">
                <a:latin typeface="PT Sans" panose="020B0503020203020204"/>
              </a:rPr>
              <a:t>adenosine deaminase deficiency</a:t>
            </a:r>
            <a:r>
              <a:rPr lang="id-ID" sz="1500" dirty="0">
                <a:latin typeface="PT Sans" panose="020B0503020203020204"/>
              </a:rPr>
              <a:t>), yaitu kelainan berupa hilangnya daya tahan tubuh akibat tidak terdapatnya enzim ADA (adenosin deaminase). ADD menyebabkan penyakit SCID (</a:t>
            </a:r>
            <a:r>
              <a:rPr lang="id-ID" sz="1500" i="1" dirty="0">
                <a:latin typeface="PT Sans" panose="020B0503020203020204"/>
              </a:rPr>
              <a:t>severe combined immunodeficiency disease</a:t>
            </a:r>
            <a:r>
              <a:rPr lang="id-ID" sz="1500" dirty="0">
                <a:latin typeface="PT Sans" panose="020B0503020203020204"/>
              </a:rPr>
              <a:t>).</a:t>
            </a:r>
          </a:p>
        </p:txBody>
      </p:sp>
      <p:sp>
        <p:nvSpPr>
          <p:cNvPr id="13" name="Google Shape;252;p34"/>
          <p:cNvSpPr txBox="1">
            <a:spLocks/>
          </p:cNvSpPr>
          <p:nvPr/>
        </p:nvSpPr>
        <p:spPr>
          <a:xfrm>
            <a:off x="792298" y="239761"/>
            <a:ext cx="2784280"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a:solidFill>
                  <a:schemeClr val="tx1"/>
                </a:solidFill>
                <a:latin typeface="PT Sans" panose="020B0503020203020204"/>
              </a:rPr>
              <a:t>Terapi Gen</a:t>
            </a:r>
            <a:endParaRPr lang="fi-FI" sz="2600" b="1" dirty="0">
              <a:solidFill>
                <a:schemeClr val="tx1"/>
              </a:solidFill>
              <a:latin typeface="PT Sans" panose="020B0503020203020204"/>
            </a:endParaRPr>
          </a:p>
        </p:txBody>
      </p:sp>
      <p:sp>
        <p:nvSpPr>
          <p:cNvPr id="14" name="Google Shape;1208;p43">
            <a:extLst>
              <a:ext uri="{FF2B5EF4-FFF2-40B4-BE49-F238E27FC236}">
                <a16:creationId xmlns:a16="http://schemas.microsoft.com/office/drawing/2014/main" id="{7C9272C6-D898-70F1-8FA9-D74281F8695D}"/>
              </a:ext>
            </a:extLst>
          </p:cNvPr>
          <p:cNvSpPr/>
          <p:nvPr/>
        </p:nvSpPr>
        <p:spPr>
          <a:xfrm>
            <a:off x="792297" y="2453661"/>
            <a:ext cx="7923440" cy="2021749"/>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77788">
              <a:spcAft>
                <a:spcPts val="300"/>
              </a:spcAft>
            </a:pPr>
            <a:r>
              <a:rPr lang="id-ID" sz="1500" dirty="0">
                <a:latin typeface="PT Sans" panose="020B0503020203020204"/>
              </a:rPr>
              <a:t>Mekanisme terapi gen adalah sebagai berikut. </a:t>
            </a:r>
          </a:p>
          <a:p>
            <a:pPr marL="268288" indent="-190500">
              <a:spcAft>
                <a:spcPts val="300"/>
              </a:spcAft>
              <a:buFont typeface="Arial" panose="020B0604020202020204" pitchFamily="34" charset="0"/>
              <a:buChar char="•"/>
            </a:pPr>
            <a:r>
              <a:rPr lang="id-ID" sz="1500" dirty="0">
                <a:latin typeface="PT Sans" panose="020B0503020203020204"/>
              </a:rPr>
              <a:t>Alel ADA normal disisipkan ke dalam asam nukleat retrovirus sehingga diperoleh retrovirus rekombinan. Dalam hal ini, retrovirus berperan sebagai vektor.</a:t>
            </a:r>
          </a:p>
          <a:p>
            <a:pPr marL="268288" indent="-190500">
              <a:spcAft>
                <a:spcPts val="300"/>
              </a:spcAft>
              <a:buFont typeface="Arial" panose="020B0604020202020204" pitchFamily="34" charset="0"/>
              <a:buChar char="•"/>
            </a:pPr>
            <a:r>
              <a:rPr lang="id-ID" sz="1500" dirty="0">
                <a:latin typeface="PT Sans" panose="020B0503020203020204"/>
              </a:rPr>
              <a:t>Sel limfosit T abnormal dari pasien dikultur bersama retrovirus rekombinan.</a:t>
            </a:r>
          </a:p>
          <a:p>
            <a:pPr marL="268288" indent="-190500">
              <a:spcAft>
                <a:spcPts val="300"/>
              </a:spcAft>
              <a:buFont typeface="Arial" panose="020B0604020202020204" pitchFamily="34" charset="0"/>
              <a:buChar char="•"/>
            </a:pPr>
            <a:r>
              <a:rPr lang="id-ID" sz="1500" dirty="0">
                <a:latin typeface="PT Sans" panose="020B0503020203020204"/>
              </a:rPr>
              <a:t>Retrovirus rekombinan menginfeksi sel limfosit T abnormal dan menyisipkan genomnya pada sel limfosit T tersebut sehingga sel limfosit T menjadi normal (terdapat alel ADA).</a:t>
            </a:r>
          </a:p>
          <a:p>
            <a:pPr marL="268288" indent="-190500">
              <a:spcAft>
                <a:spcPts val="300"/>
              </a:spcAft>
              <a:buFont typeface="Arial" panose="020B0604020202020204" pitchFamily="34" charset="0"/>
              <a:buChar char="•"/>
            </a:pPr>
            <a:r>
              <a:rPr lang="id-ID" sz="1500" dirty="0">
                <a:latin typeface="PT Sans" panose="020B0503020203020204"/>
              </a:rPr>
              <a:t>Sel limfosit yang sudah normal dimasukkan kembali ke dalam tubuh pasien.</a:t>
            </a:r>
          </a:p>
        </p:txBody>
      </p:sp>
      <p:sp>
        <p:nvSpPr>
          <p:cNvPr id="15" name="Google Shape;226;p33">
            <a:hlinkClick r:id="rId3" action="ppaction://hlinksldjump"/>
          </p:cNvPr>
          <p:cNvSpPr/>
          <p:nvPr/>
        </p:nvSpPr>
        <p:spPr>
          <a:xfrm>
            <a:off x="73162" y="143142"/>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1</a:t>
            </a:r>
          </a:p>
        </p:txBody>
      </p:sp>
    </p:spTree>
    <p:extLst>
      <p:ext uri="{BB962C8B-B14F-4D97-AF65-F5344CB8AC3E}">
        <p14:creationId xmlns:p14="http://schemas.microsoft.com/office/powerpoint/2010/main" val="2637166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3" grpId="0"/>
      <p:bldP spid="14" grpId="0" animBg="1"/>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3" name="Google Shape;252;p34"/>
          <p:cNvSpPr txBox="1">
            <a:spLocks/>
          </p:cNvSpPr>
          <p:nvPr/>
        </p:nvSpPr>
        <p:spPr>
          <a:xfrm>
            <a:off x="792298" y="239761"/>
            <a:ext cx="4080644"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a:solidFill>
                  <a:schemeClr val="tx1"/>
                </a:solidFill>
                <a:latin typeface="PT Sans" panose="020B0503020203020204"/>
              </a:rPr>
              <a:t>Pembuatan Vaksin Baru</a:t>
            </a:r>
            <a:endParaRPr lang="fi-FI" sz="2600" b="1" dirty="0">
              <a:solidFill>
                <a:schemeClr val="tx1"/>
              </a:solidFill>
              <a:latin typeface="PT Sans" panose="020B0503020203020204"/>
            </a:endParaRPr>
          </a:p>
        </p:txBody>
      </p:sp>
      <p:sp>
        <p:nvSpPr>
          <p:cNvPr id="15" name="Rectangle 14"/>
          <p:cNvSpPr/>
          <p:nvPr/>
        </p:nvSpPr>
        <p:spPr>
          <a:xfrm>
            <a:off x="938169" y="957431"/>
            <a:ext cx="7430869" cy="3253104"/>
          </a:xfrm>
          <a:prstGeom prst="rect">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3675" indent="-193675">
              <a:spcAft>
                <a:spcPts val="200"/>
              </a:spcAft>
              <a:buFont typeface="Arial" panose="020B0604020202020204" pitchFamily="34" charset="0"/>
              <a:buChar char="•"/>
            </a:pPr>
            <a:r>
              <a:rPr lang="id-ID" sz="1600" dirty="0">
                <a:solidFill>
                  <a:schemeClr val="tx1"/>
                </a:solidFill>
                <a:latin typeface="PT Sans" panose="020B0503020203020204"/>
              </a:rPr>
              <a:t>Rekayasa genetika telah memproduksi vaksin baru, misalnya vaksin subunit.</a:t>
            </a:r>
          </a:p>
          <a:p>
            <a:pPr marL="193675" indent="-193675">
              <a:spcAft>
                <a:spcPts val="200"/>
              </a:spcAft>
              <a:buFont typeface="Arial" panose="020B0604020202020204" pitchFamily="34" charset="0"/>
              <a:buChar char="•"/>
            </a:pPr>
            <a:r>
              <a:rPr lang="id-ID" sz="1600" b="1" dirty="0">
                <a:solidFill>
                  <a:schemeClr val="tx1"/>
                </a:solidFill>
                <a:latin typeface="PT Sans" panose="020B0503020203020204"/>
              </a:rPr>
              <a:t>Vaksin subunit </a:t>
            </a:r>
            <a:r>
              <a:rPr lang="id-ID" sz="1600" dirty="0">
                <a:solidFill>
                  <a:schemeClr val="tx1"/>
                </a:solidFill>
                <a:latin typeface="PT Sans" panose="020B0503020203020204"/>
              </a:rPr>
              <a:t>adalah vaksin yang dibuat dari bagian tertentu mikroorganisme yang imunogenik (mampu menimbulkan respons imunitas tubuh) secara alamiah.</a:t>
            </a:r>
          </a:p>
          <a:p>
            <a:pPr marL="193675" indent="-193675">
              <a:spcAft>
                <a:spcPts val="200"/>
              </a:spcAft>
              <a:buFont typeface="Arial" panose="020B0604020202020204" pitchFamily="34" charset="0"/>
              <a:buChar char="•"/>
            </a:pPr>
            <a:r>
              <a:rPr lang="id-ID" sz="1600" dirty="0">
                <a:solidFill>
                  <a:schemeClr val="tx1"/>
                </a:solidFill>
                <a:latin typeface="PT Sans" panose="020B0503020203020204"/>
              </a:rPr>
              <a:t>Vaksin subunit umumnya berasal dari protein permukaan virus yang dapat diperbanyak dengan metode kloning gen (teknologi DNA rekombinan).</a:t>
            </a:r>
          </a:p>
          <a:p>
            <a:pPr marL="193675" indent="-193675">
              <a:spcAft>
                <a:spcPts val="200"/>
              </a:spcAft>
              <a:buFont typeface="Arial" panose="020B0604020202020204" pitchFamily="34" charset="0"/>
              <a:buChar char="•"/>
            </a:pPr>
            <a:r>
              <a:rPr lang="id-ID" sz="1600" dirty="0">
                <a:solidFill>
                  <a:schemeClr val="tx1"/>
                </a:solidFill>
                <a:latin typeface="PT Sans" panose="020B0503020203020204"/>
              </a:rPr>
              <a:t>Gen pengkode protein tersebut dimasukkan ke dalam plasmid sel ragi (misalnya </a:t>
            </a:r>
            <a:r>
              <a:rPr lang="id-ID" sz="1600" i="1" dirty="0">
                <a:solidFill>
                  <a:schemeClr val="tx1"/>
                </a:solidFill>
                <a:latin typeface="PT Sans" panose="020B0503020203020204"/>
              </a:rPr>
              <a:t>Saccharomyces cerevisiae</a:t>
            </a:r>
            <a:r>
              <a:rPr lang="id-ID" sz="1600" dirty="0">
                <a:solidFill>
                  <a:schemeClr val="tx1"/>
                </a:solidFill>
                <a:latin typeface="PT Sans" panose="020B0503020203020204"/>
              </a:rPr>
              <a:t>). Sel ragi akan menghasilkan protein virus sekitar 1–2% dari total protein ragi.</a:t>
            </a:r>
          </a:p>
          <a:p>
            <a:pPr marL="193675" indent="-193675">
              <a:spcAft>
                <a:spcPts val="200"/>
              </a:spcAft>
              <a:buFont typeface="Arial" panose="020B0604020202020204" pitchFamily="34" charset="0"/>
              <a:buChar char="•"/>
            </a:pPr>
            <a:r>
              <a:rPr lang="id-ID" sz="1600" dirty="0">
                <a:solidFill>
                  <a:schemeClr val="tx1"/>
                </a:solidFill>
                <a:latin typeface="PT Sans" panose="020B0503020203020204"/>
              </a:rPr>
              <a:t>Vaksin yang telah berhasil dibuat melalui teknologi ini, antara lain vaksin untuk hepatitis B, yaitu </a:t>
            </a:r>
            <a:r>
              <a:rPr lang="id-ID" sz="1600" i="1" dirty="0">
                <a:solidFill>
                  <a:schemeClr val="tx1"/>
                </a:solidFill>
                <a:latin typeface="PT Sans" panose="020B0503020203020204"/>
              </a:rPr>
              <a:t>Recombivax HB vaccine</a:t>
            </a:r>
            <a:r>
              <a:rPr lang="id-ID" sz="1600" dirty="0">
                <a:solidFill>
                  <a:schemeClr val="tx1"/>
                </a:solidFill>
                <a:latin typeface="PT Sans" panose="020B0503020203020204"/>
              </a:rPr>
              <a:t>.</a:t>
            </a:r>
          </a:p>
        </p:txBody>
      </p:sp>
      <p:sp>
        <p:nvSpPr>
          <p:cNvPr id="14" name="Google Shape;226;p33">
            <a:hlinkClick r:id="rId3" action="ppaction://hlinksldjump"/>
          </p:cNvPr>
          <p:cNvSpPr/>
          <p:nvPr/>
        </p:nvSpPr>
        <p:spPr>
          <a:xfrm>
            <a:off x="73162" y="143142"/>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3266018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3" name="Google Shape;252;p34"/>
          <p:cNvSpPr txBox="1">
            <a:spLocks/>
          </p:cNvSpPr>
          <p:nvPr/>
        </p:nvSpPr>
        <p:spPr>
          <a:xfrm>
            <a:off x="792297" y="239761"/>
            <a:ext cx="566139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a:solidFill>
                  <a:schemeClr val="tx1"/>
                </a:solidFill>
                <a:latin typeface="PT Sans" panose="020B0503020203020204"/>
              </a:rPr>
              <a:t>Pembuatan Organisme Transgenik</a:t>
            </a:r>
            <a:endParaRPr lang="fi-FI" sz="2600" b="1" dirty="0">
              <a:solidFill>
                <a:schemeClr val="tx1"/>
              </a:solidFill>
              <a:latin typeface="PT Sans" panose="020B0503020203020204"/>
            </a:endParaRPr>
          </a:p>
        </p:txBody>
      </p:sp>
      <p:sp>
        <p:nvSpPr>
          <p:cNvPr id="15" name="Rectangle 14"/>
          <p:cNvSpPr/>
          <p:nvPr/>
        </p:nvSpPr>
        <p:spPr>
          <a:xfrm>
            <a:off x="792297" y="1151115"/>
            <a:ext cx="6883622" cy="1904058"/>
          </a:xfrm>
          <a:prstGeom prst="rect">
            <a:avLst/>
          </a:prstGeom>
          <a:solidFill>
            <a:schemeClr val="bg2">
              <a:lumMod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3675" indent="-193675">
              <a:spcAft>
                <a:spcPts val="200"/>
              </a:spcAft>
              <a:buFont typeface="Arial" panose="020B0604020202020204" pitchFamily="34" charset="0"/>
              <a:buChar char="•"/>
            </a:pPr>
            <a:r>
              <a:rPr lang="id-ID" sz="1600" b="1" dirty="0">
                <a:solidFill>
                  <a:schemeClr val="tx1"/>
                </a:solidFill>
                <a:latin typeface="PT Sans" panose="020B0503020203020204"/>
              </a:rPr>
              <a:t>Organisme transgenik </a:t>
            </a:r>
            <a:r>
              <a:rPr lang="id-ID" sz="1600" dirty="0">
                <a:solidFill>
                  <a:schemeClr val="tx1"/>
                </a:solidFill>
                <a:latin typeface="PT Sans" panose="020B0503020203020204"/>
              </a:rPr>
              <a:t>adalah organisme yang mendapatkan gen-gen dari organisme lain.</a:t>
            </a:r>
          </a:p>
          <a:p>
            <a:pPr marL="193675" indent="-193675">
              <a:spcAft>
                <a:spcPts val="200"/>
              </a:spcAft>
              <a:buFont typeface="Arial" panose="020B0604020202020204" pitchFamily="34" charset="0"/>
              <a:buChar char="•"/>
            </a:pPr>
            <a:r>
              <a:rPr lang="id-ID" sz="1600" dirty="0">
                <a:solidFill>
                  <a:schemeClr val="tx1"/>
                </a:solidFill>
                <a:latin typeface="PT Sans" panose="020B0503020203020204"/>
              </a:rPr>
              <a:t>Gen yang ditransfer dapat berasal dari jenis (spesies) lain, seperti bakteri, virus, hewan, atau tanaman lain.</a:t>
            </a:r>
          </a:p>
          <a:p>
            <a:pPr marL="193675" indent="-193675">
              <a:spcAft>
                <a:spcPts val="200"/>
              </a:spcAft>
              <a:buFont typeface="Arial" panose="020B0604020202020204" pitchFamily="34" charset="0"/>
              <a:buChar char="•"/>
            </a:pPr>
            <a:r>
              <a:rPr lang="id-ID" sz="1600" dirty="0">
                <a:solidFill>
                  <a:schemeClr val="tx1"/>
                </a:solidFill>
                <a:latin typeface="PT Sans" panose="020B0503020203020204"/>
              </a:rPr>
              <a:t>Transgenik dapat dimanfaatkan dalam pemuliaan tumbuhan maupun hewan.</a:t>
            </a:r>
          </a:p>
        </p:txBody>
      </p:sp>
      <p:sp>
        <p:nvSpPr>
          <p:cNvPr id="14" name="Google Shape;226;p33">
            <a:hlinkClick r:id="rId3" action="ppaction://hlinksldjump"/>
          </p:cNvPr>
          <p:cNvSpPr/>
          <p:nvPr/>
        </p:nvSpPr>
        <p:spPr>
          <a:xfrm>
            <a:off x="73162" y="143142"/>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3</a:t>
            </a:r>
          </a:p>
        </p:txBody>
      </p:sp>
    </p:spTree>
    <p:extLst>
      <p:ext uri="{BB962C8B-B14F-4D97-AF65-F5344CB8AC3E}">
        <p14:creationId xmlns:p14="http://schemas.microsoft.com/office/powerpoint/2010/main" val="2443329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458130" y="921300"/>
            <a:ext cx="275481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Tanaman Transgenik</a:t>
            </a:r>
            <a:endParaRPr lang="en-US" sz="2000" kern="0" dirty="0">
              <a:solidFill>
                <a:schemeClr val="bg2"/>
              </a:solidFill>
              <a:latin typeface="PT Sans" panose="020B0503020203020204"/>
            </a:endParaRPr>
          </a:p>
        </p:txBody>
      </p:sp>
      <p:sp>
        <p:nvSpPr>
          <p:cNvPr id="24" name="Google Shape;1208;p43">
            <a:extLst>
              <a:ext uri="{FF2B5EF4-FFF2-40B4-BE49-F238E27FC236}">
                <a16:creationId xmlns:a16="http://schemas.microsoft.com/office/drawing/2014/main" id="{7C9272C6-D898-70F1-8FA9-D74281F8695D}"/>
              </a:ext>
            </a:extLst>
          </p:cNvPr>
          <p:cNvSpPr/>
          <p:nvPr/>
        </p:nvSpPr>
        <p:spPr>
          <a:xfrm>
            <a:off x="405079" y="1755680"/>
            <a:ext cx="5752653" cy="2875758"/>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600" dirty="0">
                <a:latin typeface="PT Sans" panose="020B0503020203020204"/>
              </a:rPr>
              <a:t>Penggabungan gen dapat dilakukan secara langsung (dengan alat penembak gen atau elektroporasi) maupun tidak langsung.</a:t>
            </a:r>
          </a:p>
          <a:p>
            <a:pPr marL="268288" indent="-190500">
              <a:spcAft>
                <a:spcPts val="300"/>
              </a:spcAft>
              <a:buFont typeface="Arial" panose="020B0604020202020204" pitchFamily="34" charset="0"/>
              <a:buChar char="•"/>
            </a:pPr>
            <a:r>
              <a:rPr lang="id-ID" sz="1600" dirty="0">
                <a:latin typeface="PT Sans" panose="020B0503020203020204"/>
              </a:rPr>
              <a:t>Penggabungan gen secara tidak langsung dengan menggunakan vektor, misalnya bakteri </a:t>
            </a:r>
            <a:r>
              <a:rPr lang="id-ID" sz="1600" i="1" dirty="0">
                <a:latin typeface="PT Sans" panose="020B0503020203020204"/>
              </a:rPr>
              <a:t>Agrobacterium tumefaciens</a:t>
            </a:r>
            <a:r>
              <a:rPr lang="id-ID" sz="1600" dirty="0">
                <a:latin typeface="PT Sans" panose="020B0503020203020204"/>
              </a:rPr>
              <a:t>.</a:t>
            </a:r>
          </a:p>
          <a:p>
            <a:pPr marL="268288" indent="-190500">
              <a:spcAft>
                <a:spcPts val="300"/>
              </a:spcAft>
              <a:buFont typeface="Arial" panose="020B0604020202020204" pitchFamily="34" charset="0"/>
              <a:buChar char="•"/>
            </a:pPr>
            <a:r>
              <a:rPr lang="id-ID" sz="1600" dirty="0">
                <a:latin typeface="PT Sans" panose="020B0503020203020204"/>
              </a:rPr>
              <a:t>Bakteri </a:t>
            </a:r>
            <a:r>
              <a:rPr lang="id-ID" sz="1600" b="1" i="1" dirty="0">
                <a:latin typeface="PT Sans" panose="020B0503020203020204"/>
              </a:rPr>
              <a:t>Agrobacterium tumefaciens </a:t>
            </a:r>
            <a:r>
              <a:rPr lang="id-ID" sz="1600" dirty="0">
                <a:latin typeface="PT Sans" panose="020B0503020203020204"/>
              </a:rPr>
              <a:t>adalah bakteri tanah yang memiliki </a:t>
            </a:r>
            <a:r>
              <a:rPr lang="id-ID" sz="1600" b="1" dirty="0">
                <a:latin typeface="PT Sans" panose="020B0503020203020204"/>
              </a:rPr>
              <a:t>plasmid Ti </a:t>
            </a:r>
            <a:r>
              <a:rPr lang="id-ID" sz="1600" dirty="0">
                <a:latin typeface="PT Sans" panose="020B0503020203020204"/>
              </a:rPr>
              <a:t>(</a:t>
            </a:r>
            <a:r>
              <a:rPr lang="id-ID" sz="1600" i="1" dirty="0">
                <a:latin typeface="PT Sans" panose="020B0503020203020204"/>
              </a:rPr>
              <a:t>tumor inducing</a:t>
            </a:r>
            <a:r>
              <a:rPr lang="id-ID" sz="1600" dirty="0">
                <a:latin typeface="PT Sans" panose="020B0503020203020204"/>
              </a:rPr>
              <a:t>) dan menyebabkan </a:t>
            </a:r>
            <a:r>
              <a:rPr lang="id-ID" sz="1600" b="1" i="1" dirty="0">
                <a:latin typeface="PT Sans" panose="020B0503020203020204"/>
              </a:rPr>
              <a:t>crown gall </a:t>
            </a:r>
            <a:r>
              <a:rPr lang="id-ID" sz="1600" dirty="0">
                <a:latin typeface="PT Sans" panose="020B0503020203020204"/>
              </a:rPr>
              <a:t>(tumor) pada tanaman.</a:t>
            </a:r>
          </a:p>
          <a:p>
            <a:pPr marL="268288" indent="-190500">
              <a:spcAft>
                <a:spcPts val="300"/>
              </a:spcAft>
              <a:buFont typeface="Arial" panose="020B0604020202020204" pitchFamily="34" charset="0"/>
              <a:buChar char="•"/>
            </a:pPr>
            <a:r>
              <a:rPr lang="id-ID" sz="1600" dirty="0">
                <a:latin typeface="PT Sans" panose="020B0503020203020204"/>
              </a:rPr>
              <a:t>Plasmid Ti dapat disisipi oleh gen-gen tertentu dengan sifat yang diinginkan.</a:t>
            </a:r>
          </a:p>
        </p:txBody>
      </p:sp>
      <p:sp>
        <p:nvSpPr>
          <p:cNvPr id="14" name="Google Shape;1208;p43">
            <a:extLst>
              <a:ext uri="{FF2B5EF4-FFF2-40B4-BE49-F238E27FC236}">
                <a16:creationId xmlns:a16="http://schemas.microsoft.com/office/drawing/2014/main" id="{7C9272C6-D898-70F1-8FA9-D74281F8695D}"/>
              </a:ext>
            </a:extLst>
          </p:cNvPr>
          <p:cNvSpPr/>
          <p:nvPr/>
        </p:nvSpPr>
        <p:spPr>
          <a:xfrm>
            <a:off x="3334456" y="850557"/>
            <a:ext cx="5646551" cy="808504"/>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77788">
              <a:spcAft>
                <a:spcPts val="300"/>
              </a:spcAft>
            </a:pPr>
            <a:r>
              <a:rPr lang="id-ID" sz="1600" b="1" dirty="0">
                <a:latin typeface="PT Sans" panose="020B0503020203020204"/>
              </a:rPr>
              <a:t>Tanaman transgenik </a:t>
            </a:r>
            <a:r>
              <a:rPr lang="id-ID" sz="1600" dirty="0">
                <a:latin typeface="PT Sans" panose="020B0503020203020204"/>
              </a:rPr>
              <a:t>merupakan tanaman hasil rekayasa genetika dengan sistem penggabungan gen pada suatu rangkaian DNA.</a:t>
            </a:r>
          </a:p>
        </p:txBody>
      </p:sp>
      <p:pic>
        <p:nvPicPr>
          <p:cNvPr id="15" name="Picture 14"/>
          <p:cNvPicPr>
            <a:picLocks noChangeAspect="1"/>
          </p:cNvPicPr>
          <p:nvPr/>
        </p:nvPicPr>
        <p:blipFill rotWithShape="1">
          <a:blip r:embed="rId3"/>
          <a:srcRect l="54510" t="30669" r="17913" b="26047"/>
          <a:stretch/>
        </p:blipFill>
        <p:spPr>
          <a:xfrm>
            <a:off x="6387726" y="1888756"/>
            <a:ext cx="2513204" cy="2217747"/>
          </a:xfrm>
          <a:prstGeom prst="rect">
            <a:avLst/>
          </a:prstGeom>
          <a:effectLst>
            <a:outerShdw blurRad="63500" sx="102000" sy="102000" algn="ctr" rotWithShape="0">
              <a:prstClr val="black">
                <a:alpha val="40000"/>
              </a:prstClr>
            </a:outerShdw>
          </a:effectLst>
        </p:spPr>
      </p:pic>
      <p:sp>
        <p:nvSpPr>
          <p:cNvPr id="16" name="Google Shape;1208;p43">
            <a:extLst>
              <a:ext uri="{FF2B5EF4-FFF2-40B4-BE49-F238E27FC236}">
                <a16:creationId xmlns:a16="http://schemas.microsoft.com/office/drawing/2014/main" id="{7C9272C6-D898-70F1-8FA9-D74281F8695D}"/>
              </a:ext>
            </a:extLst>
          </p:cNvPr>
          <p:cNvSpPr/>
          <p:nvPr/>
        </p:nvSpPr>
        <p:spPr>
          <a:xfrm>
            <a:off x="6387725" y="2959597"/>
            <a:ext cx="516571" cy="573601"/>
          </a:xfrm>
          <a:prstGeom prst="rect">
            <a:avLst/>
          </a:prstGeom>
          <a:solidFill>
            <a:srgbClr val="FFFFFF"/>
          </a:solidFill>
          <a:ln>
            <a:noFill/>
          </a:ln>
        </p:spPr>
        <p:txBody>
          <a:bodyPr spcFirstLastPara="1" wrap="square" lIns="91425" tIns="91425" rIns="91425" bIns="91425" anchor="ctr" anchorCtr="0">
            <a:noAutofit/>
          </a:bodyPr>
          <a:lstStyle/>
          <a:p>
            <a:pPr marL="77788">
              <a:spcAft>
                <a:spcPts val="300"/>
              </a:spcAft>
            </a:pPr>
            <a:endParaRPr lang="id-ID" sz="1500" dirty="0">
              <a:latin typeface="PT Sans" panose="020B0503020203020204"/>
            </a:endParaRPr>
          </a:p>
        </p:txBody>
      </p:sp>
      <p:sp>
        <p:nvSpPr>
          <p:cNvPr id="10" name="Google Shape;252;p34"/>
          <p:cNvSpPr txBox="1">
            <a:spLocks/>
          </p:cNvSpPr>
          <p:nvPr/>
        </p:nvSpPr>
        <p:spPr>
          <a:xfrm>
            <a:off x="792297" y="239761"/>
            <a:ext cx="566139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a:solidFill>
                  <a:schemeClr val="tx1"/>
                </a:solidFill>
                <a:latin typeface="PT Sans" panose="020B0503020203020204"/>
              </a:rPr>
              <a:t>Pembuatan Organisme Transgenik</a:t>
            </a:r>
            <a:endParaRPr lang="fi-FI" sz="2600" b="1" dirty="0">
              <a:solidFill>
                <a:schemeClr val="tx1"/>
              </a:solidFill>
              <a:latin typeface="PT Sans" panose="020B0503020203020204"/>
            </a:endParaRPr>
          </a:p>
        </p:txBody>
      </p:sp>
      <p:sp>
        <p:nvSpPr>
          <p:cNvPr id="11" name="Google Shape;226;p33">
            <a:hlinkClick r:id="rId4" action="ppaction://hlinksldjump"/>
          </p:cNvPr>
          <p:cNvSpPr/>
          <p:nvPr/>
        </p:nvSpPr>
        <p:spPr>
          <a:xfrm>
            <a:off x="73162" y="143142"/>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3</a:t>
            </a:r>
          </a:p>
        </p:txBody>
      </p:sp>
    </p:spTree>
    <p:extLst>
      <p:ext uri="{BB962C8B-B14F-4D97-AF65-F5344CB8AC3E}">
        <p14:creationId xmlns:p14="http://schemas.microsoft.com/office/powerpoint/2010/main" val="240192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14" grpId="0" animBg="1"/>
      <p:bldP spid="1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405079" y="1634911"/>
            <a:ext cx="3264096" cy="431268"/>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id-ID" sz="2000" kern="0" dirty="0">
                <a:solidFill>
                  <a:schemeClr val="bg2"/>
                </a:solidFill>
                <a:latin typeface="PT Sans" panose="020B0503020203020204"/>
              </a:rPr>
              <a:t>1) Tumbuhan Tahan Hama</a:t>
            </a:r>
            <a:endParaRPr lang="en-US" sz="2000" kern="0" dirty="0">
              <a:solidFill>
                <a:schemeClr val="bg2"/>
              </a:solidFill>
              <a:latin typeface="PT Sans" panose="020B0503020203020204"/>
            </a:endParaRPr>
          </a:p>
        </p:txBody>
      </p:sp>
      <p:sp>
        <p:nvSpPr>
          <p:cNvPr id="24" name="Google Shape;1208;p43">
            <a:extLst>
              <a:ext uri="{FF2B5EF4-FFF2-40B4-BE49-F238E27FC236}">
                <a16:creationId xmlns:a16="http://schemas.microsoft.com/office/drawing/2014/main" id="{7C9272C6-D898-70F1-8FA9-D74281F8695D}"/>
              </a:ext>
            </a:extLst>
          </p:cNvPr>
          <p:cNvSpPr/>
          <p:nvPr/>
        </p:nvSpPr>
        <p:spPr>
          <a:xfrm>
            <a:off x="405079" y="2206310"/>
            <a:ext cx="8275934" cy="2193568"/>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600" dirty="0">
                <a:latin typeface="PT Sans" panose="020B0503020203020204"/>
              </a:rPr>
              <a:t>Rekayasa genetika dikembangkan dalam mengatasi pengendalian hama, melalui rekombinasi gen dan kultur sel untuk menghasilkan tanaman yang tahan terhadap serangan hama.</a:t>
            </a:r>
          </a:p>
          <a:p>
            <a:pPr marL="268288" indent="-190500">
              <a:spcAft>
                <a:spcPts val="300"/>
              </a:spcAft>
              <a:buFont typeface="Arial" panose="020B0604020202020204" pitchFamily="34" charset="0"/>
              <a:buChar char="•"/>
            </a:pPr>
            <a:r>
              <a:rPr lang="id-ID" sz="1600" dirty="0">
                <a:latin typeface="PT Sans" panose="020B0503020203020204"/>
              </a:rPr>
              <a:t>Gen tahan hama disisipkan pada sel suatu tanaman, kemudian sel-sel tumbuhan tersebut dikultur dan tumbuh menjadi tanaman baru yang tahan hama.</a:t>
            </a:r>
          </a:p>
          <a:p>
            <a:pPr marL="268288" indent="-190500">
              <a:spcAft>
                <a:spcPts val="300"/>
              </a:spcAft>
              <a:buFont typeface="Arial" panose="020B0604020202020204" pitchFamily="34" charset="0"/>
              <a:buChar char="•"/>
            </a:pPr>
            <a:r>
              <a:rPr lang="id-ID" sz="1600" dirty="0">
                <a:latin typeface="PT Sans" panose="020B0503020203020204"/>
              </a:rPr>
              <a:t>Contohnya adalah kapas transgenik yang telah disisipi gen toksin Bt dari bakteri </a:t>
            </a:r>
            <a:r>
              <a:rPr lang="id-ID" sz="1600" i="1" dirty="0">
                <a:latin typeface="PT Sans" panose="020B0503020203020204"/>
              </a:rPr>
              <a:t>Bacillus thuringiensis</a:t>
            </a:r>
            <a:r>
              <a:rPr lang="id-ID" sz="1600" dirty="0">
                <a:latin typeface="PT Sans" panose="020B0503020203020204"/>
              </a:rPr>
              <a:t> dan ubi jalar yang tahan terhadap penyakit yang disebabkan oleh virus karena sudah ditransfer gen dari selubung virus tertentu.</a:t>
            </a:r>
          </a:p>
        </p:txBody>
      </p:sp>
      <p:sp>
        <p:nvSpPr>
          <p:cNvPr id="17" name="Google Shape;272;p35">
            <a:extLst>
              <a:ext uri="{FF2B5EF4-FFF2-40B4-BE49-F238E27FC236}">
                <a16:creationId xmlns:a16="http://schemas.microsoft.com/office/drawing/2014/main" id="{E53730A6-BD29-2C5B-0DD6-0254246AE44B}"/>
              </a:ext>
            </a:extLst>
          </p:cNvPr>
          <p:cNvSpPr txBox="1">
            <a:spLocks/>
          </p:cNvSpPr>
          <p:nvPr/>
        </p:nvSpPr>
        <p:spPr>
          <a:xfrm>
            <a:off x="405079" y="1017919"/>
            <a:ext cx="275481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Tanaman Transgenik</a:t>
            </a:r>
            <a:endParaRPr lang="en-US" sz="2000" kern="0" dirty="0">
              <a:solidFill>
                <a:schemeClr val="bg2"/>
              </a:solidFill>
              <a:latin typeface="PT Sans" panose="020B0503020203020204"/>
            </a:endParaRPr>
          </a:p>
        </p:txBody>
      </p:sp>
      <p:pic>
        <p:nvPicPr>
          <p:cNvPr id="26" name="Picture 25"/>
          <p:cNvPicPr>
            <a:picLocks noChangeAspect="1"/>
          </p:cNvPicPr>
          <p:nvPr/>
        </p:nvPicPr>
        <p:blipFill rotWithShape="1">
          <a:blip r:embed="rId3"/>
          <a:srcRect l="13426" t="2168" r="34381"/>
          <a:stretch/>
        </p:blipFill>
        <p:spPr>
          <a:xfrm>
            <a:off x="6343362" y="224389"/>
            <a:ext cx="2132830" cy="1815107"/>
          </a:xfrm>
          <a:prstGeom prst="rect">
            <a:avLst/>
          </a:prstGeom>
          <a:effectLst>
            <a:outerShdw blurRad="63500" sx="102000" sy="102000" algn="ctr" rotWithShape="0">
              <a:prstClr val="black">
                <a:alpha val="40000"/>
              </a:prstClr>
            </a:outerShdw>
          </a:effectLst>
        </p:spPr>
      </p:pic>
      <p:sp>
        <p:nvSpPr>
          <p:cNvPr id="9" name="Google Shape;252;p34"/>
          <p:cNvSpPr txBox="1">
            <a:spLocks/>
          </p:cNvSpPr>
          <p:nvPr/>
        </p:nvSpPr>
        <p:spPr>
          <a:xfrm>
            <a:off x="792297" y="239761"/>
            <a:ext cx="566139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a:solidFill>
                  <a:schemeClr val="tx1"/>
                </a:solidFill>
                <a:latin typeface="PT Sans" panose="020B0503020203020204"/>
              </a:rPr>
              <a:t>Pembuatan Organisme Transgenik</a:t>
            </a:r>
            <a:endParaRPr lang="fi-FI" sz="2600" b="1" dirty="0">
              <a:solidFill>
                <a:schemeClr val="tx1"/>
              </a:solidFill>
              <a:latin typeface="PT Sans" panose="020B0503020203020204"/>
            </a:endParaRPr>
          </a:p>
        </p:txBody>
      </p:sp>
      <p:sp>
        <p:nvSpPr>
          <p:cNvPr id="10" name="Google Shape;226;p33">
            <a:hlinkClick r:id="rId4" action="ppaction://hlinksldjump"/>
          </p:cNvPr>
          <p:cNvSpPr/>
          <p:nvPr/>
        </p:nvSpPr>
        <p:spPr>
          <a:xfrm>
            <a:off x="73162" y="143142"/>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3</a:t>
            </a:r>
          </a:p>
        </p:txBody>
      </p:sp>
    </p:spTree>
    <p:extLst>
      <p:ext uri="{BB962C8B-B14F-4D97-AF65-F5344CB8AC3E}">
        <p14:creationId xmlns:p14="http://schemas.microsoft.com/office/powerpoint/2010/main" val="3778779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405079" y="884731"/>
            <a:ext cx="3854406" cy="431268"/>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id-ID" sz="2000" kern="0" dirty="0">
                <a:solidFill>
                  <a:schemeClr val="bg2"/>
                </a:solidFill>
                <a:latin typeface="PT Sans" panose="020B0503020203020204"/>
              </a:rPr>
              <a:t>2) Tumbuhan Memupuk Sendiri</a:t>
            </a:r>
            <a:endParaRPr lang="en-US" sz="2000" kern="0" dirty="0">
              <a:solidFill>
                <a:schemeClr val="bg2"/>
              </a:solidFill>
              <a:latin typeface="PT Sans" panose="020B0503020203020204"/>
            </a:endParaRPr>
          </a:p>
        </p:txBody>
      </p:sp>
      <p:sp>
        <p:nvSpPr>
          <p:cNvPr id="24" name="Google Shape;1208;p43">
            <a:extLst>
              <a:ext uri="{FF2B5EF4-FFF2-40B4-BE49-F238E27FC236}">
                <a16:creationId xmlns:a16="http://schemas.microsoft.com/office/drawing/2014/main" id="{7C9272C6-D898-70F1-8FA9-D74281F8695D}"/>
              </a:ext>
            </a:extLst>
          </p:cNvPr>
          <p:cNvSpPr/>
          <p:nvPr/>
        </p:nvSpPr>
        <p:spPr>
          <a:xfrm>
            <a:off x="405079" y="1509019"/>
            <a:ext cx="8351646" cy="1158877"/>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600" dirty="0">
                <a:latin typeface="PT Sans" panose="020B0503020203020204"/>
              </a:rPr>
              <a:t>Tumbuhan tidak dapat memanfaatkan nitrogen secara langsung dalam bentuk N</a:t>
            </a:r>
            <a:r>
              <a:rPr lang="id-ID" sz="1600" baseline="-25000" dirty="0">
                <a:latin typeface="PT Sans" panose="020B0503020203020204"/>
              </a:rPr>
              <a:t>2</a:t>
            </a:r>
            <a:r>
              <a:rPr lang="id-ID" sz="1600" dirty="0">
                <a:latin typeface="PT Sans" panose="020B0503020203020204"/>
              </a:rPr>
              <a:t> di udara.</a:t>
            </a:r>
          </a:p>
          <a:p>
            <a:pPr marL="268288" indent="-190500">
              <a:spcAft>
                <a:spcPts val="300"/>
              </a:spcAft>
              <a:buFont typeface="Arial" panose="020B0604020202020204" pitchFamily="34" charset="0"/>
              <a:buChar char="•"/>
            </a:pPr>
            <a:r>
              <a:rPr lang="id-ID" sz="1600" dirty="0">
                <a:latin typeface="PT Sans" panose="020B0503020203020204"/>
              </a:rPr>
              <a:t>Umumnya, N</a:t>
            </a:r>
            <a:r>
              <a:rPr lang="id-ID" sz="1600" baseline="-25000" dirty="0">
                <a:latin typeface="PT Sans" panose="020B0503020203020204"/>
              </a:rPr>
              <a:t>2</a:t>
            </a:r>
            <a:r>
              <a:rPr lang="id-ID" sz="1600" dirty="0">
                <a:latin typeface="PT Sans" panose="020B0503020203020204"/>
              </a:rPr>
              <a:t> dapat diubah menjadi nitrat (NO</a:t>
            </a:r>
            <a:r>
              <a:rPr lang="id-ID" sz="1600" baseline="-25000" dirty="0">
                <a:latin typeface="PT Sans" panose="020B0503020203020204"/>
              </a:rPr>
              <a:t>3</a:t>
            </a:r>
            <a:r>
              <a:rPr lang="id-ID" sz="1600" dirty="0">
                <a:latin typeface="PT Sans" panose="020B0503020203020204"/>
              </a:rPr>
              <a:t>) atau amonium (NH</a:t>
            </a:r>
            <a:r>
              <a:rPr lang="id-ID" sz="1600" baseline="-25000" dirty="0">
                <a:latin typeface="PT Sans" panose="020B0503020203020204"/>
              </a:rPr>
              <a:t>4</a:t>
            </a:r>
            <a:r>
              <a:rPr lang="id-ID" sz="1600" dirty="0">
                <a:latin typeface="PT Sans" panose="020B0503020203020204"/>
              </a:rPr>
              <a:t>) oleh bakteri pemfiksasi nitrogen, misalnya </a:t>
            </a:r>
            <a:r>
              <a:rPr lang="id-ID" sz="1600" i="1" dirty="0">
                <a:latin typeface="PT Sans" panose="020B0503020203020204"/>
              </a:rPr>
              <a:t>Rhizobium</a:t>
            </a:r>
            <a:r>
              <a:rPr lang="id-ID" sz="1600" dirty="0">
                <a:latin typeface="PT Sans" panose="020B0503020203020204"/>
              </a:rPr>
              <a:t> sp yang bersimbiosis pada akar tanaman kacang-kacangan.</a:t>
            </a:r>
          </a:p>
        </p:txBody>
      </p:sp>
      <p:sp>
        <p:nvSpPr>
          <p:cNvPr id="13" name="Google Shape;1208;p43">
            <a:extLst>
              <a:ext uri="{FF2B5EF4-FFF2-40B4-BE49-F238E27FC236}">
                <a16:creationId xmlns:a16="http://schemas.microsoft.com/office/drawing/2014/main" id="{7C9272C6-D898-70F1-8FA9-D74281F8695D}"/>
              </a:ext>
            </a:extLst>
          </p:cNvPr>
          <p:cNvSpPr/>
          <p:nvPr/>
        </p:nvSpPr>
        <p:spPr>
          <a:xfrm>
            <a:off x="396177" y="2880313"/>
            <a:ext cx="8351646" cy="1675323"/>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600" dirty="0">
                <a:latin typeface="PT Sans" panose="020B0503020203020204"/>
              </a:rPr>
              <a:t>Pakar rekayasa genetika telah berhasil memindahkan </a:t>
            </a:r>
            <a:r>
              <a:rPr lang="id-ID" sz="1600" b="1" dirty="0">
                <a:latin typeface="PT Sans" panose="020B0503020203020204"/>
              </a:rPr>
              <a:t>gen nif </a:t>
            </a:r>
            <a:r>
              <a:rPr lang="id-ID" sz="1600" dirty="0">
                <a:latin typeface="PT Sans" panose="020B0503020203020204"/>
              </a:rPr>
              <a:t>(</a:t>
            </a:r>
            <a:r>
              <a:rPr lang="id-ID" sz="1600" i="1" dirty="0">
                <a:latin typeface="PT Sans" panose="020B0503020203020204"/>
              </a:rPr>
              <a:t>nitrogen fixation</a:t>
            </a:r>
            <a:r>
              <a:rPr lang="id-ID" sz="1600" dirty="0">
                <a:latin typeface="PT Sans" panose="020B0503020203020204"/>
              </a:rPr>
              <a:t>) dari bakteri </a:t>
            </a:r>
            <a:r>
              <a:rPr lang="id-ID" sz="1600" i="1" dirty="0">
                <a:latin typeface="PT Sans" panose="020B0503020203020204"/>
              </a:rPr>
              <a:t>Klebsiella pneumoniae</a:t>
            </a:r>
            <a:r>
              <a:rPr lang="id-ID" sz="1600" dirty="0">
                <a:latin typeface="PT Sans" panose="020B0503020203020204"/>
              </a:rPr>
              <a:t> ke bakteri </a:t>
            </a:r>
            <a:r>
              <a:rPr lang="id-ID" sz="1600" i="1" dirty="0">
                <a:latin typeface="PT Sans" panose="020B0503020203020204"/>
              </a:rPr>
              <a:t>Escherichia coli</a:t>
            </a:r>
            <a:r>
              <a:rPr lang="id-ID" sz="1600" dirty="0">
                <a:latin typeface="PT Sans" panose="020B0503020203020204"/>
              </a:rPr>
              <a:t>.</a:t>
            </a:r>
          </a:p>
          <a:p>
            <a:pPr marL="268288" indent="-190500">
              <a:spcAft>
                <a:spcPts val="300"/>
              </a:spcAft>
              <a:buFont typeface="Arial" panose="020B0604020202020204" pitchFamily="34" charset="0"/>
              <a:buChar char="•"/>
            </a:pPr>
            <a:r>
              <a:rPr lang="id-ID" sz="1600" dirty="0">
                <a:latin typeface="PT Sans" panose="020B0503020203020204"/>
              </a:rPr>
              <a:t>Bakteri </a:t>
            </a:r>
            <a:r>
              <a:rPr lang="id-ID" sz="1600" i="1" dirty="0">
                <a:latin typeface="PT Sans" panose="020B0503020203020204"/>
              </a:rPr>
              <a:t>E. coli </a:t>
            </a:r>
            <a:r>
              <a:rPr lang="id-ID" sz="1600" dirty="0">
                <a:latin typeface="PT Sans" panose="020B0503020203020204"/>
              </a:rPr>
              <a:t>yang sudah disisipi gen nif dapat dikolonikan di akar tumbuhan.</a:t>
            </a:r>
          </a:p>
          <a:p>
            <a:pPr marL="268288" indent="-190500">
              <a:spcAft>
                <a:spcPts val="300"/>
              </a:spcAft>
              <a:buFont typeface="Arial" panose="020B0604020202020204" pitchFamily="34" charset="0"/>
              <a:buChar char="•"/>
            </a:pPr>
            <a:r>
              <a:rPr lang="id-ID" sz="1600" dirty="0">
                <a:latin typeface="PT Sans" panose="020B0503020203020204"/>
              </a:rPr>
              <a:t>Gen nif pengikat nitrogen juga dapat disisipkan secara langsung ke dalam tumbuhan budidaya sehingga tidak perlu bantuan mikroorganisme lagi.</a:t>
            </a:r>
          </a:p>
        </p:txBody>
      </p:sp>
      <p:sp>
        <p:nvSpPr>
          <p:cNvPr id="14" name="Google Shape;272;p35">
            <a:extLst>
              <a:ext uri="{FF2B5EF4-FFF2-40B4-BE49-F238E27FC236}">
                <a16:creationId xmlns:a16="http://schemas.microsoft.com/office/drawing/2014/main" id="{E53730A6-BD29-2C5B-0DD6-0254246AE44B}"/>
              </a:ext>
            </a:extLst>
          </p:cNvPr>
          <p:cNvSpPr txBox="1">
            <a:spLocks/>
          </p:cNvSpPr>
          <p:nvPr/>
        </p:nvSpPr>
        <p:spPr>
          <a:xfrm>
            <a:off x="405079" y="184538"/>
            <a:ext cx="275481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Tanaman Transgenik</a:t>
            </a:r>
            <a:endParaRPr lang="en-US" sz="2000" kern="0" dirty="0">
              <a:solidFill>
                <a:schemeClr val="bg2"/>
              </a:solidFill>
              <a:latin typeface="PT Sans" panose="020B0503020203020204"/>
            </a:endParaRPr>
          </a:p>
        </p:txBody>
      </p:sp>
      <p:pic>
        <p:nvPicPr>
          <p:cNvPr id="3" name="Picture 2"/>
          <p:cNvPicPr>
            <a:picLocks noChangeAspect="1"/>
          </p:cNvPicPr>
          <p:nvPr/>
        </p:nvPicPr>
        <p:blipFill>
          <a:blip r:embed="rId3"/>
          <a:stretch>
            <a:fillRect/>
          </a:stretch>
        </p:blipFill>
        <p:spPr>
          <a:xfrm>
            <a:off x="6791562" y="96666"/>
            <a:ext cx="1889451" cy="126327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67584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1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405078" y="885458"/>
            <a:ext cx="6017237"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id-ID" sz="2000" kern="0" dirty="0">
                <a:solidFill>
                  <a:schemeClr val="bg2"/>
                </a:solidFill>
                <a:latin typeface="PT Sans" panose="020B0503020203020204"/>
              </a:rPr>
              <a:t>3) Tumbuhan yang mengandung gizi tambahan</a:t>
            </a:r>
            <a:endParaRPr lang="en-US" sz="2000" kern="0" dirty="0">
              <a:solidFill>
                <a:schemeClr val="bg2"/>
              </a:solidFill>
              <a:latin typeface="PT Sans" panose="020B0503020203020204"/>
            </a:endParaRPr>
          </a:p>
        </p:txBody>
      </p:sp>
      <p:sp>
        <p:nvSpPr>
          <p:cNvPr id="24" name="Google Shape;1208;p43">
            <a:extLst>
              <a:ext uri="{FF2B5EF4-FFF2-40B4-BE49-F238E27FC236}">
                <a16:creationId xmlns:a16="http://schemas.microsoft.com/office/drawing/2014/main" id="{7C9272C6-D898-70F1-8FA9-D74281F8695D}"/>
              </a:ext>
            </a:extLst>
          </p:cNvPr>
          <p:cNvSpPr/>
          <p:nvPr/>
        </p:nvSpPr>
        <p:spPr>
          <a:xfrm>
            <a:off x="405078" y="1586378"/>
            <a:ext cx="4861401" cy="2202861"/>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600" dirty="0">
                <a:latin typeface="PT Sans" panose="020B0503020203020204"/>
              </a:rPr>
              <a:t>Dengan rekayasa genetika, kini dapat dihasilkan tanaman pangan berupa padi, buah, dan sayuran transgenik yang lebih berkualitas.</a:t>
            </a:r>
          </a:p>
          <a:p>
            <a:pPr marL="268288" indent="-190500">
              <a:spcAft>
                <a:spcPts val="300"/>
              </a:spcAft>
              <a:buFont typeface="Arial" panose="020B0604020202020204" pitchFamily="34" charset="0"/>
              <a:buChar char="•"/>
            </a:pPr>
            <a:r>
              <a:rPr lang="id-ID" sz="1600" dirty="0">
                <a:latin typeface="PT Sans" panose="020B0503020203020204"/>
              </a:rPr>
              <a:t>Contohnya adalah beras emas (</a:t>
            </a:r>
            <a:r>
              <a:rPr lang="id-ID" sz="1600" i="1" dirty="0">
                <a:latin typeface="PT Sans" panose="020B0503020203020204"/>
              </a:rPr>
              <a:t>golden rice</a:t>
            </a:r>
            <a:r>
              <a:rPr lang="id-ID" sz="1600" dirty="0">
                <a:latin typeface="PT Sans" panose="020B0503020203020204"/>
              </a:rPr>
              <a:t>) yang mengandung </a:t>
            </a:r>
            <a:r>
              <a:rPr lang="el-GR" sz="1600" dirty="0"/>
              <a:t>β-</a:t>
            </a:r>
            <a:r>
              <a:rPr lang="id-ID" sz="1600" dirty="0">
                <a:latin typeface="PT Sans" panose="020B0503020203020204"/>
              </a:rPr>
              <a:t>karoten dan provitamin A dan pisang yang mengandung protein bersifat vaksin.</a:t>
            </a:r>
          </a:p>
        </p:txBody>
      </p:sp>
      <p:sp>
        <p:nvSpPr>
          <p:cNvPr id="20" name="Google Shape;272;p35">
            <a:extLst>
              <a:ext uri="{FF2B5EF4-FFF2-40B4-BE49-F238E27FC236}">
                <a16:creationId xmlns:a16="http://schemas.microsoft.com/office/drawing/2014/main" id="{E53730A6-BD29-2C5B-0DD6-0254246AE44B}"/>
              </a:ext>
            </a:extLst>
          </p:cNvPr>
          <p:cNvSpPr txBox="1">
            <a:spLocks/>
          </p:cNvSpPr>
          <p:nvPr/>
        </p:nvSpPr>
        <p:spPr>
          <a:xfrm>
            <a:off x="405079" y="184538"/>
            <a:ext cx="275481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Tanaman Transgenik</a:t>
            </a:r>
            <a:endParaRPr lang="en-US" sz="2000" kern="0" dirty="0">
              <a:solidFill>
                <a:schemeClr val="bg2"/>
              </a:solidFill>
              <a:latin typeface="PT Sans" panose="020B0503020203020204"/>
            </a:endParaRPr>
          </a:p>
        </p:txBody>
      </p:sp>
      <p:pic>
        <p:nvPicPr>
          <p:cNvPr id="2" name="Picture 1"/>
          <p:cNvPicPr>
            <a:picLocks noChangeAspect="1"/>
          </p:cNvPicPr>
          <p:nvPr/>
        </p:nvPicPr>
        <p:blipFill>
          <a:blip r:embed="rId3"/>
          <a:stretch>
            <a:fillRect/>
          </a:stretch>
        </p:blipFill>
        <p:spPr>
          <a:xfrm>
            <a:off x="5833641" y="1704644"/>
            <a:ext cx="2747274" cy="1228548"/>
          </a:xfrm>
          <a:prstGeom prst="rect">
            <a:avLst/>
          </a:prstGeom>
          <a:effectLst>
            <a:outerShdw blurRad="50800" dist="38100" dir="13500000" algn="br" rotWithShape="0">
              <a:prstClr val="black">
                <a:alpha val="40000"/>
              </a:prstClr>
            </a:outerShdw>
          </a:effectLst>
        </p:spPr>
      </p:pic>
      <p:sp>
        <p:nvSpPr>
          <p:cNvPr id="21"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6111380" y="2933192"/>
            <a:ext cx="2191795" cy="43082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400" kern="0" dirty="0">
                <a:solidFill>
                  <a:srgbClr val="3D6D70"/>
                </a:solidFill>
                <a:latin typeface="PT Sans" panose="020B0503020203020204"/>
                <a:cs typeface="Palanquin" panose="020B0004020203020204" pitchFamily="34" charset="0"/>
              </a:rPr>
              <a:t>Beras emas </a:t>
            </a:r>
            <a:r>
              <a:rPr lang="id-ID" sz="1400" i="1" kern="0" dirty="0">
                <a:solidFill>
                  <a:srgbClr val="3D6D70"/>
                </a:solidFill>
                <a:latin typeface="PT Sans" panose="020B0503020203020204"/>
                <a:cs typeface="Palanquin" panose="020B0004020203020204" pitchFamily="34" charset="0"/>
              </a:rPr>
              <a:t>(golden rice)</a:t>
            </a:r>
            <a:endParaRPr lang="en-US" sz="1400" i="1" kern="0" dirty="0">
              <a:solidFill>
                <a:srgbClr val="3D6D70"/>
              </a:solidFill>
              <a:latin typeface="PT Sans" panose="020B0503020203020204"/>
              <a:cs typeface="Palanquin" panose="020B0004020203020204" pitchFamily="34" charset="0"/>
            </a:endParaRPr>
          </a:p>
        </p:txBody>
      </p:sp>
    </p:spTree>
    <p:extLst>
      <p:ext uri="{BB962C8B-B14F-4D97-AF65-F5344CB8AC3E}">
        <p14:creationId xmlns:p14="http://schemas.microsoft.com/office/powerpoint/2010/main" val="18726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9" name="Google Shape;252;p34"/>
          <p:cNvSpPr txBox="1">
            <a:spLocks/>
          </p:cNvSpPr>
          <p:nvPr/>
        </p:nvSpPr>
        <p:spPr>
          <a:xfrm>
            <a:off x="287338" y="159110"/>
            <a:ext cx="8549165" cy="609516"/>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pPr algn="ctr"/>
            <a:r>
              <a:rPr lang="id-ID" sz="2800" b="1" dirty="0">
                <a:solidFill>
                  <a:schemeClr val="tx1"/>
                </a:solidFill>
                <a:latin typeface="PT Sans" panose="020B0503020203020204"/>
              </a:rPr>
              <a:t>Diagram Bioteknologi</a:t>
            </a:r>
          </a:p>
        </p:txBody>
      </p:sp>
      <p:sp>
        <p:nvSpPr>
          <p:cNvPr id="2" name="Rectangle 1"/>
          <p:cNvSpPr/>
          <p:nvPr/>
        </p:nvSpPr>
        <p:spPr>
          <a:xfrm>
            <a:off x="430306" y="1669774"/>
            <a:ext cx="1634215" cy="1509977"/>
          </a:xfrm>
          <a:prstGeom prst="rect">
            <a:avLst/>
          </a:prstGeom>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spcAft>
                <a:spcPts val="300"/>
              </a:spcAft>
            </a:pPr>
            <a:r>
              <a:rPr lang="id-ID" sz="1500" b="1" i="1" dirty="0">
                <a:latin typeface="PT Sans" panose="020B0503020203020204"/>
              </a:rPr>
              <a:t>Input</a:t>
            </a:r>
          </a:p>
          <a:p>
            <a:pPr algn="ctr">
              <a:spcAft>
                <a:spcPts val="300"/>
              </a:spcAft>
            </a:pPr>
            <a:r>
              <a:rPr lang="id-ID" sz="1500" dirty="0">
                <a:latin typeface="PT Sans" panose="020B0503020203020204"/>
              </a:rPr>
              <a:t>Bahan baku, mikroorganisme, sel hewan, dan sel tumbuhan</a:t>
            </a:r>
          </a:p>
        </p:txBody>
      </p:sp>
      <p:sp>
        <p:nvSpPr>
          <p:cNvPr id="7" name="Rectangle 6"/>
          <p:cNvSpPr/>
          <p:nvPr/>
        </p:nvSpPr>
        <p:spPr>
          <a:xfrm>
            <a:off x="2994991" y="1669774"/>
            <a:ext cx="1577009" cy="1510747"/>
          </a:xfrm>
          <a:prstGeom prst="rect">
            <a:avLst/>
          </a:prstGeom>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spcAft>
                <a:spcPts val="300"/>
              </a:spcAft>
            </a:pPr>
            <a:r>
              <a:rPr lang="id-ID" sz="1500" b="1" dirty="0">
                <a:latin typeface="PT Sans" panose="020B0503020203020204"/>
              </a:rPr>
              <a:t>Proses</a:t>
            </a:r>
          </a:p>
          <a:p>
            <a:pPr algn="ctr">
              <a:spcAft>
                <a:spcPts val="300"/>
              </a:spcAft>
            </a:pPr>
            <a:r>
              <a:rPr lang="fi-FI" sz="1500" dirty="0">
                <a:latin typeface="PT Sans" panose="020B0503020203020204"/>
              </a:rPr>
              <a:t>Aplikasi prinsip ilmiah,</a:t>
            </a:r>
            <a:r>
              <a:rPr lang="id-ID" sz="1500" dirty="0">
                <a:latin typeface="PT Sans" panose="020B0503020203020204"/>
              </a:rPr>
              <a:t> </a:t>
            </a:r>
            <a:r>
              <a:rPr lang="fi-FI" sz="1500" dirty="0">
                <a:latin typeface="PT Sans" panose="020B0503020203020204"/>
              </a:rPr>
              <a:t>kerekayasaan,</a:t>
            </a:r>
            <a:r>
              <a:rPr lang="id-ID" sz="1500" dirty="0">
                <a:latin typeface="PT Sans" panose="020B0503020203020204"/>
              </a:rPr>
              <a:t> </a:t>
            </a:r>
            <a:r>
              <a:rPr lang="fi-FI" sz="1500" dirty="0">
                <a:latin typeface="PT Sans" panose="020B0503020203020204"/>
              </a:rPr>
              <a:t>dan teknologi</a:t>
            </a:r>
            <a:endParaRPr lang="id-ID" sz="1500" dirty="0">
              <a:latin typeface="PT Sans" panose="020B0503020203020204"/>
            </a:endParaRPr>
          </a:p>
        </p:txBody>
      </p:sp>
      <p:sp>
        <p:nvSpPr>
          <p:cNvPr id="9" name="Rectangle 8"/>
          <p:cNvSpPr/>
          <p:nvPr/>
        </p:nvSpPr>
        <p:spPr>
          <a:xfrm>
            <a:off x="5552661" y="1135891"/>
            <a:ext cx="3223091" cy="2769704"/>
          </a:xfrm>
          <a:prstGeom prst="rect">
            <a:avLst/>
          </a:prstGeom>
          <a:effectLst>
            <a:outerShdw blurRad="50800" dist="381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spcAft>
                <a:spcPts val="300"/>
              </a:spcAft>
            </a:pPr>
            <a:r>
              <a:rPr lang="id-ID" sz="1500" b="1" i="1" dirty="0">
                <a:latin typeface="PT Sans" panose="020B0503020203020204"/>
              </a:rPr>
              <a:t>Output </a:t>
            </a:r>
            <a:r>
              <a:rPr lang="id-ID" sz="1500" b="1" dirty="0">
                <a:latin typeface="PT Sans" panose="020B0503020203020204"/>
              </a:rPr>
              <a:t>(Produk)</a:t>
            </a:r>
          </a:p>
          <a:p>
            <a:pPr algn="ctr">
              <a:spcAft>
                <a:spcPts val="300"/>
              </a:spcAft>
            </a:pPr>
            <a:r>
              <a:rPr lang="id-ID" sz="1500" b="1" dirty="0">
                <a:latin typeface="PT Sans" panose="020B0503020203020204"/>
              </a:rPr>
              <a:t>Makhluk hidup:</a:t>
            </a:r>
          </a:p>
          <a:p>
            <a:pPr algn="ctr">
              <a:spcAft>
                <a:spcPts val="300"/>
              </a:spcAft>
            </a:pPr>
            <a:r>
              <a:rPr lang="id-ID" sz="1500" dirty="0">
                <a:latin typeface="PT Sans" panose="020B0503020203020204"/>
              </a:rPr>
              <a:t>Hewan ternak dan tumbuhan yang bersifat unggul</a:t>
            </a:r>
          </a:p>
          <a:p>
            <a:pPr algn="ctr">
              <a:spcAft>
                <a:spcPts val="300"/>
              </a:spcAft>
            </a:pPr>
            <a:r>
              <a:rPr lang="id-ID" sz="1500" b="1" dirty="0">
                <a:latin typeface="PT Sans" panose="020B0503020203020204"/>
              </a:rPr>
              <a:t>Produk:</a:t>
            </a:r>
          </a:p>
          <a:p>
            <a:pPr algn="ctr">
              <a:spcAft>
                <a:spcPts val="300"/>
              </a:spcAft>
            </a:pPr>
            <a:r>
              <a:rPr lang="id-ID" sz="1500" dirty="0">
                <a:latin typeface="PT Sans" panose="020B0503020203020204"/>
              </a:rPr>
              <a:t>Makanan, minuman, obat-obatan, bahan bakar, atau senyawa biokimia</a:t>
            </a:r>
          </a:p>
          <a:p>
            <a:pPr algn="ctr">
              <a:spcAft>
                <a:spcPts val="300"/>
              </a:spcAft>
            </a:pPr>
            <a:r>
              <a:rPr lang="id-ID" sz="1500" b="1" dirty="0">
                <a:latin typeface="PT Sans" panose="020B0503020203020204"/>
              </a:rPr>
              <a:t>Jasa:</a:t>
            </a:r>
          </a:p>
          <a:p>
            <a:pPr algn="ctr">
              <a:spcAft>
                <a:spcPts val="300"/>
              </a:spcAft>
            </a:pPr>
            <a:r>
              <a:rPr lang="id-ID" sz="1500" dirty="0">
                <a:latin typeface="PT Sans" panose="020B0503020203020204"/>
              </a:rPr>
              <a:t>Pengolahan limbah, pemisahan logam, atau pemberantasan hama</a:t>
            </a:r>
          </a:p>
        </p:txBody>
      </p:sp>
      <p:sp>
        <p:nvSpPr>
          <p:cNvPr id="4" name="Right Arrow 3"/>
          <p:cNvSpPr/>
          <p:nvPr/>
        </p:nvSpPr>
        <p:spPr>
          <a:xfrm>
            <a:off x="2130781" y="2249458"/>
            <a:ext cx="797949" cy="450574"/>
          </a:xfrm>
          <a:prstGeom prst="rightArrow">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11" name="Right Arrow 10"/>
          <p:cNvSpPr/>
          <p:nvPr/>
        </p:nvSpPr>
        <p:spPr>
          <a:xfrm>
            <a:off x="4678017" y="2249458"/>
            <a:ext cx="797949" cy="450574"/>
          </a:xfrm>
          <a:prstGeom prst="rightArrow">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Tree>
    <p:extLst>
      <p:ext uri="{BB962C8B-B14F-4D97-AF65-F5344CB8AC3E}">
        <p14:creationId xmlns:p14="http://schemas.microsoft.com/office/powerpoint/2010/main" val="3973420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animBg="1"/>
      <p:bldP spid="7" grpId="0" animBg="1"/>
      <p:bldP spid="9" grpId="0" animBg="1"/>
      <p:bldP spid="4" grpId="0" animBg="1"/>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405079" y="885458"/>
            <a:ext cx="568375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id-ID" sz="2000" kern="0" dirty="0">
                <a:solidFill>
                  <a:schemeClr val="bg2"/>
                </a:solidFill>
                <a:latin typeface="PT Sans" panose="020B0503020203020204"/>
              </a:rPr>
              <a:t>4) Buah-buahan yang lebih tahan untuk disimpan</a:t>
            </a:r>
            <a:endParaRPr lang="en-US" sz="2000" kern="0" dirty="0">
              <a:solidFill>
                <a:schemeClr val="bg2"/>
              </a:solidFill>
              <a:latin typeface="PT Sans" panose="020B0503020203020204"/>
            </a:endParaRPr>
          </a:p>
        </p:txBody>
      </p:sp>
      <p:sp>
        <p:nvSpPr>
          <p:cNvPr id="24" name="Google Shape;1208;p43">
            <a:extLst>
              <a:ext uri="{FF2B5EF4-FFF2-40B4-BE49-F238E27FC236}">
                <a16:creationId xmlns:a16="http://schemas.microsoft.com/office/drawing/2014/main" id="{7C9272C6-D898-70F1-8FA9-D74281F8695D}"/>
              </a:ext>
            </a:extLst>
          </p:cNvPr>
          <p:cNvSpPr/>
          <p:nvPr/>
        </p:nvSpPr>
        <p:spPr>
          <a:xfrm>
            <a:off x="405078" y="1599703"/>
            <a:ext cx="8125464" cy="2319240"/>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600" dirty="0">
                <a:latin typeface="PT Sans" panose="020B0503020203020204"/>
              </a:rPr>
              <a:t>Rekayasa genetika dengan transfer gen </a:t>
            </a:r>
            <a:r>
              <a:rPr lang="id-ID" sz="1600" i="1" dirty="0">
                <a:latin typeface="PT Sans" panose="020B0503020203020204"/>
              </a:rPr>
              <a:t>antisenescens </a:t>
            </a:r>
            <a:r>
              <a:rPr lang="id-ID" sz="1600" dirty="0">
                <a:latin typeface="PT Sans" panose="020B0503020203020204"/>
              </a:rPr>
              <a:t>digunakan untuk menghambat enzim poligalakturonase (enzim yang mengkatalis proses perusakan dinding sel) sehingga proses pelunakan buah dapat diperlambat.</a:t>
            </a:r>
          </a:p>
          <a:p>
            <a:pPr marL="268288" indent="-190500">
              <a:spcAft>
                <a:spcPts val="300"/>
              </a:spcAft>
              <a:buFont typeface="Arial" panose="020B0604020202020204" pitchFamily="34" charset="0"/>
              <a:buChar char="•"/>
            </a:pPr>
            <a:r>
              <a:rPr lang="id-ID" sz="1600" dirty="0">
                <a:latin typeface="PT Sans" panose="020B0503020203020204"/>
              </a:rPr>
              <a:t>Contohnya tomat </a:t>
            </a:r>
            <a:r>
              <a:rPr lang="id-ID" sz="1600" i="1" dirty="0">
                <a:latin typeface="PT Sans" panose="020B0503020203020204"/>
              </a:rPr>
              <a:t>flavr savr </a:t>
            </a:r>
            <a:r>
              <a:rPr lang="id-ID" sz="1600" dirty="0">
                <a:latin typeface="PT Sans" panose="020B0503020203020204"/>
              </a:rPr>
              <a:t>yang mempunyai tingkat waktu kematangan lebih lama setelah dipetik sehingga tidak mudah membusuk.</a:t>
            </a:r>
          </a:p>
          <a:p>
            <a:pPr marL="268288" indent="-190500">
              <a:spcAft>
                <a:spcPts val="300"/>
              </a:spcAft>
              <a:buFont typeface="Arial" panose="020B0604020202020204" pitchFamily="34" charset="0"/>
              <a:buChar char="•"/>
            </a:pPr>
            <a:r>
              <a:rPr lang="id-ID" sz="1600" dirty="0">
                <a:latin typeface="PT Sans" panose="020B0503020203020204"/>
              </a:rPr>
              <a:t>Contoh lainnya, adalah melon yang ditransfer dengan gen baru dari bakteriofag T3 yang berfungsi untuk mengurangi pembentukan hormon etilen (hormon yang berperan dalam pematangan buah).</a:t>
            </a:r>
          </a:p>
        </p:txBody>
      </p:sp>
      <p:sp>
        <p:nvSpPr>
          <p:cNvPr id="20" name="Google Shape;272;p35">
            <a:extLst>
              <a:ext uri="{FF2B5EF4-FFF2-40B4-BE49-F238E27FC236}">
                <a16:creationId xmlns:a16="http://schemas.microsoft.com/office/drawing/2014/main" id="{E53730A6-BD29-2C5B-0DD6-0254246AE44B}"/>
              </a:ext>
            </a:extLst>
          </p:cNvPr>
          <p:cNvSpPr txBox="1">
            <a:spLocks/>
          </p:cNvSpPr>
          <p:nvPr/>
        </p:nvSpPr>
        <p:spPr>
          <a:xfrm>
            <a:off x="405079" y="184538"/>
            <a:ext cx="275481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Tanaman Transgenik</a:t>
            </a:r>
            <a:endParaRPr lang="en-US" sz="2000" kern="0" dirty="0">
              <a:solidFill>
                <a:schemeClr val="bg2"/>
              </a:solidFill>
              <a:latin typeface="PT Sans" panose="020B0503020203020204"/>
            </a:endParaRPr>
          </a:p>
        </p:txBody>
      </p:sp>
    </p:spTree>
    <p:extLst>
      <p:ext uri="{BB962C8B-B14F-4D97-AF65-F5344CB8AC3E}">
        <p14:creationId xmlns:p14="http://schemas.microsoft.com/office/powerpoint/2010/main" val="924086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405078" y="779128"/>
            <a:ext cx="5428563"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id-ID" sz="2000" kern="0" dirty="0">
                <a:solidFill>
                  <a:schemeClr val="bg2"/>
                </a:solidFill>
                <a:latin typeface="PT Sans" panose="020B0503020203020204"/>
              </a:rPr>
              <a:t>5) Tumbuhan tahan herbisida</a:t>
            </a:r>
            <a:endParaRPr lang="en-US" sz="2000" kern="0" dirty="0">
              <a:solidFill>
                <a:schemeClr val="bg2"/>
              </a:solidFill>
              <a:latin typeface="PT Sans" panose="020B0503020203020204"/>
            </a:endParaRPr>
          </a:p>
        </p:txBody>
      </p:sp>
      <p:sp>
        <p:nvSpPr>
          <p:cNvPr id="24" name="Google Shape;1208;p43">
            <a:extLst>
              <a:ext uri="{FF2B5EF4-FFF2-40B4-BE49-F238E27FC236}">
                <a16:creationId xmlns:a16="http://schemas.microsoft.com/office/drawing/2014/main" id="{7C9272C6-D898-70F1-8FA9-D74281F8695D}"/>
              </a:ext>
            </a:extLst>
          </p:cNvPr>
          <p:cNvSpPr/>
          <p:nvPr/>
        </p:nvSpPr>
        <p:spPr>
          <a:xfrm>
            <a:off x="405078" y="1360168"/>
            <a:ext cx="7986568" cy="1160544"/>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600" dirty="0">
                <a:latin typeface="PT Sans" panose="020B0503020203020204"/>
              </a:rPr>
              <a:t>Contoh tumbuhan tahan herbisida adalah kedelai yang ditransfer gen resisten herbisida dari bakteri </a:t>
            </a:r>
            <a:r>
              <a:rPr lang="id-ID" sz="1600" i="1" dirty="0">
                <a:latin typeface="PT Sans" panose="020B0503020203020204"/>
              </a:rPr>
              <a:t>Agrobacterium</a:t>
            </a:r>
            <a:r>
              <a:rPr lang="id-ID" sz="1600" dirty="0">
                <a:latin typeface="PT Sans" panose="020B0503020203020204"/>
              </a:rPr>
              <a:t> galur CP4.</a:t>
            </a:r>
          </a:p>
          <a:p>
            <a:pPr marL="268288" indent="-190500">
              <a:spcAft>
                <a:spcPts val="300"/>
              </a:spcAft>
              <a:buFont typeface="Arial" panose="020B0604020202020204" pitchFamily="34" charset="0"/>
              <a:buChar char="•"/>
            </a:pPr>
            <a:r>
              <a:rPr lang="id-ID" sz="1600" dirty="0">
                <a:latin typeface="PT Sans" panose="020B0503020203020204"/>
              </a:rPr>
              <a:t>Ketika tanaman kedelai disemprot dengan herbisida, hanya gulma di sekitar kedelai yang akan mati.</a:t>
            </a:r>
          </a:p>
        </p:txBody>
      </p:sp>
      <p:sp>
        <p:nvSpPr>
          <p:cNvPr id="20" name="Google Shape;272;p35">
            <a:extLst>
              <a:ext uri="{FF2B5EF4-FFF2-40B4-BE49-F238E27FC236}">
                <a16:creationId xmlns:a16="http://schemas.microsoft.com/office/drawing/2014/main" id="{E53730A6-BD29-2C5B-0DD6-0254246AE44B}"/>
              </a:ext>
            </a:extLst>
          </p:cNvPr>
          <p:cNvSpPr txBox="1">
            <a:spLocks/>
          </p:cNvSpPr>
          <p:nvPr/>
        </p:nvSpPr>
        <p:spPr>
          <a:xfrm>
            <a:off x="405079" y="184538"/>
            <a:ext cx="275481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Tanaman Transgenik</a:t>
            </a:r>
            <a:endParaRPr lang="en-US" sz="2000" kern="0" dirty="0">
              <a:solidFill>
                <a:schemeClr val="bg2"/>
              </a:solidFill>
              <a:latin typeface="PT Sans" panose="020B0503020203020204"/>
            </a:endParaRPr>
          </a:p>
        </p:txBody>
      </p:sp>
      <p:sp>
        <p:nvSpPr>
          <p:cNvPr id="7" name="Google Shape;272;p35">
            <a:extLst>
              <a:ext uri="{FF2B5EF4-FFF2-40B4-BE49-F238E27FC236}">
                <a16:creationId xmlns:a16="http://schemas.microsoft.com/office/drawing/2014/main" id="{E53730A6-BD29-2C5B-0DD6-0254246AE44B}"/>
              </a:ext>
            </a:extLst>
          </p:cNvPr>
          <p:cNvSpPr txBox="1">
            <a:spLocks/>
          </p:cNvSpPr>
          <p:nvPr/>
        </p:nvSpPr>
        <p:spPr>
          <a:xfrm>
            <a:off x="405078" y="2663079"/>
            <a:ext cx="6393755"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id-ID" sz="2000" kern="0" dirty="0">
                <a:solidFill>
                  <a:schemeClr val="bg2"/>
                </a:solidFill>
                <a:latin typeface="PT Sans" panose="020B0503020203020204"/>
              </a:rPr>
              <a:t>6) Tumbuhan yang tahan terhadap perubahan cuaca</a:t>
            </a:r>
            <a:endParaRPr lang="en-US" sz="2000" kern="0" dirty="0">
              <a:solidFill>
                <a:schemeClr val="bg2"/>
              </a:solidFill>
              <a:latin typeface="PT Sans" panose="020B0503020203020204"/>
            </a:endParaRPr>
          </a:p>
        </p:txBody>
      </p:sp>
      <p:sp>
        <p:nvSpPr>
          <p:cNvPr id="8" name="Google Shape;1208;p43">
            <a:extLst>
              <a:ext uri="{FF2B5EF4-FFF2-40B4-BE49-F238E27FC236}">
                <a16:creationId xmlns:a16="http://schemas.microsoft.com/office/drawing/2014/main" id="{7C9272C6-D898-70F1-8FA9-D74281F8695D}"/>
              </a:ext>
            </a:extLst>
          </p:cNvPr>
          <p:cNvSpPr/>
          <p:nvPr/>
        </p:nvSpPr>
        <p:spPr>
          <a:xfrm>
            <a:off x="405078" y="3260814"/>
            <a:ext cx="7986568" cy="1264294"/>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600" dirty="0">
                <a:latin typeface="PT Sans" panose="020B0503020203020204"/>
              </a:rPr>
              <a:t>Contoh tumbuhan yang tahan terhadap perubahan cuaca adalah tembakau yang ditransfer gen untuk mengatur pertahanan pada cuaca dingin dari tanaman </a:t>
            </a:r>
            <a:r>
              <a:rPr lang="id-ID" sz="1600" i="1" dirty="0">
                <a:latin typeface="PT Sans" panose="020B0503020203020204"/>
              </a:rPr>
              <a:t>Arabidopsis thaliana</a:t>
            </a:r>
            <a:r>
              <a:rPr lang="id-ID" sz="1600" dirty="0">
                <a:latin typeface="PT Sans" panose="020B0503020203020204"/>
              </a:rPr>
              <a:t>.</a:t>
            </a:r>
          </a:p>
          <a:p>
            <a:pPr marL="268288" indent="-190500">
              <a:spcAft>
                <a:spcPts val="300"/>
              </a:spcAft>
              <a:buFont typeface="Arial" panose="020B0604020202020204" pitchFamily="34" charset="0"/>
              <a:buChar char="•"/>
            </a:pPr>
            <a:r>
              <a:rPr lang="id-ID" sz="1600" dirty="0">
                <a:latin typeface="PT Sans" panose="020B0503020203020204"/>
              </a:rPr>
              <a:t>Selain dari </a:t>
            </a:r>
            <a:r>
              <a:rPr lang="id-ID" sz="1600" i="1" dirty="0">
                <a:latin typeface="PT Sans" panose="020B0503020203020204"/>
              </a:rPr>
              <a:t>Arabidopsis thaliana</a:t>
            </a:r>
            <a:r>
              <a:rPr lang="id-ID" sz="1600" dirty="0">
                <a:latin typeface="PT Sans" panose="020B0503020203020204"/>
              </a:rPr>
              <a:t>, gen dengan sifat tersebut dapat diperoleh dari Cyanobacterium spesies </a:t>
            </a:r>
            <a:r>
              <a:rPr lang="id-ID" sz="1600" i="1" dirty="0">
                <a:latin typeface="PT Sans" panose="020B0503020203020204"/>
              </a:rPr>
              <a:t>Anacystis nidulans</a:t>
            </a:r>
            <a:r>
              <a:rPr lang="id-ID" sz="1600" dirty="0">
                <a:latin typeface="PT Sans" panose="020B0503020203020204"/>
              </a:rPr>
              <a:t>.</a:t>
            </a:r>
          </a:p>
        </p:txBody>
      </p:sp>
    </p:spTree>
    <p:extLst>
      <p:ext uri="{BB962C8B-B14F-4D97-AF65-F5344CB8AC3E}">
        <p14:creationId xmlns:p14="http://schemas.microsoft.com/office/powerpoint/2010/main" val="313704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7" grpId="0" animBg="1"/>
      <p:bldP spid="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405078" y="885458"/>
            <a:ext cx="3811919"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id-ID" sz="2000" kern="0" dirty="0">
                <a:solidFill>
                  <a:schemeClr val="bg2"/>
                </a:solidFill>
                <a:latin typeface="PT Sans" panose="020B0503020203020204"/>
              </a:rPr>
              <a:t>7) Tumbuhan bioluminesensi</a:t>
            </a:r>
            <a:endParaRPr lang="en-US" sz="2000" kern="0" dirty="0">
              <a:solidFill>
                <a:schemeClr val="bg2"/>
              </a:solidFill>
              <a:latin typeface="PT Sans" panose="020B0503020203020204"/>
            </a:endParaRPr>
          </a:p>
        </p:txBody>
      </p:sp>
      <p:sp>
        <p:nvSpPr>
          <p:cNvPr id="24" name="Google Shape;1208;p43">
            <a:extLst>
              <a:ext uri="{FF2B5EF4-FFF2-40B4-BE49-F238E27FC236}">
                <a16:creationId xmlns:a16="http://schemas.microsoft.com/office/drawing/2014/main" id="{7C9272C6-D898-70F1-8FA9-D74281F8695D}"/>
              </a:ext>
            </a:extLst>
          </p:cNvPr>
          <p:cNvSpPr/>
          <p:nvPr/>
        </p:nvSpPr>
        <p:spPr>
          <a:xfrm>
            <a:off x="405078" y="1599703"/>
            <a:ext cx="5278092" cy="1824435"/>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68288" indent="-190500">
              <a:spcAft>
                <a:spcPts val="300"/>
              </a:spcAft>
              <a:buFont typeface="Arial" panose="020B0604020202020204" pitchFamily="34" charset="0"/>
              <a:buChar char="•"/>
            </a:pPr>
            <a:r>
              <a:rPr lang="id-ID" sz="1600" b="1" dirty="0">
                <a:latin typeface="PT Sans" panose="020B0503020203020204"/>
              </a:rPr>
              <a:t>Bioluminesensi</a:t>
            </a:r>
            <a:r>
              <a:rPr lang="id-ID" sz="1600" dirty="0">
                <a:latin typeface="PT Sans" panose="020B0503020203020204"/>
              </a:rPr>
              <a:t> adalah emisi cahaya yang dihasilkan oleh makhluk hidup karena adanya reaksi kimia tertentu.</a:t>
            </a:r>
          </a:p>
          <a:p>
            <a:pPr marL="268288" indent="-190500">
              <a:spcAft>
                <a:spcPts val="300"/>
              </a:spcAft>
              <a:buFont typeface="Arial" panose="020B0604020202020204" pitchFamily="34" charset="0"/>
              <a:buChar char="•"/>
            </a:pPr>
            <a:r>
              <a:rPr lang="id-ID" sz="1600" dirty="0">
                <a:latin typeface="PT Sans" panose="020B0503020203020204"/>
              </a:rPr>
              <a:t>Contohnya tanaman tembakau yang disisipi gen kunang-kunang mampu melepaskan energi cahaya sehingga tampak bersinar.</a:t>
            </a:r>
          </a:p>
        </p:txBody>
      </p:sp>
      <p:sp>
        <p:nvSpPr>
          <p:cNvPr id="20" name="Google Shape;272;p35">
            <a:extLst>
              <a:ext uri="{FF2B5EF4-FFF2-40B4-BE49-F238E27FC236}">
                <a16:creationId xmlns:a16="http://schemas.microsoft.com/office/drawing/2014/main" id="{E53730A6-BD29-2C5B-0DD6-0254246AE44B}"/>
              </a:ext>
            </a:extLst>
          </p:cNvPr>
          <p:cNvSpPr txBox="1">
            <a:spLocks/>
          </p:cNvSpPr>
          <p:nvPr/>
        </p:nvSpPr>
        <p:spPr>
          <a:xfrm>
            <a:off x="405079" y="184538"/>
            <a:ext cx="275481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Tanaman Transgenik</a:t>
            </a:r>
            <a:endParaRPr lang="en-US" sz="2000" kern="0" dirty="0">
              <a:solidFill>
                <a:schemeClr val="bg2"/>
              </a:solidFill>
              <a:latin typeface="PT Sans" panose="020B0503020203020204"/>
            </a:endParaRPr>
          </a:p>
        </p:txBody>
      </p:sp>
      <p:pic>
        <p:nvPicPr>
          <p:cNvPr id="2" name="Picture 1"/>
          <p:cNvPicPr>
            <a:picLocks noChangeAspect="1"/>
          </p:cNvPicPr>
          <p:nvPr/>
        </p:nvPicPr>
        <p:blipFill>
          <a:blip r:embed="rId3"/>
          <a:stretch>
            <a:fillRect/>
          </a:stretch>
        </p:blipFill>
        <p:spPr>
          <a:xfrm>
            <a:off x="6365216" y="1448587"/>
            <a:ext cx="2184809" cy="197555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75170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405079" y="1017919"/>
            <a:ext cx="2754810" cy="469519"/>
          </a:xfrm>
          <a:prstGeom prst="rect">
            <a:avLst/>
          </a:prstGeom>
          <a:solidFill>
            <a:srgbClr val="002060"/>
          </a:solidFill>
          <a:ln w="19050">
            <a:solidFill>
              <a:schemeClr val="tx1"/>
            </a:solid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sz="2000" kern="0" dirty="0">
                <a:solidFill>
                  <a:schemeClr val="bg2"/>
                </a:solidFill>
                <a:latin typeface="PT Sans" panose="020B0503020203020204"/>
              </a:rPr>
              <a:t>Hewan Transgenik</a:t>
            </a:r>
            <a:endParaRPr lang="en-US" sz="2000" kern="0" dirty="0">
              <a:solidFill>
                <a:schemeClr val="bg2"/>
              </a:solidFill>
              <a:latin typeface="PT Sans" panose="020B0503020203020204"/>
            </a:endParaRPr>
          </a:p>
        </p:txBody>
      </p:sp>
      <p:sp>
        <p:nvSpPr>
          <p:cNvPr id="24" name="Google Shape;1208;p43">
            <a:extLst>
              <a:ext uri="{FF2B5EF4-FFF2-40B4-BE49-F238E27FC236}">
                <a16:creationId xmlns:a16="http://schemas.microsoft.com/office/drawing/2014/main" id="{7C9272C6-D898-70F1-8FA9-D74281F8695D}"/>
              </a:ext>
            </a:extLst>
          </p:cNvPr>
          <p:cNvSpPr/>
          <p:nvPr/>
        </p:nvSpPr>
        <p:spPr>
          <a:xfrm>
            <a:off x="405079" y="2158935"/>
            <a:ext cx="8137038" cy="1893606"/>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420688" indent="-342900">
              <a:spcAft>
                <a:spcPts val="300"/>
              </a:spcAft>
              <a:buFont typeface="+mj-lt"/>
              <a:buAutoNum type="arabicParenR"/>
            </a:pPr>
            <a:r>
              <a:rPr lang="id-ID" sz="1600" b="1" i="1" dirty="0">
                <a:latin typeface="PT Sans" panose="020B0503020203020204"/>
              </a:rPr>
              <a:t>Pronuclear microinjection </a:t>
            </a:r>
            <a:r>
              <a:rPr lang="id-ID" sz="1600" dirty="0">
                <a:latin typeface="PT Sans" panose="020B0503020203020204"/>
              </a:rPr>
              <a:t>adalah teknik memasukkan transgen (gen terpilih yang akan dipindahkan) secara langsung ke dalam pronukleus ovum yang sudah difertilisasi. Teknik ini biasa digunakan pada percobaan pembuatan tikus transgenik.</a:t>
            </a:r>
          </a:p>
          <a:p>
            <a:pPr marL="420688" indent="-342900">
              <a:spcAft>
                <a:spcPts val="300"/>
              </a:spcAft>
              <a:buFont typeface="+mj-lt"/>
              <a:buAutoNum type="arabicParenR"/>
            </a:pPr>
            <a:r>
              <a:rPr lang="id-ID" sz="1600" b="1" i="1" dirty="0">
                <a:latin typeface="PT Sans" panose="020B0503020203020204"/>
              </a:rPr>
              <a:t>Embryonic stem </a:t>
            </a:r>
            <a:r>
              <a:rPr lang="id-ID" sz="1600" b="1" dirty="0">
                <a:latin typeface="PT Sans" panose="020B0503020203020204"/>
              </a:rPr>
              <a:t>(</a:t>
            </a:r>
            <a:r>
              <a:rPr lang="id-ID" sz="1600" b="1" i="1" dirty="0">
                <a:latin typeface="PT Sans" panose="020B0503020203020204"/>
              </a:rPr>
              <a:t>ES</a:t>
            </a:r>
            <a:r>
              <a:rPr lang="id-ID" sz="1600" b="1" dirty="0">
                <a:latin typeface="PT Sans" panose="020B0503020203020204"/>
              </a:rPr>
              <a:t>) </a:t>
            </a:r>
            <a:r>
              <a:rPr lang="id-ID" sz="1600" b="1" i="1" dirty="0">
                <a:latin typeface="PT Sans" panose="020B0503020203020204"/>
              </a:rPr>
              <a:t>cell electroporation </a:t>
            </a:r>
            <a:r>
              <a:rPr lang="id-ID" sz="1600" b="1" dirty="0">
                <a:latin typeface="PT Sans" panose="020B0503020203020204"/>
              </a:rPr>
              <a:t>dan </a:t>
            </a:r>
            <a:r>
              <a:rPr lang="id-ID" sz="1600" b="1" i="1" dirty="0">
                <a:latin typeface="PT Sans" panose="020B0503020203020204"/>
              </a:rPr>
              <a:t>subsequent blastocyst injection </a:t>
            </a:r>
            <a:r>
              <a:rPr lang="id-ID" sz="1600" dirty="0">
                <a:latin typeface="PT Sans" panose="020B0503020203020204"/>
              </a:rPr>
              <a:t>adalah insersi transgen ke dalam sel induk embrionik (</a:t>
            </a:r>
            <a:r>
              <a:rPr lang="id-ID" sz="1600" i="1" dirty="0">
                <a:latin typeface="PT Sans" panose="020B0503020203020204"/>
              </a:rPr>
              <a:t>ES cells</a:t>
            </a:r>
            <a:r>
              <a:rPr lang="id-ID" sz="1600" dirty="0">
                <a:latin typeface="PT Sans" panose="020B0503020203020204"/>
              </a:rPr>
              <a:t>) yang dilanjutkan dengan pemasukan </a:t>
            </a:r>
            <a:r>
              <a:rPr lang="id-ID" sz="1600" i="1" dirty="0">
                <a:latin typeface="PT Sans" panose="020B0503020203020204"/>
              </a:rPr>
              <a:t>ES cells </a:t>
            </a:r>
            <a:r>
              <a:rPr lang="id-ID" sz="1600" dirty="0">
                <a:latin typeface="PT Sans" panose="020B0503020203020204"/>
              </a:rPr>
              <a:t>ke dalam blastokista.</a:t>
            </a:r>
          </a:p>
        </p:txBody>
      </p:sp>
      <p:sp>
        <p:nvSpPr>
          <p:cNvPr id="14" name="Google Shape;1208;p43">
            <a:extLst>
              <a:ext uri="{FF2B5EF4-FFF2-40B4-BE49-F238E27FC236}">
                <a16:creationId xmlns:a16="http://schemas.microsoft.com/office/drawing/2014/main" id="{7C9272C6-D898-70F1-8FA9-D74281F8695D}"/>
              </a:ext>
            </a:extLst>
          </p:cNvPr>
          <p:cNvSpPr/>
          <p:nvPr/>
        </p:nvSpPr>
        <p:spPr>
          <a:xfrm>
            <a:off x="3323830" y="895501"/>
            <a:ext cx="5218286" cy="707890"/>
          </a:xfrm>
          <a:prstGeom prst="rect">
            <a:avLst/>
          </a:prstGeom>
          <a:solidFill>
            <a:schemeClr val="bg2">
              <a:lumMod val="9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77788">
              <a:spcAft>
                <a:spcPts val="300"/>
              </a:spcAft>
            </a:pPr>
            <a:r>
              <a:rPr lang="id-ID" sz="1600" b="1" dirty="0">
                <a:latin typeface="PT Sans" panose="020B0503020203020204"/>
              </a:rPr>
              <a:t>Hewan transgenik </a:t>
            </a:r>
            <a:r>
              <a:rPr lang="id-ID" sz="1600" dirty="0">
                <a:latin typeface="PT Sans" panose="020B0503020203020204"/>
              </a:rPr>
              <a:t>adalah hewan yang mengandung sisipan gen asing di dalam genomnya.</a:t>
            </a:r>
          </a:p>
        </p:txBody>
      </p:sp>
      <p:sp>
        <p:nvSpPr>
          <p:cNvPr id="17" name="Google Shape;1208;p43">
            <a:extLst>
              <a:ext uri="{FF2B5EF4-FFF2-40B4-BE49-F238E27FC236}">
                <a16:creationId xmlns:a16="http://schemas.microsoft.com/office/drawing/2014/main" id="{7C9272C6-D898-70F1-8FA9-D74281F8695D}"/>
              </a:ext>
            </a:extLst>
          </p:cNvPr>
          <p:cNvSpPr/>
          <p:nvPr/>
        </p:nvSpPr>
        <p:spPr>
          <a:xfrm>
            <a:off x="302937" y="1700010"/>
            <a:ext cx="3713478" cy="366325"/>
          </a:xfrm>
          <a:prstGeom prst="rect">
            <a:avLst/>
          </a:prstGeom>
          <a:noFill/>
          <a:ln>
            <a:noFill/>
          </a:ln>
        </p:spPr>
        <p:txBody>
          <a:bodyPr spcFirstLastPara="1" wrap="square" lIns="91425" tIns="91425" rIns="91425" bIns="91425" anchor="ctr" anchorCtr="0">
            <a:noAutofit/>
          </a:bodyPr>
          <a:lstStyle/>
          <a:p>
            <a:pPr marL="87313" indent="7938" defTabSz="914400">
              <a:spcAft>
                <a:spcPts val="300"/>
              </a:spcAft>
            </a:pPr>
            <a:r>
              <a:rPr lang="id-ID" sz="1600" b="1" dirty="0">
                <a:latin typeface="PT Sans" panose="020B0503020203020204"/>
              </a:rPr>
              <a:t>Metode pembuatan hewan transgenik</a:t>
            </a:r>
            <a:endParaRPr lang="id-ID" sz="1600" kern="0" dirty="0">
              <a:latin typeface="PT Sans" panose="020B0503020203020204"/>
              <a:cs typeface="Palanquin" panose="020B0004020203020204" pitchFamily="34" charset="0"/>
            </a:endParaRPr>
          </a:p>
        </p:txBody>
      </p:sp>
      <p:sp>
        <p:nvSpPr>
          <p:cNvPr id="9" name="Google Shape;252;p34"/>
          <p:cNvSpPr txBox="1">
            <a:spLocks/>
          </p:cNvSpPr>
          <p:nvPr/>
        </p:nvSpPr>
        <p:spPr>
          <a:xfrm>
            <a:off x="792297" y="239761"/>
            <a:ext cx="5661397" cy="484094"/>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r>
              <a:rPr lang="id-ID" sz="2600" b="1" dirty="0">
                <a:solidFill>
                  <a:schemeClr val="tx1"/>
                </a:solidFill>
                <a:latin typeface="PT Sans" panose="020B0503020203020204"/>
              </a:rPr>
              <a:t>Pembuatan Organisme Transgenik</a:t>
            </a:r>
            <a:endParaRPr lang="fi-FI" sz="2600" b="1" dirty="0">
              <a:solidFill>
                <a:schemeClr val="tx1"/>
              </a:solidFill>
              <a:latin typeface="PT Sans" panose="020B0503020203020204"/>
            </a:endParaRPr>
          </a:p>
        </p:txBody>
      </p:sp>
      <p:sp>
        <p:nvSpPr>
          <p:cNvPr id="10" name="Google Shape;226;p33">
            <a:hlinkClick r:id="rId3" action="ppaction://hlinksldjump"/>
          </p:cNvPr>
          <p:cNvSpPr/>
          <p:nvPr/>
        </p:nvSpPr>
        <p:spPr>
          <a:xfrm>
            <a:off x="73162" y="143142"/>
            <a:ext cx="719135" cy="677332"/>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a:cs typeface="Arial"/>
                <a:sym typeface="Arial"/>
              </a:rPr>
              <a:t>3</a:t>
            </a:r>
          </a:p>
        </p:txBody>
      </p:sp>
    </p:spTree>
    <p:extLst>
      <p:ext uri="{BB962C8B-B14F-4D97-AF65-F5344CB8AC3E}">
        <p14:creationId xmlns:p14="http://schemas.microsoft.com/office/powerpoint/2010/main" val="1857613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14" grpId="0" animBg="1"/>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42"/>
          <p:cNvSpPr txBox="1">
            <a:spLocks noGrp="1"/>
          </p:cNvSpPr>
          <p:nvPr>
            <p:ph type="title"/>
          </p:nvPr>
        </p:nvSpPr>
        <p:spPr>
          <a:xfrm>
            <a:off x="899566" y="2079965"/>
            <a:ext cx="7392321" cy="1197624"/>
          </a:xfrm>
          <a:prstGeom prst="rect">
            <a:avLst/>
          </a:prstGeom>
        </p:spPr>
        <p:txBody>
          <a:bodyPr spcFirstLastPara="1" wrap="square" lIns="91425" tIns="91425" rIns="91425" bIns="91425" anchor="ctr" anchorCtr="0">
            <a:noAutofit/>
          </a:bodyPr>
          <a:lstStyle/>
          <a:p>
            <a:r>
              <a:rPr lang="es-ES" sz="4000" dirty="0">
                <a:latin typeface="PT Sans" panose="020B0503020203020204"/>
              </a:rPr>
              <a:t>D</a:t>
            </a:r>
            <a:r>
              <a:rPr lang="id-ID" sz="4000" dirty="0">
                <a:latin typeface="PT Sans" panose="020B0503020203020204"/>
              </a:rPr>
              <a:t>ampak Negatif </a:t>
            </a:r>
            <a:r>
              <a:rPr lang="es-ES" sz="4000" dirty="0" err="1">
                <a:latin typeface="PT Sans" panose="020B0503020203020204"/>
              </a:rPr>
              <a:t>Bioteknologi</a:t>
            </a:r>
            <a:endParaRPr lang="es-ES" sz="4000" dirty="0">
              <a:latin typeface="PT Sans" panose="020B0503020203020204"/>
            </a:endParaRPr>
          </a:p>
        </p:txBody>
      </p:sp>
      <p:sp>
        <p:nvSpPr>
          <p:cNvPr id="427" name="Google Shape;427;p42"/>
          <p:cNvSpPr txBox="1">
            <a:spLocks noGrp="1"/>
          </p:cNvSpPr>
          <p:nvPr>
            <p:ph type="title" idx="2"/>
          </p:nvPr>
        </p:nvSpPr>
        <p:spPr>
          <a:xfrm>
            <a:off x="2658626" y="764858"/>
            <a:ext cx="3874200" cy="1413300"/>
          </a:xfrm>
          <a:prstGeom prst="rect">
            <a:avLst/>
          </a:prstGeom>
        </p:spPr>
        <p:txBody>
          <a:bodyPr spcFirstLastPara="1" wrap="square" lIns="91425" tIns="91425" rIns="91425" bIns="91425" anchor="ctr" anchorCtr="0">
            <a:noAutofit/>
          </a:bodyPr>
          <a:lstStyle/>
          <a:p>
            <a:r>
              <a:rPr lang="id-ID" dirty="0">
                <a:latin typeface="PT Sans" panose="020B0503020203020204"/>
              </a:rPr>
              <a:t>H</a:t>
            </a:r>
            <a:r>
              <a:rPr lang="en" dirty="0">
                <a:latin typeface="PT Sans" panose="020B0503020203020204"/>
              </a:rPr>
              <a:t> </a:t>
            </a:r>
            <a:endParaRPr dirty="0">
              <a:latin typeface="PT Sans" panose="020B0503020203020204"/>
            </a:endParaRPr>
          </a:p>
        </p:txBody>
      </p:sp>
      <p:sp>
        <p:nvSpPr>
          <p:cNvPr id="20" name="Google Shape;254;p34"/>
          <p:cNvSpPr txBox="1">
            <a:spLocks noGrp="1"/>
          </p:cNvSpPr>
          <p:nvPr>
            <p:ph type="subTitle" idx="1"/>
          </p:nvPr>
        </p:nvSpPr>
        <p:spPr>
          <a:xfrm>
            <a:off x="772429" y="3187752"/>
            <a:ext cx="7582443" cy="1277143"/>
          </a:xfrm>
          <a:prstGeom prst="rect">
            <a:avLst/>
          </a:prstGeom>
          <a:noFill/>
          <a:ln>
            <a:noFill/>
          </a:ln>
        </p:spPr>
        <p:txBody>
          <a:bodyPr spcFirstLastPara="1" wrap="square" lIns="91425" tIns="91425" rIns="91425" bIns="91425" anchor="t" anchorCtr="0">
            <a:noAutofit/>
          </a:bodyPr>
          <a:lstStyle/>
          <a:p>
            <a:pPr marL="0" indent="0" algn="ctr"/>
            <a:r>
              <a:rPr lang="id-ID" sz="1600" dirty="0">
                <a:solidFill>
                  <a:srgbClr val="000000"/>
                </a:solidFill>
                <a:latin typeface="PT Sans" panose="020B0503020203020204"/>
                <a:cs typeface="Palanquin" panose="020B0004020203020204" pitchFamily="34" charset="0"/>
              </a:rPr>
              <a:t>Penggunaan bioteknologi, terutama bioteknologi modern yang telah banyak memberikan manfaat dalam kehidupan manusia, ternyata dapat menimbulkan dampak negatif jika dalam penggunaannya kurang diawasi atau disalahgunakan oleh pihak-pihak tertentu yang tidak bertanggung jawab.</a:t>
            </a:r>
          </a:p>
        </p:txBody>
      </p:sp>
      <p:sp>
        <p:nvSpPr>
          <p:cNvPr id="11" name="Google Shape;656;p50"/>
          <p:cNvSpPr/>
          <p:nvPr/>
        </p:nvSpPr>
        <p:spPr>
          <a:xfrm>
            <a:off x="326437" y="180918"/>
            <a:ext cx="674024" cy="615147"/>
          </a:xfrm>
          <a:prstGeom prst="rect">
            <a:avLst/>
          </a:prstGeom>
          <a:solidFill>
            <a:schemeClr val="bg1">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a:cs typeface="Arial"/>
              <a:sym typeface="Arial"/>
            </a:endParaRPr>
          </a:p>
        </p:txBody>
      </p:sp>
      <p:sp>
        <p:nvSpPr>
          <p:cNvPr id="13" name="Google Shape;656;p50"/>
          <p:cNvSpPr/>
          <p:nvPr/>
        </p:nvSpPr>
        <p:spPr>
          <a:xfrm>
            <a:off x="8354872" y="324241"/>
            <a:ext cx="328500" cy="328500"/>
          </a:xfrm>
          <a:prstGeom prst="rect">
            <a:avLst/>
          </a:prstGeom>
          <a:solidFill>
            <a:schemeClr val="accent2">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a:cs typeface="Arial"/>
              <a:sym typeface="Arial"/>
            </a:endParaRPr>
          </a:p>
        </p:txBody>
      </p:sp>
    </p:spTree>
    <p:extLst>
      <p:ext uri="{BB962C8B-B14F-4D97-AF65-F5344CB8AC3E}">
        <p14:creationId xmlns:p14="http://schemas.microsoft.com/office/powerpoint/2010/main" val="3682702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7"/>
                                        </p:tgtEl>
                                        <p:attrNameLst>
                                          <p:attrName>style.visibility</p:attrName>
                                        </p:attrNameLst>
                                      </p:cBhvr>
                                      <p:to>
                                        <p:strVal val="visible"/>
                                      </p:to>
                                    </p:set>
                                    <p:animEffect transition="in" filter="fade">
                                      <p:cBhvr>
                                        <p:cTn id="7" dur="500"/>
                                        <p:tgtEl>
                                          <p:spTgt spid="42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26"/>
                                        </p:tgtEl>
                                        <p:attrNameLst>
                                          <p:attrName>style.visibility</p:attrName>
                                        </p:attrNameLst>
                                      </p:cBhvr>
                                      <p:to>
                                        <p:strVal val="visible"/>
                                      </p:to>
                                    </p:set>
                                    <p:anim calcmode="lin" valueType="num">
                                      <p:cBhvr additive="base">
                                        <p:cTn id="10" dur="500" fill="hold"/>
                                        <p:tgtEl>
                                          <p:spTgt spid="426"/>
                                        </p:tgtEl>
                                        <p:attrNameLst>
                                          <p:attrName>ppt_x</p:attrName>
                                        </p:attrNameLst>
                                      </p:cBhvr>
                                      <p:tavLst>
                                        <p:tav tm="0">
                                          <p:val>
                                            <p:strVal val="#ppt_x"/>
                                          </p:val>
                                        </p:tav>
                                        <p:tav tm="100000">
                                          <p:val>
                                            <p:strVal val="#ppt_x"/>
                                          </p:val>
                                        </p:tav>
                                      </p:tavLst>
                                    </p:anim>
                                    <p:anim calcmode="lin" valueType="num">
                                      <p:cBhvr additive="base">
                                        <p:cTn id="11" dur="500" fill="hold"/>
                                        <p:tgtEl>
                                          <p:spTgt spid="426"/>
                                        </p:tgtEl>
                                        <p:attrNameLst>
                                          <p:attrName>ppt_y</p:attrName>
                                        </p:attrNameLst>
                                      </p:cBhvr>
                                      <p:tavLst>
                                        <p:tav tm="0">
                                          <p:val>
                                            <p:strVal val="1+#ppt_h/2"/>
                                          </p:val>
                                        </p:tav>
                                        <p:tav tm="100000">
                                          <p:val>
                                            <p:strVal val="#ppt_y"/>
                                          </p:val>
                                        </p:tav>
                                      </p:tavLst>
                                    </p:anim>
                                  </p:childTnLst>
                                </p:cTn>
                              </p:par>
                              <p:par>
                                <p:cTn id="12" presetID="1" presetClass="entr" presetSubtype="0" fill="hold" grpId="0" nodeType="withEffect">
                                  <p:stCondLst>
                                    <p:cond delay="0"/>
                                  </p:stCondLst>
                                  <p:childTnLst>
                                    <p:set>
                                      <p:cBhvr>
                                        <p:cTn id="13" dur="1" fill="hold">
                                          <p:stCondLst>
                                            <p:cond delay="499"/>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6" grpId="0"/>
      <p:bldP spid="427" grpId="0"/>
      <p:bldP spid="20"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2" name="Rounded Rectangle 21"/>
          <p:cNvSpPr/>
          <p:nvPr/>
        </p:nvSpPr>
        <p:spPr>
          <a:xfrm>
            <a:off x="914400" y="974788"/>
            <a:ext cx="7485731" cy="3001789"/>
          </a:xfrm>
          <a:prstGeom prst="roundRect">
            <a:avLst/>
          </a:prstGeom>
          <a:solidFill>
            <a:schemeClr val="accent5">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spcAft>
                <a:spcPts val="300"/>
              </a:spcAft>
              <a:buFont typeface="+mj-lt"/>
              <a:buAutoNum type="arabicPeriod"/>
            </a:pPr>
            <a:r>
              <a:rPr lang="id-ID" sz="1600" dirty="0">
                <a:solidFill>
                  <a:schemeClr val="tx1"/>
                </a:solidFill>
                <a:latin typeface="PT Sans" panose="020B0503020203020204"/>
              </a:rPr>
              <a:t>Kemungkinan munculnya mikroorganisme patogen </a:t>
            </a:r>
            <a:r>
              <a:rPr lang="id-ID" sz="1600" dirty="0" smtClean="0">
                <a:solidFill>
                  <a:schemeClr val="tx1"/>
                </a:solidFill>
                <a:latin typeface="PT Sans" panose="020B0503020203020204"/>
              </a:rPr>
              <a:t>baru.</a:t>
            </a:r>
            <a:endParaRPr lang="id-ID" sz="1600" dirty="0">
              <a:solidFill>
                <a:schemeClr val="tx1"/>
              </a:solidFill>
              <a:latin typeface="PT Sans" panose="020B0503020203020204"/>
            </a:endParaRPr>
          </a:p>
          <a:p>
            <a:pPr marL="342900" indent="-342900">
              <a:spcAft>
                <a:spcPts val="300"/>
              </a:spcAft>
              <a:buFont typeface="+mj-lt"/>
              <a:buAutoNum type="arabicPeriod"/>
            </a:pPr>
            <a:r>
              <a:rPr lang="id-ID" sz="1600" dirty="0">
                <a:solidFill>
                  <a:schemeClr val="tx1"/>
                </a:solidFill>
                <a:latin typeface="PT Sans" panose="020B0503020203020204"/>
              </a:rPr>
              <a:t>Timbulnya bahan makanan yang mengandung protein baru bersifat </a:t>
            </a:r>
            <a:r>
              <a:rPr lang="id-ID" sz="1600" dirty="0" smtClean="0">
                <a:solidFill>
                  <a:schemeClr val="tx1"/>
                </a:solidFill>
                <a:latin typeface="PT Sans" panose="020B0503020203020204"/>
              </a:rPr>
              <a:t>toksik.</a:t>
            </a:r>
            <a:endParaRPr lang="id-ID" sz="1600" dirty="0">
              <a:solidFill>
                <a:schemeClr val="tx1"/>
              </a:solidFill>
              <a:latin typeface="PT Sans" panose="020B0503020203020204"/>
            </a:endParaRPr>
          </a:p>
          <a:p>
            <a:pPr marL="342900" indent="-342900">
              <a:spcAft>
                <a:spcPts val="300"/>
              </a:spcAft>
              <a:buFont typeface="+mj-lt"/>
              <a:buAutoNum type="arabicPeriod"/>
            </a:pPr>
            <a:r>
              <a:rPr lang="id-ID" sz="1600" dirty="0">
                <a:solidFill>
                  <a:schemeClr val="tx1"/>
                </a:solidFill>
                <a:latin typeface="PT Sans" panose="020B0503020203020204"/>
              </a:rPr>
              <a:t>Munculnya tanaman </a:t>
            </a:r>
            <a:r>
              <a:rPr lang="id-ID" sz="1600" dirty="0" smtClean="0">
                <a:solidFill>
                  <a:schemeClr val="tx1"/>
                </a:solidFill>
                <a:latin typeface="PT Sans" panose="020B0503020203020204"/>
              </a:rPr>
              <a:t>supergulma.</a:t>
            </a:r>
            <a:endParaRPr lang="id-ID" sz="1600" dirty="0">
              <a:solidFill>
                <a:schemeClr val="tx1"/>
              </a:solidFill>
              <a:latin typeface="PT Sans" panose="020B0503020203020204"/>
            </a:endParaRPr>
          </a:p>
          <a:p>
            <a:pPr marL="342900" indent="-342900">
              <a:spcAft>
                <a:spcPts val="300"/>
              </a:spcAft>
              <a:buFont typeface="+mj-lt"/>
              <a:buAutoNum type="arabicPeriod"/>
            </a:pPr>
            <a:r>
              <a:rPr lang="id-ID" sz="1600" dirty="0">
                <a:solidFill>
                  <a:schemeClr val="tx1"/>
                </a:solidFill>
                <a:latin typeface="PT Sans" panose="020B0503020203020204"/>
              </a:rPr>
              <a:t>Teknik bayi tabung dapat membingungkan status orang </a:t>
            </a:r>
            <a:r>
              <a:rPr lang="id-ID" sz="1600" dirty="0" smtClean="0">
                <a:solidFill>
                  <a:schemeClr val="tx1"/>
                </a:solidFill>
                <a:latin typeface="PT Sans" panose="020B0503020203020204"/>
              </a:rPr>
              <a:t>tuanya.</a:t>
            </a:r>
            <a:endParaRPr lang="id-ID" sz="1600" dirty="0">
              <a:solidFill>
                <a:schemeClr val="tx1"/>
              </a:solidFill>
              <a:latin typeface="PT Sans" panose="020B0503020203020204"/>
            </a:endParaRPr>
          </a:p>
          <a:p>
            <a:pPr marL="342900" indent="-342900">
              <a:spcAft>
                <a:spcPts val="300"/>
              </a:spcAft>
              <a:buFont typeface="+mj-lt"/>
              <a:buAutoNum type="arabicPeriod"/>
            </a:pPr>
            <a:r>
              <a:rPr lang="id-ID" sz="1600" dirty="0">
                <a:solidFill>
                  <a:schemeClr val="tx1"/>
                </a:solidFill>
                <a:latin typeface="PT Sans" panose="020B0503020203020204"/>
              </a:rPr>
              <a:t>Risiko tinggi bagi organisme hasil </a:t>
            </a:r>
            <a:r>
              <a:rPr lang="id-ID" sz="1600" dirty="0" smtClean="0">
                <a:solidFill>
                  <a:schemeClr val="tx1"/>
                </a:solidFill>
                <a:latin typeface="PT Sans" panose="020B0503020203020204"/>
              </a:rPr>
              <a:t>kloning.</a:t>
            </a:r>
            <a:endParaRPr lang="id-ID" sz="1600" dirty="0">
              <a:solidFill>
                <a:schemeClr val="tx1"/>
              </a:solidFill>
              <a:latin typeface="PT Sans" panose="020B0503020203020204"/>
            </a:endParaRPr>
          </a:p>
          <a:p>
            <a:pPr marL="342900" indent="-342900">
              <a:spcAft>
                <a:spcPts val="300"/>
              </a:spcAft>
              <a:buFont typeface="+mj-lt"/>
              <a:buAutoNum type="arabicPeriod"/>
            </a:pPr>
            <a:r>
              <a:rPr lang="id-ID" sz="1600" dirty="0">
                <a:solidFill>
                  <a:schemeClr val="tx1"/>
                </a:solidFill>
                <a:latin typeface="PT Sans" panose="020B0503020203020204"/>
              </a:rPr>
              <a:t>Penyebaran </a:t>
            </a:r>
            <a:r>
              <a:rPr lang="id-ID" sz="1600" i="1" dirty="0">
                <a:solidFill>
                  <a:schemeClr val="tx1"/>
                </a:solidFill>
                <a:latin typeface="PT Sans" panose="020B0503020203020204"/>
              </a:rPr>
              <a:t>strain </a:t>
            </a:r>
            <a:r>
              <a:rPr lang="id-ID" sz="1600" dirty="0">
                <a:solidFill>
                  <a:schemeClr val="tx1"/>
                </a:solidFill>
                <a:latin typeface="PT Sans" panose="020B0503020203020204"/>
              </a:rPr>
              <a:t>bakteri tertentu secara </a:t>
            </a:r>
            <a:r>
              <a:rPr lang="id-ID" sz="1600" dirty="0" smtClean="0">
                <a:solidFill>
                  <a:schemeClr val="tx1"/>
                </a:solidFill>
                <a:latin typeface="PT Sans" panose="020B0503020203020204"/>
              </a:rPr>
              <a:t>liar.</a:t>
            </a:r>
            <a:endParaRPr lang="id-ID" sz="1600" dirty="0">
              <a:solidFill>
                <a:schemeClr val="tx1"/>
              </a:solidFill>
              <a:latin typeface="PT Sans" panose="020B0503020203020204"/>
            </a:endParaRPr>
          </a:p>
          <a:p>
            <a:pPr marL="342900" indent="-342900">
              <a:spcAft>
                <a:spcPts val="300"/>
              </a:spcAft>
              <a:buFont typeface="+mj-lt"/>
              <a:buAutoNum type="arabicPeriod"/>
            </a:pPr>
            <a:r>
              <a:rPr lang="id-ID" sz="1600" dirty="0">
                <a:solidFill>
                  <a:schemeClr val="tx1"/>
                </a:solidFill>
                <a:latin typeface="PT Sans" panose="020B0503020203020204"/>
              </a:rPr>
              <a:t>Erosi plasma </a:t>
            </a:r>
            <a:r>
              <a:rPr lang="id-ID" sz="1600" dirty="0" smtClean="0">
                <a:solidFill>
                  <a:schemeClr val="tx1"/>
                </a:solidFill>
                <a:latin typeface="PT Sans" panose="020B0503020203020204"/>
              </a:rPr>
              <a:t>nutfah.</a:t>
            </a:r>
            <a:endParaRPr lang="id-ID" sz="1600" dirty="0">
              <a:solidFill>
                <a:schemeClr val="tx1"/>
              </a:solidFill>
              <a:latin typeface="PT Sans" panose="020B0503020203020204"/>
            </a:endParaRPr>
          </a:p>
          <a:p>
            <a:pPr marL="342900" indent="-342900">
              <a:spcAft>
                <a:spcPts val="300"/>
              </a:spcAft>
              <a:buFont typeface="+mj-lt"/>
              <a:buAutoNum type="arabicPeriod"/>
            </a:pPr>
            <a:r>
              <a:rPr lang="id-ID" sz="1600" dirty="0">
                <a:solidFill>
                  <a:schemeClr val="tx1"/>
                </a:solidFill>
                <a:latin typeface="PT Sans" panose="020B0503020203020204"/>
              </a:rPr>
              <a:t>Terganggunya keseimbangan </a:t>
            </a:r>
            <a:r>
              <a:rPr lang="id-ID" sz="1600" dirty="0" smtClean="0">
                <a:solidFill>
                  <a:schemeClr val="tx1"/>
                </a:solidFill>
                <a:latin typeface="PT Sans" panose="020B0503020203020204"/>
              </a:rPr>
              <a:t>ekosistem.</a:t>
            </a:r>
            <a:endParaRPr lang="id-ID" sz="1600" dirty="0">
              <a:solidFill>
                <a:schemeClr val="tx1"/>
              </a:solidFill>
              <a:latin typeface="PT Sans" panose="020B0503020203020204"/>
            </a:endParaRPr>
          </a:p>
          <a:p>
            <a:pPr marL="342900" indent="-342900">
              <a:spcAft>
                <a:spcPts val="300"/>
              </a:spcAft>
              <a:buFont typeface="+mj-lt"/>
              <a:buAutoNum type="arabicPeriod"/>
            </a:pPr>
            <a:r>
              <a:rPr lang="id-ID" sz="1600" dirty="0">
                <a:solidFill>
                  <a:schemeClr val="tx1"/>
                </a:solidFill>
                <a:latin typeface="PT Sans" panose="020B0503020203020204"/>
              </a:rPr>
              <a:t>Penyalahgunaan senjata </a:t>
            </a:r>
            <a:r>
              <a:rPr lang="id-ID" sz="1600" dirty="0" smtClean="0">
                <a:solidFill>
                  <a:schemeClr val="tx1"/>
                </a:solidFill>
                <a:latin typeface="PT Sans" panose="020B0503020203020204"/>
              </a:rPr>
              <a:t>biologis.</a:t>
            </a:r>
            <a:endParaRPr lang="id-ID" sz="1600" dirty="0">
              <a:solidFill>
                <a:schemeClr val="tx1"/>
              </a:solidFill>
              <a:latin typeface="PT Sans" panose="020B0503020203020204"/>
            </a:endParaRPr>
          </a:p>
        </p:txBody>
      </p:sp>
      <p:sp>
        <p:nvSpPr>
          <p:cNvPr id="7" name="Google Shape;252;p34"/>
          <p:cNvSpPr txBox="1">
            <a:spLocks/>
          </p:cNvSpPr>
          <p:nvPr/>
        </p:nvSpPr>
        <p:spPr>
          <a:xfrm>
            <a:off x="287338" y="159110"/>
            <a:ext cx="8628062" cy="609516"/>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pPr algn="ctr"/>
            <a:r>
              <a:rPr lang="id-ID" sz="2800" b="1" dirty="0">
                <a:solidFill>
                  <a:schemeClr val="tx1"/>
                </a:solidFill>
                <a:latin typeface="PT Sans" panose="020B0503020203020204"/>
              </a:rPr>
              <a:t>Dampak Negatif Bioteknologi</a:t>
            </a:r>
          </a:p>
        </p:txBody>
      </p:sp>
    </p:spTree>
    <p:extLst>
      <p:ext uri="{BB962C8B-B14F-4D97-AF65-F5344CB8AC3E}">
        <p14:creationId xmlns:p14="http://schemas.microsoft.com/office/powerpoint/2010/main" val="1670684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8341-A548-8B15-C317-4DD87C45AD9E}"/>
              </a:ext>
            </a:extLst>
          </p:cNvPr>
          <p:cNvSpPr>
            <a:spLocks noGrp="1"/>
          </p:cNvSpPr>
          <p:nvPr>
            <p:ph type="title"/>
          </p:nvPr>
        </p:nvSpPr>
        <p:spPr/>
        <p:txBody>
          <a:bodyPr/>
          <a:lstStyle/>
          <a:p>
            <a:r>
              <a:rPr lang="id-ID" sz="3600" dirty="0">
                <a:latin typeface="PT Sans" panose="020B0503020203020204" pitchFamily="34" charset="0"/>
                <a:cs typeface="Signika" panose="020B0604020202020204" charset="0"/>
              </a:rPr>
              <a:t>Glosarium</a:t>
            </a:r>
            <a:endParaRPr lang="en-US" sz="3600" dirty="0">
              <a:latin typeface="PT Sans" panose="020B0503020203020204" pitchFamily="34" charset="0"/>
              <a:cs typeface="Signika" panose="020B0604020202020204" charset="0"/>
            </a:endParaRPr>
          </a:p>
        </p:txBody>
      </p:sp>
      <p:sp>
        <p:nvSpPr>
          <p:cNvPr id="3" name="Text Placeholder 2">
            <a:extLst>
              <a:ext uri="{FF2B5EF4-FFF2-40B4-BE49-F238E27FC236}">
                <a16:creationId xmlns:a16="http://schemas.microsoft.com/office/drawing/2014/main" id="{05687DB1-DBFB-68FE-12EC-BC2FFCF08B22}"/>
              </a:ext>
            </a:extLst>
          </p:cNvPr>
          <p:cNvSpPr>
            <a:spLocks noGrp="1"/>
          </p:cNvSpPr>
          <p:nvPr>
            <p:ph type="body" idx="1"/>
          </p:nvPr>
        </p:nvSpPr>
        <p:spPr>
          <a:xfrm>
            <a:off x="713228" y="1178425"/>
            <a:ext cx="7704397" cy="3425400"/>
          </a:xfrm>
        </p:spPr>
        <p:txBody>
          <a:bodyPr/>
          <a:lstStyle/>
          <a:p>
            <a:pPr algn="l">
              <a:spcAft>
                <a:spcPts val="300"/>
              </a:spcAft>
              <a:buFont typeface="Arial" panose="020B0604020202020204" pitchFamily="34" charset="0"/>
              <a:buChar char="•"/>
            </a:pPr>
            <a:r>
              <a:rPr lang="id-ID" sz="1600" b="1" dirty="0">
                <a:latin typeface="PT Sans" panose="020B0503020203020204"/>
              </a:rPr>
              <a:t>Antibodi monoklonal </a:t>
            </a:r>
            <a:r>
              <a:rPr lang="id-ID" sz="1600" dirty="0">
                <a:latin typeface="PT Sans" panose="020B0503020203020204"/>
              </a:rPr>
              <a:t>adalah antibodi yang mengenali dan melawan satu jenis antigen tertentu.</a:t>
            </a:r>
          </a:p>
          <a:p>
            <a:pPr algn="l">
              <a:spcAft>
                <a:spcPts val="300"/>
              </a:spcAft>
              <a:buFont typeface="Arial" panose="020B0604020202020204" pitchFamily="34" charset="0"/>
              <a:buChar char="•"/>
            </a:pPr>
            <a:r>
              <a:rPr lang="id-ID" sz="1600" b="1" dirty="0">
                <a:latin typeface="PT Sans" panose="020B0503020203020204"/>
              </a:rPr>
              <a:t>Antibodi multiklonal </a:t>
            </a:r>
            <a:r>
              <a:rPr lang="id-ID" sz="1600" dirty="0">
                <a:latin typeface="PT Sans" panose="020B0503020203020204"/>
              </a:rPr>
              <a:t>adalah antibodi yang dibentuk oleh berbagai klon sel limfosit.</a:t>
            </a:r>
          </a:p>
          <a:p>
            <a:pPr algn="l">
              <a:spcAft>
                <a:spcPts val="300"/>
              </a:spcAft>
              <a:buFont typeface="Arial" panose="020B0604020202020204" pitchFamily="34" charset="0"/>
              <a:buChar char="•"/>
            </a:pPr>
            <a:r>
              <a:rPr lang="id-ID" sz="1600" b="1" dirty="0">
                <a:latin typeface="PT Sans" panose="020B0503020203020204"/>
              </a:rPr>
              <a:t>Bakteri minus es </a:t>
            </a:r>
            <a:r>
              <a:rPr lang="id-ID" sz="1600" dirty="0">
                <a:latin typeface="PT Sans" panose="020B0503020203020204"/>
              </a:rPr>
              <a:t>adalah bakteri hasil rekayasa genetika (misalnya keturunan </a:t>
            </a:r>
            <a:r>
              <a:rPr lang="id-ID" sz="1600" i="1" dirty="0">
                <a:latin typeface="PT Sans" panose="020B0503020203020204"/>
              </a:rPr>
              <a:t>Pseudomonas syringae</a:t>
            </a:r>
            <a:r>
              <a:rPr lang="id-ID" sz="1600" dirty="0">
                <a:latin typeface="PT Sans" panose="020B0503020203020204"/>
              </a:rPr>
              <a:t>) yang tidak akan membentuk kristal es meskipun kondisi suhu -4°C.</a:t>
            </a:r>
          </a:p>
          <a:p>
            <a:pPr algn="l">
              <a:spcAft>
                <a:spcPts val="300"/>
              </a:spcAft>
              <a:buFont typeface="Arial" panose="020B0604020202020204" pitchFamily="34" charset="0"/>
              <a:buChar char="•"/>
            </a:pPr>
            <a:r>
              <a:rPr lang="id-ID" sz="1600" b="1" dirty="0">
                <a:latin typeface="PT Sans" panose="020B0503020203020204"/>
              </a:rPr>
              <a:t>Bioteknologi</a:t>
            </a:r>
            <a:r>
              <a:rPr lang="id-ID" sz="1600" dirty="0">
                <a:latin typeface="PT Sans" panose="020B0503020203020204"/>
              </a:rPr>
              <a:t> adalah ilmu yang menerapkan prinsip ilmiah dan kerekayasaan untuk penanganan dan pengolahan bahan mentah organik maupun anorganik dengan bantuan makhluk hidup seperti mikroorganisme, sel hewan dan tumbuhan untuk meningkatkan potensi makhluk hidup, menghasilkan produk dan jasa bagi kepentingan hidup manusia.</a:t>
            </a:r>
            <a:endParaRPr lang="id-ID" sz="1600" dirty="0">
              <a:latin typeface="PT Sans" panose="020B0503020203020204"/>
            </a:endParaRPr>
          </a:p>
        </p:txBody>
      </p:sp>
      <p:pic>
        <p:nvPicPr>
          <p:cNvPr id="4" name="Picture 3">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112281271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8341-A548-8B15-C317-4DD87C45AD9E}"/>
              </a:ext>
            </a:extLst>
          </p:cNvPr>
          <p:cNvSpPr>
            <a:spLocks noGrp="1"/>
          </p:cNvSpPr>
          <p:nvPr>
            <p:ph type="title"/>
          </p:nvPr>
        </p:nvSpPr>
        <p:spPr/>
        <p:txBody>
          <a:bodyPr/>
          <a:lstStyle/>
          <a:p>
            <a:r>
              <a:rPr lang="id-ID" sz="3600" dirty="0">
                <a:latin typeface="PT Sans" panose="020B0503020203020204" pitchFamily="34" charset="0"/>
                <a:cs typeface="Signika" panose="020B0604020202020204" charset="0"/>
              </a:rPr>
              <a:t>Glosarium</a:t>
            </a:r>
            <a:endParaRPr lang="en-US" sz="3600" dirty="0">
              <a:latin typeface="PT Sans" panose="020B0503020203020204" pitchFamily="34" charset="0"/>
              <a:cs typeface="Signika" panose="020B0604020202020204" charset="0"/>
            </a:endParaRPr>
          </a:p>
        </p:txBody>
      </p:sp>
      <p:sp>
        <p:nvSpPr>
          <p:cNvPr id="3" name="Text Placeholder 2">
            <a:extLst>
              <a:ext uri="{FF2B5EF4-FFF2-40B4-BE49-F238E27FC236}">
                <a16:creationId xmlns:a16="http://schemas.microsoft.com/office/drawing/2014/main" id="{05687DB1-DBFB-68FE-12EC-BC2FFCF08B22}"/>
              </a:ext>
            </a:extLst>
          </p:cNvPr>
          <p:cNvSpPr>
            <a:spLocks noGrp="1"/>
          </p:cNvSpPr>
          <p:nvPr>
            <p:ph type="body" idx="1"/>
          </p:nvPr>
        </p:nvSpPr>
        <p:spPr>
          <a:xfrm>
            <a:off x="713228" y="1178425"/>
            <a:ext cx="8009989" cy="3425400"/>
          </a:xfrm>
        </p:spPr>
        <p:txBody>
          <a:bodyPr/>
          <a:lstStyle/>
          <a:p>
            <a:pPr algn="l">
              <a:spcAft>
                <a:spcPts val="300"/>
              </a:spcAft>
              <a:buFont typeface="Arial" panose="020B0604020202020204" pitchFamily="34" charset="0"/>
              <a:buChar char="•"/>
            </a:pPr>
            <a:r>
              <a:rPr lang="id-ID" sz="1600" b="1" dirty="0">
                <a:latin typeface="PT Sans" panose="020B0503020203020204"/>
              </a:rPr>
              <a:t>DNA ligase </a:t>
            </a:r>
            <a:r>
              <a:rPr lang="id-ID" sz="1600" dirty="0">
                <a:latin typeface="PT Sans" panose="020B0503020203020204"/>
              </a:rPr>
              <a:t>adalah enzim yang berfungsi untuk menyambung suatu potongan DNA dengan potongan DNA dari mikroorganisme lainnya.</a:t>
            </a:r>
            <a:endParaRPr lang="id-ID" sz="1600" b="1" dirty="0">
              <a:latin typeface="PT Sans" panose="020B0503020203020204"/>
            </a:endParaRPr>
          </a:p>
          <a:p>
            <a:pPr algn="l">
              <a:spcAft>
                <a:spcPts val="300"/>
              </a:spcAft>
              <a:buFont typeface="Arial" panose="020B0604020202020204" pitchFamily="34" charset="0"/>
              <a:buChar char="•"/>
            </a:pPr>
            <a:r>
              <a:rPr lang="id-ID" sz="1600" b="1" dirty="0">
                <a:latin typeface="PT Sans" panose="020B0503020203020204"/>
              </a:rPr>
              <a:t>Endonuklease restriksi </a:t>
            </a:r>
            <a:r>
              <a:rPr lang="id-ID" sz="1600" dirty="0">
                <a:latin typeface="PT Sans" panose="020B0503020203020204"/>
              </a:rPr>
              <a:t>adalah enzim yang berfungsi sebagai gunting molekuler untuk memotong molekul DNA.</a:t>
            </a:r>
          </a:p>
          <a:p>
            <a:pPr algn="l">
              <a:spcAft>
                <a:spcPts val="300"/>
              </a:spcAft>
              <a:buFont typeface="Arial" panose="020B0604020202020204" pitchFamily="34" charset="0"/>
              <a:buChar char="•"/>
            </a:pPr>
            <a:r>
              <a:rPr lang="id-ID" sz="1600" b="1" dirty="0">
                <a:latin typeface="PT Sans" panose="020B0503020203020204"/>
              </a:rPr>
              <a:t>Hibridoma </a:t>
            </a:r>
            <a:r>
              <a:rPr lang="id-ID" sz="1600" dirty="0">
                <a:latin typeface="PT Sans" panose="020B0503020203020204"/>
              </a:rPr>
              <a:t>adalah penyatuan (fusi) dua sel yang berasal dari organisme yang sama atau dari organisme yang berbeda.</a:t>
            </a:r>
          </a:p>
          <a:p>
            <a:pPr algn="l">
              <a:spcAft>
                <a:spcPts val="300"/>
              </a:spcAft>
              <a:buFont typeface="Arial" panose="020B0604020202020204" pitchFamily="34" charset="0"/>
              <a:buChar char="•"/>
            </a:pPr>
            <a:r>
              <a:rPr lang="id-ID" sz="1600" b="1" dirty="0">
                <a:latin typeface="PT Sans" panose="020B0503020203020204"/>
              </a:rPr>
              <a:t>Mikroprotein</a:t>
            </a:r>
            <a:r>
              <a:rPr lang="id-ID" sz="1600" dirty="0">
                <a:latin typeface="PT Sans" panose="020B0503020203020204"/>
              </a:rPr>
              <a:t> adalah bahan makanan berprotein tinggi yang berasal dari jamur, misalnya  Fusarium venenatum untuk membuat kue dan pengganti daging.</a:t>
            </a:r>
          </a:p>
          <a:p>
            <a:pPr algn="l">
              <a:spcAft>
                <a:spcPts val="300"/>
              </a:spcAft>
              <a:buFont typeface="Arial" panose="020B0604020202020204" pitchFamily="34" charset="0"/>
              <a:buChar char="•"/>
            </a:pPr>
            <a:r>
              <a:rPr lang="id-ID" sz="1600" b="1" dirty="0">
                <a:latin typeface="PT Sans" panose="020B0503020203020204"/>
              </a:rPr>
              <a:t>Planlet </a:t>
            </a:r>
            <a:r>
              <a:rPr lang="id-ID" sz="1600" dirty="0">
                <a:latin typeface="PT Sans" panose="020B0503020203020204"/>
              </a:rPr>
              <a:t>adalah sel-sel kalus yang berdiferensiasi membentuk akar, batang, daun, dan tumbuh menjadi tanaman lengkap berukuran kecil.</a:t>
            </a:r>
            <a:endParaRPr lang="id-ID" sz="1600" dirty="0">
              <a:latin typeface="PT Sans" panose="020B0503020203020204"/>
            </a:endParaRPr>
          </a:p>
        </p:txBody>
      </p:sp>
      <p:pic>
        <p:nvPicPr>
          <p:cNvPr id="4" name="Picture 3">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35178762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8341-A548-8B15-C317-4DD87C45AD9E}"/>
              </a:ext>
            </a:extLst>
          </p:cNvPr>
          <p:cNvSpPr>
            <a:spLocks noGrp="1"/>
          </p:cNvSpPr>
          <p:nvPr>
            <p:ph type="title"/>
          </p:nvPr>
        </p:nvSpPr>
        <p:spPr/>
        <p:txBody>
          <a:bodyPr/>
          <a:lstStyle/>
          <a:p>
            <a:r>
              <a:rPr lang="id-ID" sz="3600" dirty="0">
                <a:latin typeface="PT Sans" panose="020B0503020203020204" pitchFamily="34" charset="0"/>
                <a:cs typeface="Signika" panose="020B0604020202020204" charset="0"/>
              </a:rPr>
              <a:t>Glosarium</a:t>
            </a:r>
            <a:endParaRPr lang="en-US" sz="3600" dirty="0">
              <a:latin typeface="PT Sans" panose="020B0503020203020204" pitchFamily="34" charset="0"/>
              <a:cs typeface="Signika" panose="020B0604020202020204" charset="0"/>
            </a:endParaRPr>
          </a:p>
        </p:txBody>
      </p:sp>
      <p:sp>
        <p:nvSpPr>
          <p:cNvPr id="3" name="Text Placeholder 2">
            <a:extLst>
              <a:ext uri="{FF2B5EF4-FFF2-40B4-BE49-F238E27FC236}">
                <a16:creationId xmlns:a16="http://schemas.microsoft.com/office/drawing/2014/main" id="{05687DB1-DBFB-68FE-12EC-BC2FFCF08B22}"/>
              </a:ext>
            </a:extLst>
          </p:cNvPr>
          <p:cNvSpPr>
            <a:spLocks noGrp="1"/>
          </p:cNvSpPr>
          <p:nvPr>
            <p:ph type="body" idx="1"/>
          </p:nvPr>
        </p:nvSpPr>
        <p:spPr>
          <a:xfrm>
            <a:off x="713228" y="1178425"/>
            <a:ext cx="8009989" cy="3425400"/>
          </a:xfrm>
        </p:spPr>
        <p:txBody>
          <a:bodyPr/>
          <a:lstStyle/>
          <a:p>
            <a:pPr algn="l">
              <a:spcAft>
                <a:spcPts val="300"/>
              </a:spcAft>
              <a:buFont typeface="Arial" panose="020B0604020202020204" pitchFamily="34" charset="0"/>
              <a:buChar char="•"/>
            </a:pPr>
            <a:r>
              <a:rPr lang="id-ID" sz="1600" b="1" dirty="0">
                <a:latin typeface="PT Sans" panose="020B0503020203020204"/>
              </a:rPr>
              <a:t>Plasma nutfah </a:t>
            </a:r>
            <a:r>
              <a:rPr lang="id-ID" sz="1600" dirty="0">
                <a:latin typeface="PT Sans" panose="020B0503020203020204"/>
              </a:rPr>
              <a:t>adalah bahan dari tumbuhan, hewan, atau mikroorganisme yang mempunyai fungsi dan kemampuan mewariskan sifat.</a:t>
            </a:r>
            <a:endParaRPr lang="id-ID" sz="1600" b="1" dirty="0">
              <a:latin typeface="PT Sans" panose="020B0503020203020204"/>
            </a:endParaRPr>
          </a:p>
          <a:p>
            <a:pPr algn="l">
              <a:spcAft>
                <a:spcPts val="300"/>
              </a:spcAft>
              <a:buFont typeface="Arial" panose="020B0604020202020204" pitchFamily="34" charset="0"/>
              <a:buChar char="•"/>
            </a:pPr>
            <a:r>
              <a:rPr lang="id-ID" sz="1600" b="1" dirty="0">
                <a:latin typeface="PT Sans" panose="020B0503020203020204"/>
              </a:rPr>
              <a:t>Plasmid</a:t>
            </a:r>
            <a:r>
              <a:rPr lang="id-ID" sz="1600" dirty="0">
                <a:latin typeface="PT Sans" panose="020B0503020203020204"/>
              </a:rPr>
              <a:t> adalah rangkaian DNA nonkromosom yang berbentuk sirkuler.</a:t>
            </a:r>
          </a:p>
          <a:p>
            <a:pPr algn="l">
              <a:spcAft>
                <a:spcPts val="300"/>
              </a:spcAft>
              <a:buFont typeface="Arial" panose="020B0604020202020204" pitchFamily="34" charset="0"/>
              <a:buChar char="•"/>
            </a:pPr>
            <a:r>
              <a:rPr lang="id-ID" sz="1600" b="1" dirty="0">
                <a:latin typeface="PT Sans" panose="020B0503020203020204"/>
              </a:rPr>
              <a:t>Rekayasa genetika </a:t>
            </a:r>
            <a:r>
              <a:rPr lang="id-ID" sz="1600" dirty="0">
                <a:latin typeface="PT Sans" panose="020B0503020203020204"/>
              </a:rPr>
              <a:t>adalah suatu usaha memanipulasi sifat makhluk hidup untuk menghasilkan makhluk hidup dengan sifat baru yang diinginkan.</a:t>
            </a:r>
          </a:p>
          <a:p>
            <a:pPr algn="l">
              <a:spcAft>
                <a:spcPts val="300"/>
              </a:spcAft>
              <a:buFont typeface="Arial" panose="020B0604020202020204" pitchFamily="34" charset="0"/>
              <a:buChar char="•"/>
            </a:pPr>
            <a:r>
              <a:rPr lang="id-ID" sz="1600" b="1" dirty="0">
                <a:latin typeface="PT Sans" panose="020B0503020203020204"/>
              </a:rPr>
              <a:t>Teknologi plasmid </a:t>
            </a:r>
            <a:r>
              <a:rPr lang="id-ID" sz="1600" dirty="0">
                <a:latin typeface="PT Sans" panose="020B0503020203020204"/>
              </a:rPr>
              <a:t>adalah usaha manipulasi sifat genetik dengan cara mengubah susunan DNA dengan memanfaatkan plasmid bakteri.</a:t>
            </a:r>
          </a:p>
          <a:p>
            <a:pPr algn="l">
              <a:spcAft>
                <a:spcPts val="300"/>
              </a:spcAft>
              <a:buFont typeface="Arial" panose="020B0604020202020204" pitchFamily="34" charset="0"/>
              <a:buChar char="•"/>
            </a:pPr>
            <a:r>
              <a:rPr lang="id-ID" sz="1600" b="1" dirty="0">
                <a:latin typeface="PT Sans" panose="020B0503020203020204"/>
              </a:rPr>
              <a:t>Terapi gen </a:t>
            </a:r>
            <a:r>
              <a:rPr lang="id-ID" sz="1600" dirty="0">
                <a:latin typeface="PT Sans" panose="020B0503020203020204"/>
              </a:rPr>
              <a:t>adalah usaha perbaikan kelainan genetik dengan memperbaiki susunan basa nitrogen pada rantaian DNA dalam gen.</a:t>
            </a:r>
          </a:p>
          <a:p>
            <a:pPr algn="l">
              <a:spcAft>
                <a:spcPts val="300"/>
              </a:spcAft>
              <a:buFont typeface="Arial" panose="020B0604020202020204" pitchFamily="34" charset="0"/>
              <a:buChar char="•"/>
            </a:pPr>
            <a:r>
              <a:rPr lang="id-ID" sz="1600" b="1" dirty="0">
                <a:latin typeface="PT Sans" panose="020B0503020203020204"/>
              </a:rPr>
              <a:t>Transplantasi inti </a:t>
            </a:r>
            <a:r>
              <a:rPr lang="id-ID" sz="1600" dirty="0">
                <a:latin typeface="PT Sans" panose="020B0503020203020204"/>
              </a:rPr>
              <a:t>adalah memindahkan inti dari sel donor ke sel yang lain agar diperoleh individu dengan sifat yang sama dengan inti sel donor.</a:t>
            </a:r>
            <a:endParaRPr lang="id-ID" sz="1600" dirty="0">
              <a:latin typeface="PT Sans" panose="020B0503020203020204"/>
            </a:endParaRPr>
          </a:p>
        </p:txBody>
      </p:sp>
      <p:pic>
        <p:nvPicPr>
          <p:cNvPr id="4" name="Picture 3">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41204653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768" name="Google Shape;768;p43"/>
          <p:cNvSpPr/>
          <p:nvPr/>
        </p:nvSpPr>
        <p:spPr>
          <a:xfrm rot="-275237">
            <a:off x="2111324" y="695383"/>
            <a:ext cx="4921365" cy="3752735"/>
          </a:xfrm>
          <a:prstGeom prst="roundRect">
            <a:avLst>
              <a:gd name="adj" fmla="val 29315"/>
            </a:avLst>
          </a:prstGeom>
          <a:solidFill>
            <a:schemeClr val="accent5"/>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sp>
        <p:nvSpPr>
          <p:cNvPr id="769" name="Google Shape;769;p43"/>
          <p:cNvSpPr txBox="1">
            <a:spLocks noGrp="1"/>
          </p:cNvSpPr>
          <p:nvPr>
            <p:ph type="title"/>
          </p:nvPr>
        </p:nvSpPr>
        <p:spPr>
          <a:xfrm>
            <a:off x="2479014" y="1925247"/>
            <a:ext cx="4103100" cy="1293000"/>
          </a:xfrm>
          <a:prstGeom prst="rect">
            <a:avLst/>
          </a:prstGeom>
        </p:spPr>
        <p:txBody>
          <a:bodyPr spcFirstLastPara="1" wrap="square" lIns="91425" tIns="91425" rIns="91425" bIns="91425" anchor="b" anchorCtr="0">
            <a:noAutofit/>
          </a:bodyPr>
          <a:lstStyle/>
          <a:p>
            <a:r>
              <a:rPr lang="id-ID" dirty="0">
                <a:latin typeface="PT Sans" panose="020B0503020203020204" pitchFamily="34" charset="0"/>
                <a:cs typeface="Signika" panose="020B0604020202020204" charset="0"/>
              </a:rPr>
              <a:t>Selamat Belajar!</a:t>
            </a:r>
            <a:endParaRPr dirty="0">
              <a:latin typeface="PT Sans" panose="020B0503020203020204" pitchFamily="34" charset="0"/>
              <a:cs typeface="Signika" panose="020B0604020202020204" charset="0"/>
            </a:endParaRPr>
          </a:p>
        </p:txBody>
      </p:sp>
      <p:sp>
        <p:nvSpPr>
          <p:cNvPr id="770" name="Google Shape;770;p43"/>
          <p:cNvSpPr txBox="1">
            <a:spLocks noGrp="1"/>
          </p:cNvSpPr>
          <p:nvPr>
            <p:ph type="subTitle" idx="1"/>
          </p:nvPr>
        </p:nvSpPr>
        <p:spPr>
          <a:xfrm>
            <a:off x="2523973" y="3415922"/>
            <a:ext cx="4103100" cy="772329"/>
          </a:xfrm>
          <a:prstGeom prst="rect">
            <a:avLst/>
          </a:prstGeom>
        </p:spPr>
        <p:txBody>
          <a:bodyPr spcFirstLastPara="1" wrap="square" lIns="91425" tIns="91425" rIns="91425" bIns="91425" anchor="t" anchorCtr="0">
            <a:noAutofit/>
          </a:bodyPr>
          <a:lstStyle/>
          <a:p>
            <a:pPr marL="0" indent="0"/>
            <a:r>
              <a:rPr lang="id-ID" sz="1400" dirty="0">
                <a:latin typeface="PT Sans" panose="020B0503020203020204" pitchFamily="34" charset="0"/>
                <a:cs typeface="Signika" panose="020B0604020202020204" charset="0"/>
              </a:rPr>
              <a:t>Sumber gambar:</a:t>
            </a:r>
          </a:p>
          <a:p>
            <a:pPr marL="0" indent="0"/>
            <a:r>
              <a:rPr lang="id-ID" sz="1400" dirty="0">
                <a:latin typeface="PT Sans" panose="020B0503020203020204" pitchFamily="34" charset="0"/>
                <a:cs typeface="Signika" panose="020B0604020202020204" charset="0"/>
                <a:hlinkClick r:id="rId3"/>
              </a:rPr>
              <a:t>www.shutterstock.com</a:t>
            </a:r>
            <a:endParaRPr lang="id-ID" dirty="0">
              <a:latin typeface="PT Sans" panose="020B0503020203020204" pitchFamily="34" charset="0"/>
              <a:cs typeface="Signika" panose="020B0604020202020204" charset="0"/>
            </a:endParaRPr>
          </a:p>
          <a:p>
            <a:pPr marL="0" indent="0"/>
            <a:r>
              <a:rPr lang="id-ID" sz="1400" u="sng" dirty="0">
                <a:latin typeface="PT Sans" panose="020B0503020203020204" pitchFamily="34" charset="0"/>
                <a:cs typeface="Signika" panose="020B0604020202020204" charset="0"/>
              </a:rPr>
              <a:t>pixabay.com</a:t>
            </a:r>
          </a:p>
          <a:p>
            <a:pPr marL="0" indent="0"/>
            <a:endParaRPr dirty="0">
              <a:latin typeface="PT Sans" panose="020B0503020203020204" pitchFamily="34" charset="0"/>
              <a:cs typeface="Signika" panose="020B0604020202020204" charset="0"/>
            </a:endParaRPr>
          </a:p>
        </p:txBody>
      </p:sp>
      <p:sp>
        <p:nvSpPr>
          <p:cNvPr id="771" name="Google Shape;771;p43"/>
          <p:cNvSpPr/>
          <p:nvPr/>
        </p:nvSpPr>
        <p:spPr>
          <a:xfrm>
            <a:off x="-491825" y="3172453"/>
            <a:ext cx="4311387" cy="2076241"/>
          </a:xfrm>
          <a:custGeom>
            <a:avLst/>
            <a:gdLst/>
            <a:ahLst/>
            <a:cxnLst/>
            <a:rect l="l" t="t" r="r" b="b"/>
            <a:pathLst>
              <a:path w="107062" h="51558" extrusionOk="0">
                <a:moveTo>
                  <a:pt x="23266" y="0"/>
                </a:moveTo>
                <a:cubicBezTo>
                  <a:pt x="18767" y="0"/>
                  <a:pt x="14164" y="1727"/>
                  <a:pt x="10645" y="4766"/>
                </a:cubicBezTo>
                <a:cubicBezTo>
                  <a:pt x="4454" y="10123"/>
                  <a:pt x="1299" y="18708"/>
                  <a:pt x="644" y="27185"/>
                </a:cubicBezTo>
                <a:cubicBezTo>
                  <a:pt x="1" y="35365"/>
                  <a:pt x="6633" y="43532"/>
                  <a:pt x="8300" y="51533"/>
                </a:cubicBezTo>
                <a:lnTo>
                  <a:pt x="106205" y="51533"/>
                </a:lnTo>
                <a:lnTo>
                  <a:pt x="106205" y="51557"/>
                </a:lnTo>
                <a:cubicBezTo>
                  <a:pt x="107062" y="47545"/>
                  <a:pt x="106621" y="43235"/>
                  <a:pt x="104919" y="39544"/>
                </a:cubicBezTo>
                <a:cubicBezTo>
                  <a:pt x="102954" y="35269"/>
                  <a:pt x="99323" y="31912"/>
                  <a:pt x="95096" y="30424"/>
                </a:cubicBezTo>
                <a:cubicBezTo>
                  <a:pt x="91441" y="29138"/>
                  <a:pt x="87286" y="29150"/>
                  <a:pt x="84142" y="26768"/>
                </a:cubicBezTo>
                <a:cubicBezTo>
                  <a:pt x="79558" y="23292"/>
                  <a:pt x="78868" y="16017"/>
                  <a:pt x="74558" y="12148"/>
                </a:cubicBezTo>
                <a:cubicBezTo>
                  <a:pt x="72192" y="10011"/>
                  <a:pt x="69211" y="9279"/>
                  <a:pt x="66087" y="9279"/>
                </a:cubicBezTo>
                <a:cubicBezTo>
                  <a:pt x="63379" y="9279"/>
                  <a:pt x="60564" y="9829"/>
                  <a:pt x="57949" y="10493"/>
                </a:cubicBezTo>
                <a:cubicBezTo>
                  <a:pt x="54613" y="11341"/>
                  <a:pt x="51063" y="12273"/>
                  <a:pt x="47668" y="12273"/>
                </a:cubicBezTo>
                <a:cubicBezTo>
                  <a:pt x="45344" y="12273"/>
                  <a:pt x="43091" y="11836"/>
                  <a:pt x="41030" y="10635"/>
                </a:cubicBezTo>
                <a:cubicBezTo>
                  <a:pt x="37863" y="8790"/>
                  <a:pt x="35720" y="5444"/>
                  <a:pt x="32815" y="3170"/>
                </a:cubicBezTo>
                <a:cubicBezTo>
                  <a:pt x="30039" y="996"/>
                  <a:pt x="26683" y="0"/>
                  <a:pt x="23266" y="0"/>
                </a:cubicBezTo>
                <a:close/>
              </a:path>
            </a:pathLst>
          </a:custGeom>
          <a:solidFill>
            <a:schemeClr val="bg2"/>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grpSp>
        <p:nvGrpSpPr>
          <p:cNvPr id="772" name="Google Shape;772;p43"/>
          <p:cNvGrpSpPr/>
          <p:nvPr/>
        </p:nvGrpSpPr>
        <p:grpSpPr>
          <a:xfrm>
            <a:off x="1767125" y="970724"/>
            <a:ext cx="756849" cy="756849"/>
            <a:chOff x="3796125" y="-35750"/>
            <a:chExt cx="773400" cy="773400"/>
          </a:xfrm>
        </p:grpSpPr>
        <p:sp>
          <p:nvSpPr>
            <p:cNvPr id="773" name="Google Shape;773;p43"/>
            <p:cNvSpPr/>
            <p:nvPr/>
          </p:nvSpPr>
          <p:spPr>
            <a:xfrm>
              <a:off x="3796125" y="-35750"/>
              <a:ext cx="773400" cy="773400"/>
            </a:xfrm>
            <a:prstGeom prst="ellipse">
              <a:avLst/>
            </a:prstGeom>
            <a:solidFill>
              <a:schemeClr val="accent1"/>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sp>
          <p:nvSpPr>
            <p:cNvPr id="774" name="Google Shape;774;p43"/>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grpSp>
      <p:grpSp>
        <p:nvGrpSpPr>
          <p:cNvPr id="775" name="Google Shape;775;p43"/>
          <p:cNvGrpSpPr/>
          <p:nvPr/>
        </p:nvGrpSpPr>
        <p:grpSpPr>
          <a:xfrm>
            <a:off x="6682025" y="4225676"/>
            <a:ext cx="756849" cy="756849"/>
            <a:chOff x="3796125" y="-35750"/>
            <a:chExt cx="773400" cy="773400"/>
          </a:xfrm>
        </p:grpSpPr>
        <p:sp>
          <p:nvSpPr>
            <p:cNvPr id="776" name="Google Shape;776;p43"/>
            <p:cNvSpPr/>
            <p:nvPr/>
          </p:nvSpPr>
          <p:spPr>
            <a:xfrm>
              <a:off x="3796125" y="-35750"/>
              <a:ext cx="773400" cy="773400"/>
            </a:xfrm>
            <a:prstGeom prst="ellipse">
              <a:avLst/>
            </a:prstGeom>
            <a:solidFill>
              <a:schemeClr val="accent1"/>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sp>
          <p:nvSpPr>
            <p:cNvPr id="777" name="Google Shape;777;p43"/>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grpSp>
      <p:pic>
        <p:nvPicPr>
          <p:cNvPr id="12" name="Picture 11">
            <a:extLst>
              <a:ext uri="{FF2B5EF4-FFF2-40B4-BE49-F238E27FC236}">
                <a16:creationId xmlns:a16="http://schemas.microsoft.com/office/drawing/2014/main" id="{056B650F-A752-A31E-5202-D2D28DDA4F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421518671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69"/>
                                        </p:tgtEl>
                                        <p:attrNameLst>
                                          <p:attrName>style.visibility</p:attrName>
                                        </p:attrNameLst>
                                      </p:cBhvr>
                                      <p:to>
                                        <p:strVal val="visible"/>
                                      </p:to>
                                    </p:set>
                                    <p:animEffect transition="in" filter="fade">
                                      <p:cBhvr>
                                        <p:cTn id="7" dur="500"/>
                                        <p:tgtEl>
                                          <p:spTgt spid="76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70">
                                            <p:txEl>
                                              <p:pRg st="0" end="0"/>
                                            </p:txEl>
                                          </p:spTgt>
                                        </p:tgtEl>
                                        <p:attrNameLst>
                                          <p:attrName>style.visibility</p:attrName>
                                        </p:attrNameLst>
                                      </p:cBhvr>
                                      <p:to>
                                        <p:strVal val="visible"/>
                                      </p:to>
                                    </p:set>
                                    <p:animEffect transition="in" filter="fade">
                                      <p:cBhvr>
                                        <p:cTn id="11" dur="500"/>
                                        <p:tgtEl>
                                          <p:spTgt spid="77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70">
                                            <p:txEl>
                                              <p:pRg st="1" end="1"/>
                                            </p:txEl>
                                          </p:spTgt>
                                        </p:tgtEl>
                                        <p:attrNameLst>
                                          <p:attrName>style.visibility</p:attrName>
                                        </p:attrNameLst>
                                      </p:cBhvr>
                                      <p:to>
                                        <p:strVal val="visible"/>
                                      </p:to>
                                    </p:set>
                                    <p:animEffect transition="in" filter="fade">
                                      <p:cBhvr>
                                        <p:cTn id="15" dur="500"/>
                                        <p:tgtEl>
                                          <p:spTgt spid="770">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70">
                                            <p:txEl>
                                              <p:pRg st="2" end="2"/>
                                            </p:txEl>
                                          </p:spTgt>
                                        </p:tgtEl>
                                        <p:attrNameLst>
                                          <p:attrName>style.visibility</p:attrName>
                                        </p:attrNameLst>
                                      </p:cBhvr>
                                      <p:to>
                                        <p:strVal val="visible"/>
                                      </p:to>
                                    </p:set>
                                    <p:animEffect transition="in" filter="fade">
                                      <p:cBhvr>
                                        <p:cTn id="19" dur="500"/>
                                        <p:tgtEl>
                                          <p:spTgt spid="7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9" grpId="0"/>
      <p:bldP spid="77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9" name="Google Shape;252;p34"/>
          <p:cNvSpPr txBox="1">
            <a:spLocks/>
          </p:cNvSpPr>
          <p:nvPr/>
        </p:nvSpPr>
        <p:spPr>
          <a:xfrm>
            <a:off x="287338" y="163615"/>
            <a:ext cx="8643236" cy="609516"/>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pPr algn="ctr"/>
            <a:r>
              <a:rPr lang="id-ID" sz="2600" b="1" dirty="0">
                <a:solidFill>
                  <a:schemeClr val="tx1"/>
                </a:solidFill>
                <a:latin typeface="PT Sans" panose="020B0503020203020204"/>
              </a:rPr>
              <a:t>Alasan digunakannya Makhluk Hidup dalam Bioteknologi</a:t>
            </a:r>
          </a:p>
        </p:txBody>
      </p:sp>
      <p:sp>
        <p:nvSpPr>
          <p:cNvPr id="6" name="Google Shape;1028;p49">
            <a:extLst>
              <a:ext uri="{FF2B5EF4-FFF2-40B4-BE49-F238E27FC236}">
                <a16:creationId xmlns:a16="http://schemas.microsoft.com/office/drawing/2014/main" id="{0707FAB6-1060-9730-C0F9-88D6E1D0F59A}"/>
              </a:ext>
            </a:extLst>
          </p:cNvPr>
          <p:cNvSpPr/>
          <p:nvPr/>
        </p:nvSpPr>
        <p:spPr>
          <a:xfrm>
            <a:off x="544975" y="1112330"/>
            <a:ext cx="2520000" cy="1008000"/>
          </a:xfrm>
          <a:prstGeom prst="roundRect">
            <a:avLst/>
          </a:prstGeom>
          <a:solidFill>
            <a:schemeClr val="accent3">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r>
              <a:rPr lang="it-IT" sz="1600" kern="0" dirty="0">
                <a:latin typeface="PT Sans" panose="020B0503020203020204"/>
                <a:cs typeface="Palanquin" panose="020B0004020203020204" pitchFamily="34" charset="0"/>
              </a:rPr>
              <a:t>Mudah diperoleh karena sudah tersedia di alam.</a:t>
            </a:r>
            <a:endParaRPr lang="en-US" sz="1600" kern="0" dirty="0">
              <a:latin typeface="PT Sans" panose="020B0503020203020204"/>
              <a:cs typeface="Palanquin" panose="020B0004020203020204" pitchFamily="34" charset="0"/>
            </a:endParaRPr>
          </a:p>
        </p:txBody>
      </p:sp>
      <p:sp>
        <p:nvSpPr>
          <p:cNvPr id="7" name="Google Shape;1030;p49">
            <a:extLst>
              <a:ext uri="{FF2B5EF4-FFF2-40B4-BE49-F238E27FC236}">
                <a16:creationId xmlns:a16="http://schemas.microsoft.com/office/drawing/2014/main" id="{A00DD52A-9B04-9116-1AB1-A869127DA62F}"/>
              </a:ext>
            </a:extLst>
          </p:cNvPr>
          <p:cNvSpPr/>
          <p:nvPr/>
        </p:nvSpPr>
        <p:spPr>
          <a:xfrm>
            <a:off x="5945099" y="1112330"/>
            <a:ext cx="2520000" cy="1008000"/>
          </a:xfrm>
          <a:prstGeom prst="roundRect">
            <a:avLst/>
          </a:prstGeom>
          <a:solidFill>
            <a:schemeClr val="accent3">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r>
              <a:rPr lang="sv-SE" sz="1600" kern="0" dirty="0">
                <a:latin typeface="PT Sans" panose="020B0503020203020204"/>
                <a:cs typeface="Palanquin" panose="020B0004020203020204" pitchFamily="34" charset="0"/>
              </a:rPr>
              <a:t>Memiliki sifat yang tetap dari generasi ke generasi berikutnya.</a:t>
            </a:r>
            <a:endParaRPr lang="en-US" sz="1600" kern="0" dirty="0">
              <a:latin typeface="PT Sans" panose="020B0503020203020204"/>
              <a:cs typeface="Palanquin" panose="020B0004020203020204" pitchFamily="34" charset="0"/>
            </a:endParaRPr>
          </a:p>
        </p:txBody>
      </p:sp>
      <p:sp>
        <p:nvSpPr>
          <p:cNvPr id="16" name="Google Shape;1029;p49">
            <a:extLst>
              <a:ext uri="{FF2B5EF4-FFF2-40B4-BE49-F238E27FC236}">
                <a16:creationId xmlns:a16="http://schemas.microsoft.com/office/drawing/2014/main" id="{F9D00859-3F81-5DF1-27F0-7A0DB14C0E7A}"/>
              </a:ext>
            </a:extLst>
          </p:cNvPr>
          <p:cNvSpPr/>
          <p:nvPr/>
        </p:nvSpPr>
        <p:spPr>
          <a:xfrm>
            <a:off x="3245037" y="1112330"/>
            <a:ext cx="2520000" cy="1008000"/>
          </a:xfrm>
          <a:prstGeom prst="roundRect">
            <a:avLst/>
          </a:prstGeom>
          <a:solidFill>
            <a:schemeClr val="accent3">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r>
              <a:rPr lang="id-ID" sz="1600" kern="0" dirty="0">
                <a:latin typeface="PT Sans" panose="020B0503020203020204"/>
                <a:cs typeface="Palanquin" panose="020B0004020203020204" pitchFamily="34" charset="0"/>
              </a:rPr>
              <a:t>Dapat dikembangbiakkan.</a:t>
            </a:r>
            <a:endParaRPr lang="en-US" sz="1600" kern="0" dirty="0">
              <a:latin typeface="PT Sans" panose="020B0503020203020204"/>
              <a:cs typeface="Palanquin" panose="020B0004020203020204" pitchFamily="34" charset="0"/>
            </a:endParaRPr>
          </a:p>
        </p:txBody>
      </p:sp>
      <p:sp>
        <p:nvSpPr>
          <p:cNvPr id="21" name="Google Shape;1028;p49">
            <a:extLst>
              <a:ext uri="{FF2B5EF4-FFF2-40B4-BE49-F238E27FC236}">
                <a16:creationId xmlns:a16="http://schemas.microsoft.com/office/drawing/2014/main" id="{0707FAB6-1060-9730-C0F9-88D6E1D0F59A}"/>
              </a:ext>
            </a:extLst>
          </p:cNvPr>
          <p:cNvSpPr/>
          <p:nvPr/>
        </p:nvSpPr>
        <p:spPr>
          <a:xfrm>
            <a:off x="544975" y="2309473"/>
            <a:ext cx="2520000" cy="1008000"/>
          </a:xfrm>
          <a:prstGeom prst="roundRect">
            <a:avLst/>
          </a:prstGeom>
          <a:solidFill>
            <a:schemeClr val="accent3">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r>
              <a:rPr lang="id-ID" sz="1600" kern="0" dirty="0">
                <a:latin typeface="PT Sans" panose="020B0503020203020204"/>
                <a:cs typeface="Palanquin" panose="020B0004020203020204" pitchFamily="34" charset="0"/>
              </a:rPr>
              <a:t>Dapat diubah sifatnya melalui teknik rekayasa genetika.</a:t>
            </a:r>
            <a:endParaRPr lang="en-US" sz="1600" kern="0" dirty="0">
              <a:latin typeface="PT Sans" panose="020B0503020203020204"/>
              <a:cs typeface="Palanquin" panose="020B0004020203020204" pitchFamily="34" charset="0"/>
            </a:endParaRPr>
          </a:p>
        </p:txBody>
      </p:sp>
      <p:sp>
        <p:nvSpPr>
          <p:cNvPr id="27" name="Google Shape;1029;p49">
            <a:extLst>
              <a:ext uri="{FF2B5EF4-FFF2-40B4-BE49-F238E27FC236}">
                <a16:creationId xmlns:a16="http://schemas.microsoft.com/office/drawing/2014/main" id="{F9D00859-3F81-5DF1-27F0-7A0DB14C0E7A}"/>
              </a:ext>
            </a:extLst>
          </p:cNvPr>
          <p:cNvSpPr/>
          <p:nvPr/>
        </p:nvSpPr>
        <p:spPr>
          <a:xfrm>
            <a:off x="3245037" y="2309473"/>
            <a:ext cx="2520000" cy="1008000"/>
          </a:xfrm>
          <a:prstGeom prst="roundRect">
            <a:avLst/>
          </a:prstGeom>
          <a:solidFill>
            <a:schemeClr val="accent3">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r>
              <a:rPr lang="id-ID" sz="1600" kern="0" dirty="0">
                <a:latin typeface="PT Sans" panose="020B0503020203020204"/>
                <a:cs typeface="Palanquin" panose="020B0004020203020204" pitchFamily="34" charset="0"/>
              </a:rPr>
              <a:t>Perubahan sifat yang terjadi dapat diturunkan pada anaknya.</a:t>
            </a:r>
            <a:endParaRPr lang="en-US" sz="1600" kern="0" dirty="0">
              <a:latin typeface="PT Sans" panose="020B0503020203020204"/>
              <a:cs typeface="Palanquin" panose="020B0004020203020204" pitchFamily="34" charset="0"/>
            </a:endParaRPr>
          </a:p>
        </p:txBody>
      </p:sp>
      <p:sp>
        <p:nvSpPr>
          <p:cNvPr id="34" name="Google Shape;1029;p49">
            <a:extLst>
              <a:ext uri="{FF2B5EF4-FFF2-40B4-BE49-F238E27FC236}">
                <a16:creationId xmlns:a16="http://schemas.microsoft.com/office/drawing/2014/main" id="{F9D00859-3F81-5DF1-27F0-7A0DB14C0E7A}"/>
              </a:ext>
            </a:extLst>
          </p:cNvPr>
          <p:cNvSpPr/>
          <p:nvPr/>
        </p:nvSpPr>
        <p:spPr>
          <a:xfrm>
            <a:off x="5945099" y="2309473"/>
            <a:ext cx="2520000" cy="1008000"/>
          </a:xfrm>
          <a:prstGeom prst="roundRect">
            <a:avLst/>
          </a:prstGeom>
          <a:solidFill>
            <a:schemeClr val="accent3">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r>
              <a:rPr lang="id-ID" sz="1600" kern="0" dirty="0">
                <a:latin typeface="PT Sans" panose="020B0503020203020204"/>
                <a:cs typeface="Palanquin" panose="020B0004020203020204" pitchFamily="34" charset="0"/>
              </a:rPr>
              <a:t>Dapat menghasilkan produk yang bermanfaat bagi manusia.</a:t>
            </a:r>
            <a:endParaRPr lang="en-US" sz="1600" kern="0" dirty="0">
              <a:latin typeface="PT Sans" panose="020B0503020203020204"/>
              <a:cs typeface="Palanquin" panose="020B0004020203020204" pitchFamily="34" charset="0"/>
            </a:endParaRPr>
          </a:p>
        </p:txBody>
      </p:sp>
    </p:spTree>
    <p:extLst>
      <p:ext uri="{BB962C8B-B14F-4D97-AF65-F5344CB8AC3E}">
        <p14:creationId xmlns:p14="http://schemas.microsoft.com/office/powerpoint/2010/main" val="394885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animBg="1"/>
      <p:bldP spid="7" grpId="0" animBg="1"/>
      <p:bldP spid="21"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38"/>
          <p:cNvSpPr txBox="1">
            <a:spLocks noGrp="1"/>
          </p:cNvSpPr>
          <p:nvPr>
            <p:ph type="title"/>
          </p:nvPr>
        </p:nvSpPr>
        <p:spPr>
          <a:xfrm>
            <a:off x="1312175" y="1848787"/>
            <a:ext cx="6740871" cy="1813527"/>
          </a:xfrm>
          <a:prstGeom prst="rect">
            <a:avLst/>
          </a:prstGeom>
        </p:spPr>
        <p:txBody>
          <a:bodyPr spcFirstLastPara="1" wrap="square" lIns="91425" tIns="91425" rIns="91425" bIns="91425" anchor="ctr" anchorCtr="0">
            <a:noAutofit/>
          </a:bodyPr>
          <a:lstStyle/>
          <a:p>
            <a:pPr algn="ctr"/>
            <a:r>
              <a:rPr lang="id-ID" sz="4400" dirty="0">
                <a:latin typeface="PT Sans" panose="020B0503020203020204"/>
              </a:rPr>
              <a:t>Bioteknologi Konvensional dan Modern</a:t>
            </a:r>
          </a:p>
        </p:txBody>
      </p:sp>
      <p:sp>
        <p:nvSpPr>
          <p:cNvPr id="320" name="Google Shape;320;p38"/>
          <p:cNvSpPr txBox="1">
            <a:spLocks noGrp="1"/>
          </p:cNvSpPr>
          <p:nvPr>
            <p:ph type="title" idx="2"/>
          </p:nvPr>
        </p:nvSpPr>
        <p:spPr>
          <a:xfrm>
            <a:off x="2248826" y="257236"/>
            <a:ext cx="4699800" cy="1413300"/>
          </a:xfrm>
          <a:prstGeom prst="rect">
            <a:avLst/>
          </a:prstGeom>
        </p:spPr>
        <p:txBody>
          <a:bodyPr spcFirstLastPara="1" wrap="square" lIns="91425" tIns="91425" rIns="91425" bIns="91425" anchor="t" anchorCtr="0">
            <a:noAutofit/>
          </a:bodyPr>
          <a:lstStyle/>
          <a:p>
            <a:pPr algn="ctr"/>
            <a:r>
              <a:rPr lang="id-ID" dirty="0">
                <a:latin typeface="PT Sans" panose="020B0503020203020204"/>
              </a:rPr>
              <a:t>B</a:t>
            </a:r>
            <a:endParaRPr dirty="0">
              <a:latin typeface="PT Sans" panose="020B0503020203020204"/>
            </a:endParaRPr>
          </a:p>
        </p:txBody>
      </p:sp>
      <p:pic>
        <p:nvPicPr>
          <p:cNvPr id="11" name="Picture 10">
            <a:extLst>
              <a:ext uri="{FF2B5EF4-FFF2-40B4-BE49-F238E27FC236}">
                <a16:creationId xmlns:a16="http://schemas.microsoft.com/office/drawing/2014/main" id="{E57C29D2-1DD9-E9C1-09B4-7415C86DB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2" name="Google Shape;654;p50"/>
          <p:cNvSpPr/>
          <p:nvPr/>
        </p:nvSpPr>
        <p:spPr>
          <a:xfrm>
            <a:off x="8302267" y="257236"/>
            <a:ext cx="379154" cy="345192"/>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Arial"/>
              <a:cs typeface="Arial"/>
              <a:sym typeface="Arial"/>
            </a:endParaRPr>
          </a:p>
        </p:txBody>
      </p:sp>
      <p:sp>
        <p:nvSpPr>
          <p:cNvPr id="14" name="Google Shape;654;p50"/>
          <p:cNvSpPr/>
          <p:nvPr/>
        </p:nvSpPr>
        <p:spPr>
          <a:xfrm>
            <a:off x="356421" y="412295"/>
            <a:ext cx="256765" cy="278358"/>
          </a:xfrm>
          <a:prstGeom prst="rect">
            <a:avLst/>
          </a:prstGeom>
          <a:solidFill>
            <a:schemeClr val="accent3">
              <a:lumMod val="75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Arial"/>
              <a:cs typeface="Arial"/>
              <a:sym typeface="Arial"/>
            </a:endParaRPr>
          </a:p>
        </p:txBody>
      </p:sp>
    </p:spTree>
    <p:extLst>
      <p:ext uri="{BB962C8B-B14F-4D97-AF65-F5344CB8AC3E}">
        <p14:creationId xmlns:p14="http://schemas.microsoft.com/office/powerpoint/2010/main" val="461908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19"/>
                                        </p:tgtEl>
                                        <p:attrNameLst>
                                          <p:attrName>style.visibility</p:attrName>
                                        </p:attrNameLst>
                                      </p:cBhvr>
                                      <p:to>
                                        <p:strVal val="visible"/>
                                      </p:to>
                                    </p:set>
                                    <p:anim calcmode="lin" valueType="num">
                                      <p:cBhvr additive="base">
                                        <p:cTn id="7" dur="500" fill="hold"/>
                                        <p:tgtEl>
                                          <p:spTgt spid="319"/>
                                        </p:tgtEl>
                                        <p:attrNameLst>
                                          <p:attrName>ppt_x</p:attrName>
                                        </p:attrNameLst>
                                      </p:cBhvr>
                                      <p:tavLst>
                                        <p:tav tm="0">
                                          <p:val>
                                            <p:strVal val="#ppt_x"/>
                                          </p:val>
                                        </p:tav>
                                        <p:tav tm="100000">
                                          <p:val>
                                            <p:strVal val="#ppt_x"/>
                                          </p:val>
                                        </p:tav>
                                      </p:tavLst>
                                    </p:anim>
                                    <p:anim calcmode="lin" valueType="num">
                                      <p:cBhvr additive="base">
                                        <p:cTn id="8" dur="500" fill="hold"/>
                                        <p:tgtEl>
                                          <p:spTgt spid="319"/>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20"/>
                                        </p:tgtEl>
                                        <p:attrNameLst>
                                          <p:attrName>style.visibility</p:attrName>
                                        </p:attrNameLst>
                                      </p:cBhvr>
                                      <p:to>
                                        <p:strVal val="visible"/>
                                      </p:to>
                                    </p:set>
                                    <p:animEffect transition="in" filter="fade">
                                      <p:cBhvr>
                                        <p:cTn id="11" dur="500"/>
                                        <p:tgtEl>
                                          <p:spTgt spid="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 grpId="0"/>
      <p:bldP spid="3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9" name="Google Shape;252;p34"/>
          <p:cNvSpPr txBox="1">
            <a:spLocks/>
          </p:cNvSpPr>
          <p:nvPr/>
        </p:nvSpPr>
        <p:spPr>
          <a:xfrm>
            <a:off x="231457" y="159110"/>
            <a:ext cx="8685965" cy="609516"/>
          </a:xfrm>
          <a:prstGeom prst="rect">
            <a:avLst/>
          </a:prstGeom>
          <a:noFill/>
        </p:spPr>
        <p:txBody>
          <a:bodyPr spcFirstLastPara="1" wrap="square" lIns="91425" tIns="91425" rIns="91425" bIns="91425" anchor="ctr" anchorCtr="0">
            <a:noAutofit/>
          </a:bodyPr>
          <a:lstStyle>
            <a:lvl1pPr algn="l" defTabSz="685800" rtl="0" eaLnBrk="1" latinLnBrk="0" hangingPunct="1">
              <a:lnSpc>
                <a:spcPct val="99000"/>
              </a:lnSpc>
              <a:spcBef>
                <a:spcPct val="0"/>
              </a:spcBef>
              <a:buNone/>
              <a:defRPr sz="3300" kern="1200">
                <a:solidFill>
                  <a:schemeClr val="tx2">
                    <a:lumMod val="75000"/>
                    <a:lumOff val="25000"/>
                  </a:schemeClr>
                </a:solidFill>
                <a:latin typeface="+mj-lt"/>
                <a:ea typeface="+mj-ea"/>
                <a:cs typeface="+mj-cs"/>
              </a:defRPr>
            </a:lvl1pPr>
          </a:lstStyle>
          <a:p>
            <a:pPr algn="ctr"/>
            <a:r>
              <a:rPr lang="id-ID" sz="2800" b="1" dirty="0">
                <a:solidFill>
                  <a:schemeClr val="tx1"/>
                </a:solidFill>
                <a:latin typeface="PT Sans" panose="020B0503020203020204"/>
              </a:rPr>
              <a:t>Bioteknologi Konvensional dan Modern</a:t>
            </a:r>
          </a:p>
        </p:txBody>
      </p:sp>
      <p:sp>
        <p:nvSpPr>
          <p:cNvPr id="20" name="Rounded Rectangle 19"/>
          <p:cNvSpPr/>
          <p:nvPr/>
        </p:nvSpPr>
        <p:spPr>
          <a:xfrm>
            <a:off x="1269409" y="1109752"/>
            <a:ext cx="6605182" cy="3180559"/>
          </a:xfrm>
          <a:prstGeom prst="roundRect">
            <a:avLst/>
          </a:prstGeom>
          <a:solidFill>
            <a:schemeClr val="accent5">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00"/>
              </a:spcAft>
            </a:pPr>
            <a:r>
              <a:rPr lang="id-ID" sz="1600" dirty="0">
                <a:solidFill>
                  <a:schemeClr val="tx1"/>
                </a:solidFill>
                <a:latin typeface="PT Sans" panose="020B0503020203020204"/>
              </a:rPr>
              <a:t>Penggunaan teknik bioteknologi berupa </a:t>
            </a:r>
            <a:r>
              <a:rPr lang="id-ID" sz="1600" b="1" dirty="0">
                <a:solidFill>
                  <a:schemeClr val="tx1"/>
                </a:solidFill>
                <a:latin typeface="PT Sans" panose="020B0503020203020204"/>
              </a:rPr>
              <a:t>fermentasi</a:t>
            </a:r>
            <a:r>
              <a:rPr lang="id-ID" sz="1600" dirty="0">
                <a:solidFill>
                  <a:schemeClr val="tx1"/>
                </a:solidFill>
                <a:latin typeface="PT Sans" panose="020B0503020203020204"/>
              </a:rPr>
              <a:t> pangan telah diterapkan oleh peradaban manusia beberapa abad yang lalu. Pada zaman dahulu, bioteknologi dilakukan dengan cara yang </a:t>
            </a:r>
            <a:r>
              <a:rPr lang="id-ID" sz="1600" b="1" dirty="0">
                <a:solidFill>
                  <a:schemeClr val="tx1"/>
                </a:solidFill>
                <a:latin typeface="PT Sans" panose="020B0503020203020204"/>
              </a:rPr>
              <a:t>sangat sederhana</a:t>
            </a:r>
            <a:r>
              <a:rPr lang="id-ID" sz="1600" dirty="0">
                <a:solidFill>
                  <a:schemeClr val="tx1"/>
                </a:solidFill>
                <a:latin typeface="PT Sans" panose="020B0503020203020204"/>
              </a:rPr>
              <a:t>. Seiring dengan perkembangan ilmu pengetahuan, para ahli memanfaatkan </a:t>
            </a:r>
            <a:r>
              <a:rPr lang="id-ID" sz="1600" b="1" dirty="0">
                <a:solidFill>
                  <a:schemeClr val="tx1"/>
                </a:solidFill>
                <a:latin typeface="PT Sans" panose="020B0503020203020204"/>
              </a:rPr>
              <a:t>prinsip-prinsip ilmiah </a:t>
            </a:r>
            <a:r>
              <a:rPr lang="id-ID" sz="1600" dirty="0">
                <a:solidFill>
                  <a:schemeClr val="tx1"/>
                </a:solidFill>
                <a:latin typeface="PT Sans" panose="020B0503020203020204"/>
              </a:rPr>
              <a:t>melalui penelitian.</a:t>
            </a:r>
          </a:p>
          <a:p>
            <a:pPr algn="ctr">
              <a:spcAft>
                <a:spcPts val="200"/>
              </a:spcAft>
            </a:pPr>
            <a:r>
              <a:rPr lang="id-ID" sz="1600" dirty="0">
                <a:solidFill>
                  <a:schemeClr val="tx1"/>
                </a:solidFill>
                <a:latin typeface="PT Sans" panose="020B0503020203020204"/>
              </a:rPr>
              <a:t>Penerapan bioteknologi dalam segala bidang kehidupan semakin meningkat sejak ditemukannya </a:t>
            </a:r>
            <a:r>
              <a:rPr lang="id-ID" sz="1600" b="1" dirty="0">
                <a:solidFill>
                  <a:schemeClr val="tx1"/>
                </a:solidFill>
                <a:latin typeface="PT Sans" panose="020B0503020203020204"/>
              </a:rPr>
              <a:t>struktur </a:t>
            </a:r>
            <a:r>
              <a:rPr lang="id-ID" sz="1600" dirty="0">
                <a:solidFill>
                  <a:schemeClr val="tx1"/>
                </a:solidFill>
                <a:latin typeface="PT Sans" panose="020B0503020203020204"/>
              </a:rPr>
              <a:t>dan</a:t>
            </a:r>
            <a:r>
              <a:rPr lang="id-ID" sz="1600" b="1" dirty="0">
                <a:solidFill>
                  <a:schemeClr val="tx1"/>
                </a:solidFill>
                <a:latin typeface="PT Sans" panose="020B0503020203020204"/>
              </a:rPr>
              <a:t> fungsi DNA</a:t>
            </a:r>
            <a:r>
              <a:rPr lang="id-ID" sz="1600" dirty="0">
                <a:solidFill>
                  <a:schemeClr val="tx1"/>
                </a:solidFill>
                <a:latin typeface="PT Sans" panose="020B0503020203020204"/>
              </a:rPr>
              <a:t>. Penemuan tersebut memberikan dampak yang besar bagi perkembangan bioteknologi, seperti teknik </a:t>
            </a:r>
            <a:r>
              <a:rPr lang="id-ID" sz="1600" b="1" dirty="0">
                <a:solidFill>
                  <a:schemeClr val="tx1"/>
                </a:solidFill>
                <a:latin typeface="PT Sans" panose="020B0503020203020204"/>
              </a:rPr>
              <a:t>rekayasa genetika</a:t>
            </a:r>
            <a:r>
              <a:rPr lang="id-ID" sz="1600" dirty="0">
                <a:solidFill>
                  <a:schemeClr val="tx1"/>
                </a:solidFill>
                <a:latin typeface="PT Sans" panose="020B0503020203020204"/>
              </a:rPr>
              <a:t>, mendukung terciptanya produk-produk baru yang lebih mutakhir.</a:t>
            </a:r>
          </a:p>
        </p:txBody>
      </p:sp>
    </p:spTree>
    <p:extLst>
      <p:ext uri="{BB962C8B-B14F-4D97-AF65-F5344CB8AC3E}">
        <p14:creationId xmlns:p14="http://schemas.microsoft.com/office/powerpoint/2010/main" val="3139056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 presetClass="entr" presetSubtype="0" fill="hold" grpId="0" nodeType="withEffect">
                                  <p:stCondLst>
                                    <p:cond delay="0"/>
                                  </p:stCondLst>
                                  <p:childTnLst>
                                    <p:set>
                                      <p:cBhvr>
                                        <p:cTn id="9" dur="1" fill="hold">
                                          <p:stCondLst>
                                            <p:cond delay="499"/>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Lst>
  </p:timing>
</p:sld>
</file>

<file path=ppt/theme/theme1.xml><?xml version="1.0" encoding="utf-8"?>
<a:theme xmlns:a="http://schemas.openxmlformats.org/drawingml/2006/main" name="Business Status at Pandemic Times by Slidesgo">
  <a:themeElements>
    <a:clrScheme name="Simple Light">
      <a:dk1>
        <a:srgbClr val="000000"/>
      </a:dk1>
      <a:lt1>
        <a:srgbClr val="FFFFFF"/>
      </a:lt1>
      <a:dk2>
        <a:srgbClr val="98AF35"/>
      </a:dk2>
      <a:lt2>
        <a:srgbClr val="EEEEEE"/>
      </a:lt2>
      <a:accent1>
        <a:srgbClr val="BFD369"/>
      </a:accent1>
      <a:accent2>
        <a:srgbClr val="FFEA77"/>
      </a:accent2>
      <a:accent3>
        <a:srgbClr val="FFD800"/>
      </a:accent3>
      <a:accent4>
        <a:srgbClr val="98AF35"/>
      </a:accent4>
      <a:accent5>
        <a:srgbClr val="FFEA77"/>
      </a:accent5>
      <a:accent6>
        <a:srgbClr val="98AF35"/>
      </a:accent6>
      <a:hlink>
        <a:srgbClr val="212121"/>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447</TotalTime>
  <Words>5395</Words>
  <Application>Microsoft Office PowerPoint</Application>
  <PresentationFormat>On-screen Show (16:9)</PresentationFormat>
  <Paragraphs>476</Paragraphs>
  <Slides>69</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Archivo</vt:lpstr>
      <vt:lpstr>Arial</vt:lpstr>
      <vt:lpstr>Calibri</vt:lpstr>
      <vt:lpstr>Exo</vt:lpstr>
      <vt:lpstr>Montserrat</vt:lpstr>
      <vt:lpstr>Palanquin</vt:lpstr>
      <vt:lpstr>PT Sans</vt:lpstr>
      <vt:lpstr>Signika</vt:lpstr>
      <vt:lpstr>Business Status at Pandemic Times by Slidesgo</vt:lpstr>
      <vt:lpstr>PowerPoint Presentation</vt:lpstr>
      <vt:lpstr>Pendahuluan</vt:lpstr>
      <vt:lpstr>Daftar Isi</vt:lpstr>
      <vt:lpstr>Pengertian Bioteknologi</vt:lpstr>
      <vt:lpstr>PowerPoint Presentation</vt:lpstr>
      <vt:lpstr>PowerPoint Presentation</vt:lpstr>
      <vt:lpstr>PowerPoint Presentation</vt:lpstr>
      <vt:lpstr>Bioteknologi Konvensional dan Modern</vt:lpstr>
      <vt:lpstr>PowerPoint Presentation</vt:lpstr>
      <vt:lpstr>PowerPoint Presentation</vt:lpstr>
      <vt:lpstr>Penggunaan Mikroorganisme dalam Bioteknologi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Kultur Jaringan pada Tumbuhan</vt:lpstr>
      <vt:lpstr>PowerPoint Presentation</vt:lpstr>
      <vt:lpstr>Kloning pada Hewan</vt:lpstr>
      <vt:lpstr>PowerPoint Presentation</vt:lpstr>
      <vt:lpstr>PowerPoint Presentation</vt:lpstr>
      <vt:lpstr>PowerPoint Presentation</vt:lpstr>
      <vt:lpstr>PowerPoint Presentation</vt:lpstr>
      <vt:lpstr>Rekayasa Genetika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Pemanfaatan Rekayasa Genetika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Dampak Negatif Bioteknologi</vt:lpstr>
      <vt:lpstr>PowerPoint Presentation</vt:lpstr>
      <vt:lpstr>Glosarium</vt:lpstr>
      <vt:lpstr>Glosarium</vt:lpstr>
      <vt:lpstr>Glosarium</vt:lpstr>
      <vt:lpstr>Selamat Belajar!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Putri Larasati</dc:creator>
  <cp:lastModifiedBy>Putri Larasati</cp:lastModifiedBy>
  <cp:revision>28</cp:revision>
  <dcterms:created xsi:type="dcterms:W3CDTF">2022-07-14T09:35:08Z</dcterms:created>
  <dcterms:modified xsi:type="dcterms:W3CDTF">2022-07-25T06:45:35Z</dcterms:modified>
</cp:coreProperties>
</file>