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8" r:id="rId3"/>
    <p:sldId id="283" r:id="rId4"/>
    <p:sldId id="312" r:id="rId5"/>
    <p:sldId id="316" r:id="rId6"/>
    <p:sldId id="328" r:id="rId7"/>
    <p:sldId id="329" r:id="rId8"/>
    <p:sldId id="330" r:id="rId9"/>
    <p:sldId id="331" r:id="rId10"/>
    <p:sldId id="317" r:id="rId11"/>
    <p:sldId id="332" r:id="rId12"/>
    <p:sldId id="335" r:id="rId13"/>
    <p:sldId id="334" r:id="rId14"/>
    <p:sldId id="336" r:id="rId15"/>
    <p:sldId id="338" r:id="rId16"/>
    <p:sldId id="339" r:id="rId17"/>
    <p:sldId id="340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73B0"/>
    <a:srgbClr val="FCF5D3"/>
    <a:srgbClr val="F4F7E0"/>
    <a:srgbClr val="254061"/>
    <a:srgbClr val="A58469"/>
    <a:srgbClr val="F05120"/>
    <a:srgbClr val="005C4A"/>
    <a:srgbClr val="EFCACA"/>
    <a:srgbClr val="579488"/>
    <a:srgbClr val="9DD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96331" autoAdjust="0"/>
  </p:normalViewPr>
  <p:slideViewPr>
    <p:cSldViewPr>
      <p:cViewPr varScale="1">
        <p:scale>
          <a:sx n="150" d="100"/>
          <a:sy n="150" d="100"/>
        </p:scale>
        <p:origin x="47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01/04/2023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0"/>
            <a:ext cx="9141714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" y="0"/>
            <a:ext cx="9132965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99908" y="2977351"/>
            <a:ext cx="251601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SMP/MTs KELAS 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251549" y="895350"/>
            <a:ext cx="2269429" cy="2995131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F05120"/>
                </a:solidFill>
                <a:cs typeface="Arial" pitchFamily="34" charset="0"/>
              </a:rPr>
              <a:t>MATEMATIKA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37231F-15A1-40FC-A7B3-5A1A4C472B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53" b="1896"/>
          <a:stretch/>
        </p:blipFill>
        <p:spPr>
          <a:xfrm>
            <a:off x="1238251" y="971550"/>
            <a:ext cx="2190750" cy="291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6C8159F3-9E75-4550-B8FE-6F1AE0AA1196}"/>
              </a:ext>
            </a:extLst>
          </p:cNvPr>
          <p:cNvGrpSpPr/>
          <p:nvPr/>
        </p:nvGrpSpPr>
        <p:grpSpPr>
          <a:xfrm>
            <a:off x="188594" y="257143"/>
            <a:ext cx="3981246" cy="609176"/>
            <a:chOff x="440388" y="1377334"/>
            <a:chExt cx="6080764" cy="54516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07B362A-C010-E0DE-B654-BF1DF9BC0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388" y="1377334"/>
              <a:ext cx="5945441" cy="545166"/>
            </a:xfrm>
            <a:prstGeom prst="rect">
              <a:avLst/>
            </a:prstGeom>
          </p:spPr>
        </p:pic>
        <p:sp>
          <p:nvSpPr>
            <p:cNvPr id="18" name="TextBox 5">
              <a:extLst>
                <a:ext uri="{FF2B5EF4-FFF2-40B4-BE49-F238E27FC236}">
                  <a16:creationId xmlns:a16="http://schemas.microsoft.com/office/drawing/2014/main" id="{3028F100-A033-438C-5C78-19E690571925}"/>
                </a:ext>
              </a:extLst>
            </p:cNvPr>
            <p:cNvSpPr txBox="1"/>
            <p:nvPr/>
          </p:nvSpPr>
          <p:spPr>
            <a:xfrm>
              <a:off x="440388" y="1454138"/>
              <a:ext cx="6080764" cy="3791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Gradien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Garis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Kemiringan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: Single Corner Snipped 44">
                <a:extLst>
                  <a:ext uri="{FF2B5EF4-FFF2-40B4-BE49-F238E27FC236}">
                    <a16:creationId xmlns:a16="http://schemas.microsoft.com/office/drawing/2014/main" id="{3E3C0FFD-0FC1-4703-8750-3C3A5F10C58A}"/>
                  </a:ext>
                </a:extLst>
              </p:cNvPr>
              <p:cNvSpPr/>
              <p:nvPr/>
            </p:nvSpPr>
            <p:spPr>
              <a:xfrm>
                <a:off x="1111810" y="1208812"/>
                <a:ext cx="5753796" cy="2916875"/>
              </a:xfrm>
              <a:prstGeom prst="snip1Rect">
                <a:avLst>
                  <a:gd name="adj" fmla="val 27476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just"/>
                <a:r>
                  <a:rPr lang="en-ID" sz="1600" b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Definisi: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Kemiringan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atau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gradien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suatu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garis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mx 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perubahan</m:t>
                          </m:r>
                          <m: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nilai</m:t>
                          </m:r>
                          <m: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perubahan</m:t>
                          </m:r>
                          <m: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nilai</m:t>
                          </m:r>
                          <m: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Khususnya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,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jika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perubahan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nilia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x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sama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dengan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satu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makan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6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perubahan</m:t>
                      </m:r>
                      <m:r>
                        <a:rPr lang="en-US" sz="16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nilai</m:t>
                      </m:r>
                      <m:r>
                        <a:rPr lang="en-US" sz="16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Times New Roman" pitchFamily="18" charset="0"/>
                  <a:ea typeface="Cambria Math" panose="02040503050406030204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5" name="Rectangle: Single Corner Snipped 44">
                <a:extLst>
                  <a:ext uri="{FF2B5EF4-FFF2-40B4-BE49-F238E27FC236}">
                    <a16:creationId xmlns:a16="http://schemas.microsoft.com/office/drawing/2014/main" id="{3E3C0FFD-0FC1-4703-8750-3C3A5F10C5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1810" y="1208812"/>
                <a:ext cx="5753796" cy="2916875"/>
              </a:xfrm>
              <a:prstGeom prst="snip1Rect">
                <a:avLst>
                  <a:gd name="adj" fmla="val 27476"/>
                </a:avLst>
              </a:prstGeom>
              <a:blipFill>
                <a:blip r:embed="rId3"/>
                <a:stretch>
                  <a:fillRect l="-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01110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>
            <a:extLst>
              <a:ext uri="{FF2B5EF4-FFF2-40B4-BE49-F238E27FC236}">
                <a16:creationId xmlns:a16="http://schemas.microsoft.com/office/drawing/2014/main" id="{737FADA8-8C27-4802-A73C-A33A74675F57}"/>
              </a:ext>
            </a:extLst>
          </p:cNvPr>
          <p:cNvSpPr txBox="1"/>
          <p:nvPr/>
        </p:nvSpPr>
        <p:spPr>
          <a:xfrm>
            <a:off x="304800" y="991577"/>
            <a:ext cx="7780234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Perhatikan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jika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titik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potong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garis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y = mx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sumbu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0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maka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0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memotong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bagian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atas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sumbu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sumbu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positif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F25C65-51BB-400A-8B14-3C2B368E1B19}"/>
              </a:ext>
            </a:extLst>
          </p:cNvPr>
          <p:cNvGrpSpPr/>
          <p:nvPr/>
        </p:nvGrpSpPr>
        <p:grpSpPr>
          <a:xfrm>
            <a:off x="206500" y="198462"/>
            <a:ext cx="5508500" cy="609176"/>
            <a:chOff x="440388" y="1377334"/>
            <a:chExt cx="6080764" cy="545166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156CCAC9-DE3A-47CD-B92F-787A75C61C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388" y="1377334"/>
              <a:ext cx="5945441" cy="545166"/>
            </a:xfrm>
            <a:prstGeom prst="rect">
              <a:avLst/>
            </a:prstGeom>
          </p:spPr>
        </p:pic>
        <p:sp>
          <p:nvSpPr>
            <p:cNvPr id="34" name="TextBox 5">
              <a:extLst>
                <a:ext uri="{FF2B5EF4-FFF2-40B4-BE49-F238E27FC236}">
                  <a16:creationId xmlns:a16="http://schemas.microsoft.com/office/drawing/2014/main" id="{BBCEF78D-DA87-4B61-B030-1213F52973DF}"/>
                </a:ext>
              </a:extLst>
            </p:cNvPr>
            <p:cNvSpPr txBox="1"/>
            <p:nvPr/>
          </p:nvSpPr>
          <p:spPr>
            <a:xfrm>
              <a:off x="440388" y="1454138"/>
              <a:ext cx="6080764" cy="3580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Arti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Bilangan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i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 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pada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Persamaan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i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 = mx + c 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FD5F64D-7D04-408F-AB2D-88269C6ACE7C}"/>
              </a:ext>
            </a:extLst>
          </p:cNvPr>
          <p:cNvGrpSpPr/>
          <p:nvPr/>
        </p:nvGrpSpPr>
        <p:grpSpPr>
          <a:xfrm>
            <a:off x="1661785" y="2062792"/>
            <a:ext cx="2326923" cy="2108688"/>
            <a:chOff x="1353935" y="1835460"/>
            <a:chExt cx="1991714" cy="1819014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7372696D-BCE2-4907-A796-DFA322A1E47E}"/>
                </a:ext>
              </a:extLst>
            </p:cNvPr>
            <p:cNvGrpSpPr/>
            <p:nvPr/>
          </p:nvGrpSpPr>
          <p:grpSpPr>
            <a:xfrm>
              <a:off x="1353935" y="1835460"/>
              <a:ext cx="1991714" cy="1819014"/>
              <a:chOff x="1892150" y="2282136"/>
              <a:chExt cx="1991714" cy="1819014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592ECD40-2794-4A19-9368-5933657511AE}"/>
                  </a:ext>
                </a:extLst>
              </p:cNvPr>
              <p:cNvGrpSpPr/>
              <p:nvPr/>
            </p:nvGrpSpPr>
            <p:grpSpPr>
              <a:xfrm>
                <a:off x="1920028" y="2516692"/>
                <a:ext cx="1690706" cy="1584458"/>
                <a:chOff x="2014113" y="1844186"/>
                <a:chExt cx="2278779" cy="2003410"/>
              </a:xfrm>
            </p:grpSpPr>
            <p:cxnSp>
              <p:nvCxnSpPr>
                <p:cNvPr id="44" name="Straight Arrow Connector 43">
                  <a:extLst>
                    <a:ext uri="{FF2B5EF4-FFF2-40B4-BE49-F238E27FC236}">
                      <a16:creationId xmlns:a16="http://schemas.microsoft.com/office/drawing/2014/main" id="{7E9FEA75-D49F-4D27-BD31-B715DC5A9A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14113" y="2910314"/>
                  <a:ext cx="2278779" cy="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Arrow Connector 44">
                  <a:extLst>
                    <a:ext uri="{FF2B5EF4-FFF2-40B4-BE49-F238E27FC236}">
                      <a16:creationId xmlns:a16="http://schemas.microsoft.com/office/drawing/2014/main" id="{96224495-3DB7-4D71-896A-0EBA982125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53502" y="1844186"/>
                  <a:ext cx="0" cy="200341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77977F8-291B-4BC9-8399-01E7FC4665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192637" y="1893249"/>
                  <a:ext cx="1320758" cy="159926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B4594B0C-E4DB-4AF4-9EF3-25D99F18874F}"/>
                    </a:ext>
                  </a:extLst>
                </p:cNvPr>
                <p:cNvSpPr/>
                <p:nvPr/>
              </p:nvSpPr>
              <p:spPr>
                <a:xfrm>
                  <a:off x="2376610" y="2304027"/>
                  <a:ext cx="608798" cy="30212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itchFamily="18" charset="0"/>
                      <a:cs typeface="Times New Roman" pitchFamily="18" charset="0"/>
                    </a:rPr>
                    <a:t>n &gt; </a:t>
                  </a:r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itchFamily="18" charset="0"/>
                    </a:rPr>
                    <a:t>0</a:t>
                  </a:r>
                  <a:endPara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BEF030E5-2A0A-4B80-A4BA-E06E456511AC}"/>
                    </a:ext>
                  </a:extLst>
                </p:cNvPr>
                <p:cNvSpPr/>
                <p:nvPr/>
              </p:nvSpPr>
              <p:spPr>
                <a:xfrm>
                  <a:off x="3128039" y="2899525"/>
                  <a:ext cx="311058" cy="30212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itchFamily="18" charset="0"/>
                    </a:rPr>
                    <a:t>0</a:t>
                  </a:r>
                  <a:endPara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p:grp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7388D422-0C9A-468C-A5EE-0563D264FDAE}"/>
                  </a:ext>
                </a:extLst>
              </p:cNvPr>
              <p:cNvSpPr/>
              <p:nvPr/>
            </p:nvSpPr>
            <p:spPr>
              <a:xfrm rot="18606992">
                <a:off x="1653107" y="3575044"/>
                <a:ext cx="715182" cy="2370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y = </a:t>
                </a:r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2</a:t>
                </a:r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x </a:t>
                </a:r>
                <a:r>
                  <a:rPr lang="en-US" sz="1200" dirty="0">
                    <a:latin typeface="Times New Roman" pitchFamily="18" charset="0"/>
                    <a:cs typeface="Times New Roman" pitchFamily="18" charset="0"/>
                  </a:rPr>
                  <a:t>+ </a:t>
                </a:r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n</a:t>
                </a:r>
                <a:endParaRPr lang="en-US" sz="1200" dirty="0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2A2DDBF0-8CCE-4D58-94AD-A05259029DC2}"/>
                  </a:ext>
                </a:extLst>
              </p:cNvPr>
              <p:cNvSpPr/>
              <p:nvPr/>
            </p:nvSpPr>
            <p:spPr>
              <a:xfrm rot="18991610">
                <a:off x="2929787" y="2576461"/>
                <a:ext cx="503828" cy="2389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y = </a:t>
                </a:r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2</a:t>
                </a:r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en-US" sz="1200" i="1" dirty="0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49BCCF2A-C2C7-4D85-ADA3-46DD0FDB7A16}"/>
                  </a:ext>
                </a:extLst>
              </p:cNvPr>
              <p:cNvSpPr/>
              <p:nvPr/>
            </p:nvSpPr>
            <p:spPr>
              <a:xfrm>
                <a:off x="2648430" y="2282136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en-US" sz="1200" i="1" dirty="0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4D650D93-2B20-4B44-A15D-B39652DE20C7}"/>
                  </a:ext>
                </a:extLst>
              </p:cNvPr>
              <p:cNvSpPr/>
              <p:nvPr/>
            </p:nvSpPr>
            <p:spPr>
              <a:xfrm>
                <a:off x="3604620" y="3231865"/>
                <a:ext cx="27924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en-US" sz="1200" i="1" dirty="0"/>
              </a:p>
            </p:txBody>
          </p:sp>
        </p:grp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1E195D4-CBD1-4293-BD17-28E6F0DA03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207" y="2287038"/>
              <a:ext cx="979917" cy="12648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6A09DF6-E844-4640-BE79-621EC1E3C7F8}"/>
              </a:ext>
            </a:extLst>
          </p:cNvPr>
          <p:cNvGrpSpPr/>
          <p:nvPr/>
        </p:nvGrpSpPr>
        <p:grpSpPr>
          <a:xfrm>
            <a:off x="4337197" y="2065954"/>
            <a:ext cx="2294355" cy="2195617"/>
            <a:chOff x="4250796" y="2133079"/>
            <a:chExt cx="2294355" cy="2195617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C576B2F-8072-4D14-908B-75FC24CD1DE1}"/>
                </a:ext>
              </a:extLst>
            </p:cNvPr>
            <p:cNvGrpSpPr/>
            <p:nvPr/>
          </p:nvGrpSpPr>
          <p:grpSpPr>
            <a:xfrm>
              <a:off x="4250796" y="2133079"/>
              <a:ext cx="2294355" cy="2195617"/>
              <a:chOff x="1920027" y="2282136"/>
              <a:chExt cx="1963837" cy="1894001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0BA7F4EC-12AF-4600-B428-F0DADE2E8927}"/>
                  </a:ext>
                </a:extLst>
              </p:cNvPr>
              <p:cNvGrpSpPr/>
              <p:nvPr/>
            </p:nvGrpSpPr>
            <p:grpSpPr>
              <a:xfrm>
                <a:off x="1920027" y="2516692"/>
                <a:ext cx="1690706" cy="1584458"/>
                <a:chOff x="2014113" y="1844186"/>
                <a:chExt cx="2278779" cy="2003410"/>
              </a:xfrm>
            </p:grpSpPr>
            <p:cxnSp>
              <p:nvCxnSpPr>
                <p:cNvPr id="61" name="Straight Arrow Connector 60">
                  <a:extLst>
                    <a:ext uri="{FF2B5EF4-FFF2-40B4-BE49-F238E27FC236}">
                      <a16:creationId xmlns:a16="http://schemas.microsoft.com/office/drawing/2014/main" id="{E229F636-9E18-4CD9-99AF-108BA38014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14113" y="2910314"/>
                  <a:ext cx="2278779" cy="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Arrow Connector 61">
                  <a:extLst>
                    <a:ext uri="{FF2B5EF4-FFF2-40B4-BE49-F238E27FC236}">
                      <a16:creationId xmlns:a16="http://schemas.microsoft.com/office/drawing/2014/main" id="{F2800686-B1C8-4109-B613-D309D430B2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53502" y="1844186"/>
                  <a:ext cx="0" cy="200341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242D0CD1-99D6-4D97-85BB-6A043A1D28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83961" y="2164622"/>
                  <a:ext cx="1526714" cy="149138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02BF2E2B-27CF-4F0F-B274-17B5CA92054E}"/>
                    </a:ext>
                  </a:extLst>
                </p:cNvPr>
                <p:cNvSpPr/>
                <p:nvPr/>
              </p:nvSpPr>
              <p:spPr>
                <a:xfrm>
                  <a:off x="3311130" y="2364938"/>
                  <a:ext cx="608798" cy="30212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itchFamily="18" charset="0"/>
                      <a:cs typeface="Times New Roman" pitchFamily="18" charset="0"/>
                    </a:rPr>
                    <a:t>n &gt; </a:t>
                  </a:r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itchFamily="18" charset="0"/>
                    </a:rPr>
                    <a:t>0</a:t>
                  </a:r>
                  <a:endPara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ED095ED4-D660-4BCC-A3D4-57542AA49FDA}"/>
                    </a:ext>
                  </a:extLst>
                </p:cNvPr>
                <p:cNvSpPr/>
                <p:nvPr/>
              </p:nvSpPr>
              <p:spPr>
                <a:xfrm>
                  <a:off x="2876511" y="2883539"/>
                  <a:ext cx="311058" cy="30212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itchFamily="18" charset="0"/>
                    </a:rPr>
                    <a:t>0</a:t>
                  </a:r>
                  <a:endPara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C90E54C7-90A3-461B-AF88-427B35BD6915}"/>
                      </a:ext>
                    </a:extLst>
                  </p:cNvPr>
                  <p:cNvSpPr/>
                  <p:nvPr/>
                </p:nvSpPr>
                <p:spPr>
                  <a:xfrm rot="2909942">
                    <a:off x="3234019" y="3619105"/>
                    <a:ext cx="876969" cy="23709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itchFamily="18" charset="0"/>
                        <a:cs typeface="Times New Roman" pitchFamily="18" charset="0"/>
                      </a:rPr>
                      <a:t>y =  </a:t>
                    </a:r>
                    <a14:m>
                      <m:oMath xmlns:m="http://schemas.openxmlformats.org/officeDocument/2006/math">
                        <m:r>
                          <a:rPr lang="pt-BR" sz="1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 </m:t>
                        </m:r>
                      </m:oMath>
                    </a14:m>
                    <a:r>
                      <a:rPr lang="en-US" sz="12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a:t>2</a:t>
                    </a:r>
                    <a:r>
                      <a:rPr lang="en-US" sz="1200" i="1" dirty="0">
                        <a:latin typeface="Times New Roman" pitchFamily="18" charset="0"/>
                        <a:cs typeface="Times New Roman" pitchFamily="18" charset="0"/>
                      </a:rPr>
                      <a:t>x </a:t>
                    </a:r>
                    <a:r>
                      <a:rPr lang="en-US" sz="1200" dirty="0">
                        <a:latin typeface="Times New Roman" pitchFamily="18" charset="0"/>
                        <a:cs typeface="Times New Roman" pitchFamily="18" charset="0"/>
                      </a:rPr>
                      <a:t>+ </a:t>
                    </a:r>
                    <a:r>
                      <a:rPr lang="en-US" sz="1200" i="1" dirty="0">
                        <a:latin typeface="Times New Roman" pitchFamily="18" charset="0"/>
                        <a:cs typeface="Times New Roman" pitchFamily="18" charset="0"/>
                      </a:rPr>
                      <a:t>n</a:t>
                    </a:r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BD7D53A5-7658-41C2-A175-405EE922264A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909942">
                    <a:off x="3234019" y="3619105"/>
                    <a:ext cx="876969" cy="237095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3425" b="-192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DC183F00-EA85-492B-ADA4-2D94B97C395D}"/>
                      </a:ext>
                    </a:extLst>
                  </p:cNvPr>
                  <p:cNvSpPr/>
                  <p:nvPr/>
                </p:nvSpPr>
                <p:spPr>
                  <a:xfrm rot="2745663">
                    <a:off x="2002826" y="2618944"/>
                    <a:ext cx="669551" cy="23709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itchFamily="18" charset="0"/>
                        <a:cs typeface="Times New Roman" pitchFamily="18" charset="0"/>
                      </a:rPr>
                      <a:t>y =  </a:t>
                    </a:r>
                    <a14:m>
                      <m:oMath xmlns:m="http://schemas.openxmlformats.org/officeDocument/2006/math">
                        <m:r>
                          <a:rPr lang="pt-BR" sz="1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 </m:t>
                        </m:r>
                      </m:oMath>
                    </a14:m>
                    <a:r>
                      <a:rPr lang="en-US" sz="12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a:t>2</a:t>
                    </a:r>
                    <a:r>
                      <a:rPr lang="en-US" sz="1200" i="1" dirty="0">
                        <a:latin typeface="Times New Roman" pitchFamily="18" charset="0"/>
                        <a:cs typeface="Times New Roman" pitchFamily="18" charset="0"/>
                      </a:rPr>
                      <a:t>x</a:t>
                    </a:r>
                    <a:endParaRPr lang="en-US" sz="1200" i="1" dirty="0"/>
                  </a:p>
                </p:txBody>
              </p:sp>
            </mc:Choice>
            <mc:Fallback xmlns="">
              <p:sp>
                <p:nvSpPr>
                  <p:cNvPr id="94" name="Rectangle 93">
                    <a:extLst>
                      <a:ext uri="{FF2B5EF4-FFF2-40B4-BE49-F238E27FC236}">
                        <a16:creationId xmlns:a16="http://schemas.microsoft.com/office/drawing/2014/main" id="{EE7FCC32-847E-4CEB-BE03-76786827974D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745663">
                    <a:off x="2002826" y="2618944"/>
                    <a:ext cx="669551" cy="237095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4065" b="-325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ADCC0BCD-F4B9-45BE-8CB9-70FC15411D74}"/>
                  </a:ext>
                </a:extLst>
              </p:cNvPr>
              <p:cNvSpPr/>
              <p:nvPr/>
            </p:nvSpPr>
            <p:spPr>
              <a:xfrm>
                <a:off x="2648430" y="2282136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en-US" sz="1200" i="1" dirty="0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EA4BF463-D4D9-4CED-8686-E77AD7A2CD29}"/>
                  </a:ext>
                </a:extLst>
              </p:cNvPr>
              <p:cNvSpPr/>
              <p:nvPr/>
            </p:nvSpPr>
            <p:spPr>
              <a:xfrm>
                <a:off x="3604620" y="3231865"/>
                <a:ext cx="27924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en-US" sz="1200" i="1" dirty="0"/>
              </a:p>
            </p:txBody>
          </p:sp>
        </p:grp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10D41318-E3FC-499D-9DC8-9B3129FEB9B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44159" y="2537036"/>
              <a:ext cx="1323362" cy="13673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89245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>
            <a:extLst>
              <a:ext uri="{FF2B5EF4-FFF2-40B4-BE49-F238E27FC236}">
                <a16:creationId xmlns:a16="http://schemas.microsoft.com/office/drawing/2014/main" id="{737FADA8-8C27-4802-A73C-A33A74675F57}"/>
              </a:ext>
            </a:extLst>
          </p:cNvPr>
          <p:cNvSpPr txBox="1"/>
          <p:nvPr/>
        </p:nvSpPr>
        <p:spPr>
          <a:xfrm>
            <a:off x="360679" y="495931"/>
            <a:ext cx="7780234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Perhatikan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jika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titik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potong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garis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y = mx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sumbu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0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maka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&lt;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0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memotong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bagian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atas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sumbu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sumbu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negatif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77864E0-938E-46D6-B5F5-96E3B2E1B07A}"/>
              </a:ext>
            </a:extLst>
          </p:cNvPr>
          <p:cNvGrpSpPr/>
          <p:nvPr/>
        </p:nvGrpSpPr>
        <p:grpSpPr>
          <a:xfrm>
            <a:off x="1443155" y="1696287"/>
            <a:ext cx="2294353" cy="2305225"/>
            <a:chOff x="1381813" y="1835460"/>
            <a:chExt cx="1963836" cy="1988552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5223401-2C02-4786-922C-79A30A1977A5}"/>
                </a:ext>
              </a:extLst>
            </p:cNvPr>
            <p:cNvGrpSpPr/>
            <p:nvPr/>
          </p:nvGrpSpPr>
          <p:grpSpPr>
            <a:xfrm>
              <a:off x="1381813" y="1835460"/>
              <a:ext cx="1963836" cy="1819014"/>
              <a:chOff x="1920028" y="2282136"/>
              <a:chExt cx="1963836" cy="1819014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8F0E0773-11AB-4A8A-BAF4-5E47318A1CDF}"/>
                  </a:ext>
                </a:extLst>
              </p:cNvPr>
              <p:cNvGrpSpPr/>
              <p:nvPr/>
            </p:nvGrpSpPr>
            <p:grpSpPr>
              <a:xfrm>
                <a:off x="1920028" y="2516692"/>
                <a:ext cx="1690706" cy="1584458"/>
                <a:chOff x="2014113" y="1844186"/>
                <a:chExt cx="2278779" cy="2003410"/>
              </a:xfrm>
            </p:grpSpPr>
            <p:cxnSp>
              <p:nvCxnSpPr>
                <p:cNvPr id="40" name="Straight Arrow Connector 39">
                  <a:extLst>
                    <a:ext uri="{FF2B5EF4-FFF2-40B4-BE49-F238E27FC236}">
                      <a16:creationId xmlns:a16="http://schemas.microsoft.com/office/drawing/2014/main" id="{C9342B95-B518-4A8A-A109-8689555324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14113" y="2910314"/>
                  <a:ext cx="2278779" cy="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6EC0A55E-E2E8-4752-8F71-9089F5C54B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53502" y="1844186"/>
                  <a:ext cx="0" cy="200341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621BA125-2E9E-4D89-9F22-30F028C525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12985" y="2214084"/>
                  <a:ext cx="1320757" cy="159926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E7F8495B-E28C-4D61-BCA8-1351F248D758}"/>
                    </a:ext>
                  </a:extLst>
                </p:cNvPr>
                <p:cNvSpPr/>
                <p:nvPr/>
              </p:nvSpPr>
              <p:spPr>
                <a:xfrm>
                  <a:off x="2376610" y="2304027"/>
                  <a:ext cx="608798" cy="30212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itchFamily="18" charset="0"/>
                      <a:cs typeface="Times New Roman" pitchFamily="18" charset="0"/>
                    </a:rPr>
                    <a:t>n &lt; </a:t>
                  </a:r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itchFamily="18" charset="0"/>
                    </a:rPr>
                    <a:t>0</a:t>
                  </a:r>
                  <a:endPara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E16320EA-E715-4FB9-B20D-4DA431838CD0}"/>
                    </a:ext>
                  </a:extLst>
                </p:cNvPr>
                <p:cNvSpPr/>
                <p:nvPr/>
              </p:nvSpPr>
              <p:spPr>
                <a:xfrm>
                  <a:off x="3128039" y="2899525"/>
                  <a:ext cx="311058" cy="30212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itchFamily="18" charset="0"/>
                    </a:rPr>
                    <a:t>0</a:t>
                  </a:r>
                  <a:endPara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p:grp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4E5750A2-E8A6-4B2F-B6F4-1A9644006ADC}"/>
                  </a:ext>
                </a:extLst>
              </p:cNvPr>
              <p:cNvSpPr/>
              <p:nvPr/>
            </p:nvSpPr>
            <p:spPr>
              <a:xfrm rot="18608127">
                <a:off x="2903331" y="2930491"/>
                <a:ext cx="715182" cy="2370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y = </a:t>
                </a:r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2</a:t>
                </a:r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x </a:t>
                </a:r>
                <a:r>
                  <a:rPr lang="en-US" sz="1200" dirty="0">
                    <a:latin typeface="Times New Roman" pitchFamily="18" charset="0"/>
                    <a:cs typeface="Times New Roman" pitchFamily="18" charset="0"/>
                  </a:rPr>
                  <a:t>+ </a:t>
                </a:r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n</a:t>
                </a:r>
                <a:endParaRPr lang="en-US" sz="1200" dirty="0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576031B5-FD8D-4B5D-8A29-68CB9AFDF7B5}"/>
                  </a:ext>
                </a:extLst>
              </p:cNvPr>
              <p:cNvSpPr/>
              <p:nvPr/>
            </p:nvSpPr>
            <p:spPr>
              <a:xfrm rot="18991610">
                <a:off x="1958641" y="3742329"/>
                <a:ext cx="503828" cy="2389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y = </a:t>
                </a:r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2</a:t>
                </a:r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en-US" sz="1200" i="1" dirty="0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87227B1-66BA-42AF-B75A-E361BC4FA9FD}"/>
                  </a:ext>
                </a:extLst>
              </p:cNvPr>
              <p:cNvSpPr/>
              <p:nvPr/>
            </p:nvSpPr>
            <p:spPr>
              <a:xfrm>
                <a:off x="2648430" y="2282136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en-US" sz="1200" i="1" dirty="0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97DA1F6D-8252-4D00-9389-FE17487B6B83}"/>
                  </a:ext>
                </a:extLst>
              </p:cNvPr>
              <p:cNvSpPr/>
              <p:nvPr/>
            </p:nvSpPr>
            <p:spPr>
              <a:xfrm>
                <a:off x="3604620" y="3231865"/>
                <a:ext cx="27924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en-US" sz="1200" i="1" dirty="0"/>
              </a:p>
            </p:txBody>
          </p:sp>
        </p:grp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5A4D610-862E-49D4-96E1-3C3FCB7DFC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4366" y="2559186"/>
              <a:ext cx="979917" cy="12648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EE7F6F9-37BE-49BD-A0F5-CB756929FC4C}"/>
              </a:ext>
            </a:extLst>
          </p:cNvPr>
          <p:cNvGrpSpPr/>
          <p:nvPr/>
        </p:nvGrpSpPr>
        <p:grpSpPr>
          <a:xfrm>
            <a:off x="4953000" y="1696287"/>
            <a:ext cx="2294355" cy="2157386"/>
            <a:chOff x="4250796" y="2133079"/>
            <a:chExt cx="2294355" cy="2157386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FF2B905-BE6E-412A-8F7A-A52BE75117B8}"/>
                </a:ext>
              </a:extLst>
            </p:cNvPr>
            <p:cNvGrpSpPr/>
            <p:nvPr/>
          </p:nvGrpSpPr>
          <p:grpSpPr>
            <a:xfrm>
              <a:off x="4250796" y="2133079"/>
              <a:ext cx="2294355" cy="2157386"/>
              <a:chOff x="1920027" y="2282136"/>
              <a:chExt cx="1963837" cy="1861022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12F7AD8B-60B9-4C21-9197-35065B833355}"/>
                  </a:ext>
                </a:extLst>
              </p:cNvPr>
              <p:cNvGrpSpPr/>
              <p:nvPr/>
            </p:nvGrpSpPr>
            <p:grpSpPr>
              <a:xfrm>
                <a:off x="1920027" y="2516692"/>
                <a:ext cx="1690706" cy="1626466"/>
                <a:chOff x="2014113" y="1844186"/>
                <a:chExt cx="2278779" cy="2056525"/>
              </a:xfrm>
            </p:grpSpPr>
            <p:cxnSp>
              <p:nvCxnSpPr>
                <p:cNvPr id="58" name="Straight Arrow Connector 57">
                  <a:extLst>
                    <a:ext uri="{FF2B5EF4-FFF2-40B4-BE49-F238E27FC236}">
                      <a16:creationId xmlns:a16="http://schemas.microsoft.com/office/drawing/2014/main" id="{BB7DEEC4-03D0-45DA-82D6-262FAC4A20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14113" y="2910314"/>
                  <a:ext cx="2278779" cy="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>
                  <a:extLst>
                    <a:ext uri="{FF2B5EF4-FFF2-40B4-BE49-F238E27FC236}">
                      <a16:creationId xmlns:a16="http://schemas.microsoft.com/office/drawing/2014/main" id="{49FADE54-23BC-4F20-9412-5DC214C2F6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53502" y="1844186"/>
                  <a:ext cx="0" cy="200341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C20DA78-E194-4CF8-95DD-23C832EC9D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114862" y="2409328"/>
                  <a:ext cx="1526714" cy="149138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95B4BB8C-FD57-4493-BE2C-8C53E250CAF0}"/>
                    </a:ext>
                  </a:extLst>
                </p:cNvPr>
                <p:cNvSpPr/>
                <p:nvPr/>
              </p:nvSpPr>
              <p:spPr>
                <a:xfrm>
                  <a:off x="3311130" y="2364938"/>
                  <a:ext cx="608798" cy="30212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itchFamily="18" charset="0"/>
                      <a:cs typeface="Times New Roman" pitchFamily="18" charset="0"/>
                    </a:rPr>
                    <a:t>n &lt; </a:t>
                  </a:r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itchFamily="18" charset="0"/>
                    </a:rPr>
                    <a:t>0</a:t>
                  </a:r>
                  <a:endPara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6B18F530-E57F-4E49-B4B4-08552242ACBC}"/>
                    </a:ext>
                  </a:extLst>
                </p:cNvPr>
                <p:cNvSpPr/>
                <p:nvPr/>
              </p:nvSpPr>
              <p:spPr>
                <a:xfrm>
                  <a:off x="2876511" y="2883539"/>
                  <a:ext cx="311058" cy="30212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itchFamily="18" charset="0"/>
                    </a:rPr>
                    <a:t>0</a:t>
                  </a:r>
                  <a:endPara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Rectangle 53">
                    <a:extLst>
                      <a:ext uri="{FF2B5EF4-FFF2-40B4-BE49-F238E27FC236}">
                        <a16:creationId xmlns:a16="http://schemas.microsoft.com/office/drawing/2014/main" id="{F191AF50-D2E4-4DDD-9FC3-92A7B4A1DB5A}"/>
                      </a:ext>
                    </a:extLst>
                  </p:cNvPr>
                  <p:cNvSpPr/>
                  <p:nvPr/>
                </p:nvSpPr>
                <p:spPr>
                  <a:xfrm rot="2747806">
                    <a:off x="1740389" y="2863669"/>
                    <a:ext cx="876969" cy="23709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itchFamily="18" charset="0"/>
                        <a:cs typeface="Times New Roman" pitchFamily="18" charset="0"/>
                      </a:rPr>
                      <a:t>y =  </a:t>
                    </a:r>
                    <a14:m>
                      <m:oMath xmlns:m="http://schemas.openxmlformats.org/officeDocument/2006/math">
                        <m:r>
                          <a:rPr lang="pt-BR" sz="1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 </m:t>
                        </m:r>
                      </m:oMath>
                    </a14:m>
                    <a:r>
                      <a:rPr lang="en-US" sz="12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a:t>2</a:t>
                    </a:r>
                    <a:r>
                      <a:rPr lang="en-US" sz="1200" i="1" dirty="0">
                        <a:latin typeface="Times New Roman" pitchFamily="18" charset="0"/>
                        <a:cs typeface="Times New Roman" pitchFamily="18" charset="0"/>
                      </a:rPr>
                      <a:t>x </a:t>
                    </a:r>
                    <a:r>
                      <a:rPr lang="en-US" sz="1200" dirty="0">
                        <a:latin typeface="Times New Roman" pitchFamily="18" charset="0"/>
                        <a:cs typeface="Times New Roman" pitchFamily="18" charset="0"/>
                      </a:rPr>
                      <a:t>+ </a:t>
                    </a:r>
                    <a:r>
                      <a:rPr lang="en-US" sz="1200" i="1" dirty="0">
                        <a:latin typeface="Times New Roman" pitchFamily="18" charset="0"/>
                        <a:cs typeface="Times New Roman" pitchFamily="18" charset="0"/>
                      </a:rPr>
                      <a:t>n</a:t>
                    </a:r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54" name="Rectangle 53">
                    <a:extLst>
                      <a:ext uri="{FF2B5EF4-FFF2-40B4-BE49-F238E27FC236}">
                        <a16:creationId xmlns:a16="http://schemas.microsoft.com/office/drawing/2014/main" id="{F191AF50-D2E4-4DDD-9FC3-92A7B4A1DB5A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747806">
                    <a:off x="1740389" y="2863669"/>
                    <a:ext cx="876969" cy="237095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3333" b="-263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Rectangle 54">
                    <a:extLst>
                      <a:ext uri="{FF2B5EF4-FFF2-40B4-BE49-F238E27FC236}">
                        <a16:creationId xmlns:a16="http://schemas.microsoft.com/office/drawing/2014/main" id="{D4454309-F0B1-43AE-84F2-215D13FA1407}"/>
                      </a:ext>
                    </a:extLst>
                  </p:cNvPr>
                  <p:cNvSpPr/>
                  <p:nvPr/>
                </p:nvSpPr>
                <p:spPr>
                  <a:xfrm rot="2695388">
                    <a:off x="3083892" y="3722486"/>
                    <a:ext cx="664362" cy="23894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itchFamily="18" charset="0"/>
                        <a:cs typeface="Times New Roman" pitchFamily="18" charset="0"/>
                      </a:rPr>
                      <a:t>y =  </a:t>
                    </a:r>
                    <a14:m>
                      <m:oMath xmlns:m="http://schemas.openxmlformats.org/officeDocument/2006/math">
                        <m:r>
                          <a:rPr lang="pt-BR" sz="1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 </m:t>
                        </m:r>
                      </m:oMath>
                    </a14:m>
                    <a:r>
                      <a:rPr lang="en-US" sz="12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a:t>2</a:t>
                    </a:r>
                    <a:r>
                      <a:rPr lang="en-US" sz="1200" i="1" dirty="0">
                        <a:latin typeface="Times New Roman" pitchFamily="18" charset="0"/>
                        <a:cs typeface="Times New Roman" pitchFamily="18" charset="0"/>
                      </a:rPr>
                      <a:t>x</a:t>
                    </a:r>
                    <a:endParaRPr lang="en-US" sz="1200" i="1" dirty="0"/>
                  </a:p>
                </p:txBody>
              </p:sp>
            </mc:Choice>
            <mc:Fallback xmlns="">
              <p:sp>
                <p:nvSpPr>
                  <p:cNvPr id="55" name="Rectangle 54">
                    <a:extLst>
                      <a:ext uri="{FF2B5EF4-FFF2-40B4-BE49-F238E27FC236}">
                        <a16:creationId xmlns:a16="http://schemas.microsoft.com/office/drawing/2014/main" id="{D4454309-F0B1-43AE-84F2-215D13FA1407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695388">
                    <a:off x="3083892" y="3722486"/>
                    <a:ext cx="664362" cy="238947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4065" b="-325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C1F74DF4-35AA-4981-B76A-50A91691B708}"/>
                  </a:ext>
                </a:extLst>
              </p:cNvPr>
              <p:cNvSpPr/>
              <p:nvPr/>
            </p:nvSpPr>
            <p:spPr>
              <a:xfrm>
                <a:off x="2648430" y="2282136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en-US" sz="1200" i="1" dirty="0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AE8436CF-5F64-43B1-9B4B-7F59B66F9B4B}"/>
                  </a:ext>
                </a:extLst>
              </p:cNvPr>
              <p:cNvSpPr/>
              <p:nvPr/>
            </p:nvSpPr>
            <p:spPr>
              <a:xfrm>
                <a:off x="3604620" y="3231865"/>
                <a:ext cx="27924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en-US" sz="1200" i="1" dirty="0"/>
              </a:p>
            </p:txBody>
          </p:sp>
        </p:grp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F71BA3A7-4375-4107-B458-1EFAE617A48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16226" y="2726099"/>
              <a:ext cx="1323362" cy="13673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78723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A749328-F9EB-419D-896E-A85D6E16EF5B}"/>
              </a:ext>
            </a:extLst>
          </p:cNvPr>
          <p:cNvGrpSpPr/>
          <p:nvPr/>
        </p:nvGrpSpPr>
        <p:grpSpPr>
          <a:xfrm>
            <a:off x="152400" y="130295"/>
            <a:ext cx="5486400" cy="1084222"/>
            <a:chOff x="152399" y="219573"/>
            <a:chExt cx="4478005" cy="10842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4478005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63050" y="565131"/>
              <a:ext cx="40997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3.4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Garis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Sejajar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dan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Garis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Tegak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Lurus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DD46D94-8917-4994-A745-D34848EFBD9D}"/>
              </a:ext>
            </a:extLst>
          </p:cNvPr>
          <p:cNvGrpSpPr/>
          <p:nvPr/>
        </p:nvGrpSpPr>
        <p:grpSpPr>
          <a:xfrm>
            <a:off x="233695" y="1740656"/>
            <a:ext cx="2403514" cy="545166"/>
            <a:chOff x="375352" y="1385707"/>
            <a:chExt cx="6080764" cy="54516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90BEF54-98EF-4D2B-A8EA-E8883A4C99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7"/>
              <a:ext cx="5945440" cy="545166"/>
            </a:xfrm>
            <a:prstGeom prst="rect">
              <a:avLst/>
            </a:prstGeom>
          </p:spPr>
        </p:pic>
        <p:sp>
          <p:nvSpPr>
            <p:cNvPr id="14" name="TextBox 5">
              <a:extLst>
                <a:ext uri="{FF2B5EF4-FFF2-40B4-BE49-F238E27FC236}">
                  <a16:creationId xmlns:a16="http://schemas.microsoft.com/office/drawing/2014/main" id="{5C2C8592-DA3B-4165-ABF2-2D3434DB8D12}"/>
                </a:ext>
              </a:extLst>
            </p:cNvPr>
            <p:cNvSpPr txBox="1"/>
            <p:nvPr/>
          </p:nvSpPr>
          <p:spPr>
            <a:xfrm>
              <a:off x="375352" y="1419653"/>
              <a:ext cx="608076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Garis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Sejajar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1DA8D8F-3262-4D0E-A124-80BAEF729403}"/>
                  </a:ext>
                </a:extLst>
              </p:cNvPr>
              <p:cNvSpPr/>
              <p:nvPr/>
            </p:nvSpPr>
            <p:spPr>
              <a:xfrm>
                <a:off x="3048000" y="1366906"/>
                <a:ext cx="5835561" cy="119024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slope"/>
              </a:sp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Teorema:</a:t>
                </a:r>
              </a:p>
              <a:p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dikatakan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sejajar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hanya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gradien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US" i="1" dirty="0"/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𝒑</m:t>
                          </m:r>
                        </m:sub>
                      </m:sSub>
                      <m:r>
                        <a:rPr lang="en-US" sz="16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D" sz="16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𝒍</m:t>
                          </m:r>
                        </m:sub>
                      </m:sSub>
                    </m:oMath>
                  </m:oMathPara>
                </a14:m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1DA8D8F-3262-4D0E-A124-80BAEF7294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1366906"/>
                <a:ext cx="5835561" cy="1190242"/>
              </a:xfrm>
              <a:prstGeom prst="rect">
                <a:avLst/>
              </a:prstGeom>
              <a:blipFill>
                <a:blip r:embed="rId4"/>
                <a:stretch>
                  <a:fillRect l="-624" t="-1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26A697B-5E7E-4B70-BB55-5C8E3464F4E2}"/>
                  </a:ext>
                </a:extLst>
              </p:cNvPr>
              <p:cNvSpPr/>
              <p:nvPr/>
            </p:nvSpPr>
            <p:spPr>
              <a:xfrm>
                <a:off x="3021255" y="2999837"/>
                <a:ext cx="5835561" cy="119024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slope"/>
              </a:sp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Teorema:</a:t>
                </a:r>
              </a:p>
              <a:p>
                <a:pPr algn="ctr"/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dikatakan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tegak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lurus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hanya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𝒑</m:t>
                        </m:r>
                      </m:sub>
                    </m:sSub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× </m:t>
                    </m:r>
                    <m:sSub>
                      <m:sSubPr>
                        <m:ctrlPr>
                          <a:rPr lang="en-ID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</m:t>
                        </m:r>
                      </m:sub>
                    </m:sSub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</m:oMath>
                </a14:m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26A697B-5E7E-4B70-BB55-5C8E3464F4E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1255" y="2999837"/>
                <a:ext cx="5835561" cy="1190242"/>
              </a:xfrm>
              <a:prstGeom prst="rect">
                <a:avLst/>
              </a:prstGeom>
              <a:blipFill>
                <a:blip r:embed="rId5"/>
                <a:stretch>
                  <a:fillRect l="-6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5E176B61-3CE5-4518-BEE9-F6A2EA1BF87D}"/>
              </a:ext>
            </a:extLst>
          </p:cNvPr>
          <p:cNvGrpSpPr/>
          <p:nvPr/>
        </p:nvGrpSpPr>
        <p:grpSpPr>
          <a:xfrm>
            <a:off x="287184" y="3181350"/>
            <a:ext cx="2403514" cy="545166"/>
            <a:chOff x="375352" y="1385707"/>
            <a:chExt cx="6080764" cy="54516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27B5D54-D12A-4539-9BA0-6ECBFFBF2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7"/>
              <a:ext cx="5945440" cy="545166"/>
            </a:xfrm>
            <a:prstGeom prst="rect">
              <a:avLst/>
            </a:prstGeom>
          </p:spPr>
        </p:pic>
        <p:sp>
          <p:nvSpPr>
            <p:cNvPr id="19" name="TextBox 5">
              <a:extLst>
                <a:ext uri="{FF2B5EF4-FFF2-40B4-BE49-F238E27FC236}">
                  <a16:creationId xmlns:a16="http://schemas.microsoft.com/office/drawing/2014/main" id="{0495AD88-47ED-427F-A08B-9AF37CEF8EA4}"/>
                </a:ext>
              </a:extLst>
            </p:cNvPr>
            <p:cNvSpPr txBox="1"/>
            <p:nvPr/>
          </p:nvSpPr>
          <p:spPr>
            <a:xfrm>
              <a:off x="375352" y="1419653"/>
              <a:ext cx="608076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Garis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Tegak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Lurus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571292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1ECD354-B837-4C69-BA42-E63B831D039E}"/>
              </a:ext>
            </a:extLst>
          </p:cNvPr>
          <p:cNvGrpSpPr/>
          <p:nvPr/>
        </p:nvGrpSpPr>
        <p:grpSpPr>
          <a:xfrm>
            <a:off x="152400" y="191985"/>
            <a:ext cx="8534400" cy="1355621"/>
            <a:chOff x="152399" y="204928"/>
            <a:chExt cx="5525571" cy="113026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21F9638-05C6-4E6E-828C-2668F24B00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04928"/>
              <a:ext cx="5525571" cy="999041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339D8F6-7A18-4E7A-9731-F73DF50208D7}"/>
                </a:ext>
              </a:extLst>
            </p:cNvPr>
            <p:cNvSpPr txBox="1"/>
            <p:nvPr/>
          </p:nvSpPr>
          <p:spPr>
            <a:xfrm>
              <a:off x="448412" y="596530"/>
              <a:ext cx="487090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3.5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Menyelesaikan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Masalah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yang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Melibatkan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Persamaan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Garis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4D4D366-0EB4-4CB5-9E15-C8CCEEE87527}"/>
              </a:ext>
            </a:extLst>
          </p:cNvPr>
          <p:cNvSpPr txBox="1"/>
          <p:nvPr/>
        </p:nvSpPr>
        <p:spPr>
          <a:xfrm>
            <a:off x="122965" y="1548934"/>
            <a:ext cx="8898070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Misalkan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pada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permulaan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posisi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benda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titik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0 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dan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setiap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detik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benda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bergerak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sejauh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3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meter.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Menggunkan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persamaan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garis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kita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dapat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menentukan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beberapa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hal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Perhatikan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tabel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berikut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25" name="Table 4">
            <a:extLst>
              <a:ext uri="{FF2B5EF4-FFF2-40B4-BE49-F238E27FC236}">
                <a16:creationId xmlns:a16="http://schemas.microsoft.com/office/drawing/2014/main" id="{062CFEC6-2FF6-44F3-934E-3698EDEAEC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510098"/>
              </p:ext>
            </p:extLst>
          </p:nvPr>
        </p:nvGraphicFramePr>
        <p:xfrm>
          <a:off x="2438400" y="2596659"/>
          <a:ext cx="373409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003">
                  <a:extLst>
                    <a:ext uri="{9D8B030D-6E8A-4147-A177-3AD203B41FA5}">
                      <a16:colId xmlns:a16="http://schemas.microsoft.com/office/drawing/2014/main" val="43869809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686067172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1347168738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05600391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3101120288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1111670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19555026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t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25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>
                          <a:solidFill>
                            <a:schemeClr val="bg1"/>
                          </a:solidFill>
                        </a:rPr>
                        <a:t>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. . 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757784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6A6CB866-715F-4449-B491-DC06BD016149}"/>
              </a:ext>
            </a:extLst>
          </p:cNvPr>
          <p:cNvSpPr txBox="1"/>
          <p:nvPr/>
        </p:nvSpPr>
        <p:spPr>
          <a:xfrm>
            <a:off x="685800" y="3486150"/>
            <a:ext cx="8364670" cy="115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menyatakan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waktu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menyatakan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posisi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hubungan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antara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dan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disajikan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bentuk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>
              <a:lnSpc>
                <a:spcPct val="150000"/>
              </a:lnSpc>
            </a:pP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3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85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4D4D366-0EB4-4CB5-9E15-C8CCEEE87527}"/>
              </a:ext>
            </a:extLst>
          </p:cNvPr>
          <p:cNvSpPr txBox="1"/>
          <p:nvPr/>
        </p:nvSpPr>
        <p:spPr>
          <a:xfrm>
            <a:off x="985466" y="3276985"/>
            <a:ext cx="7929925" cy="115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Sumbu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mendatar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menyatakan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waktu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 dan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sumbu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tegak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menyatakan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jarak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ditempuh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Hubungan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dan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digambarkan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melalui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garis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putus-putus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kecepatan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benda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tampil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sebagai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gradien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sebesar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3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satuan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954DC62-7BDA-4C77-BB4E-9F87CD430F05}"/>
              </a:ext>
            </a:extLst>
          </p:cNvPr>
          <p:cNvGrpSpPr/>
          <p:nvPr/>
        </p:nvGrpSpPr>
        <p:grpSpPr>
          <a:xfrm>
            <a:off x="2819400" y="642348"/>
            <a:ext cx="3352800" cy="2476405"/>
            <a:chOff x="2735752" y="739395"/>
            <a:chExt cx="2931538" cy="217151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69AC7FB3-8093-4B3B-A8FA-3723DC79D53C}"/>
                </a:ext>
              </a:extLst>
            </p:cNvPr>
            <p:cNvGrpSpPr/>
            <p:nvPr/>
          </p:nvGrpSpPr>
          <p:grpSpPr>
            <a:xfrm>
              <a:off x="2735752" y="1034664"/>
              <a:ext cx="2667000" cy="1767840"/>
              <a:chOff x="2428339" y="174510"/>
              <a:chExt cx="2905155" cy="2438400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D7507D1A-E60A-4366-9A94-1EB8064AD3BD}"/>
                  </a:ext>
                </a:extLst>
              </p:cNvPr>
              <p:cNvGrpSpPr/>
              <p:nvPr/>
            </p:nvGrpSpPr>
            <p:grpSpPr>
              <a:xfrm>
                <a:off x="2437894" y="174510"/>
                <a:ext cx="2895600" cy="2438400"/>
                <a:chOff x="2461227" y="1808891"/>
                <a:chExt cx="2895600" cy="2438400"/>
              </a:xfrm>
            </p:grpSpPr>
            <p:cxnSp>
              <p:nvCxnSpPr>
                <p:cNvPr id="7" name="Straight Arrow Connector 6">
                  <a:extLst>
                    <a:ext uri="{FF2B5EF4-FFF2-40B4-BE49-F238E27FC236}">
                      <a16:creationId xmlns:a16="http://schemas.microsoft.com/office/drawing/2014/main" id="{CB9D4B4D-0569-4BDB-BBC5-FD3874DDA9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61227" y="4019549"/>
                  <a:ext cx="2895600" cy="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Arrow Connector 7">
                  <a:extLst>
                    <a:ext uri="{FF2B5EF4-FFF2-40B4-BE49-F238E27FC236}">
                      <a16:creationId xmlns:a16="http://schemas.microsoft.com/office/drawing/2014/main" id="{ED62BE60-5A27-4673-A70B-9A811B67D1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746766" y="1808891"/>
                  <a:ext cx="0" cy="243840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57B1C0A6-6FE8-4CC2-811A-D805AABAF4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746766" y="1808891"/>
                  <a:ext cx="1849933" cy="221945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F99462B3-A1D9-4159-A6F8-512A3F512D2D}"/>
                    </a:ext>
                  </a:extLst>
                </p:cNvPr>
                <p:cNvSpPr/>
                <p:nvPr/>
              </p:nvSpPr>
              <p:spPr>
                <a:xfrm>
                  <a:off x="2522275" y="3228632"/>
                  <a:ext cx="263214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05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itchFamily="18" charset="0"/>
                    </a:rPr>
                    <a:t>3</a:t>
                  </a:r>
                  <a:endPara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AD06FAA8-2E99-4BD3-A2BF-4E683E274E30}"/>
                    </a:ext>
                  </a:extLst>
                </p:cNvPr>
                <p:cNvSpPr/>
                <p:nvPr/>
              </p:nvSpPr>
              <p:spPr>
                <a:xfrm>
                  <a:off x="2546443" y="3934469"/>
                  <a:ext cx="261610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endParaRPr lang="en-US" sz="1200" dirty="0"/>
                </a:p>
              </p:txBody>
            </p:sp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C0633B71-7CB9-4D0B-9078-B08947D72D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14408" y="3333750"/>
                  <a:ext cx="0" cy="685800"/>
                </a:xfrm>
                <a:prstGeom prst="line">
                  <a:avLst/>
                </a:prstGeom>
                <a:ln w="12700">
                  <a:prstDash val="sysDash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D6F597F3-457D-4CCB-B90F-CEED18A6D8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57600" y="2952750"/>
                  <a:ext cx="0" cy="1040034"/>
                </a:xfrm>
                <a:prstGeom prst="line">
                  <a:avLst/>
                </a:prstGeom>
                <a:ln w="12700">
                  <a:prstDash val="sysDash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A5180DCB-2B18-4108-9175-FAEA1AF1BD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38600" y="2495550"/>
                  <a:ext cx="0" cy="1523999"/>
                </a:xfrm>
                <a:prstGeom prst="line">
                  <a:avLst/>
                </a:prstGeom>
                <a:ln w="12700">
                  <a:prstDash val="sysDash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62E04D78-4D15-49C2-B1AC-96EFE0F93C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42921" y="2011628"/>
                  <a:ext cx="4775" cy="1999128"/>
                </a:xfrm>
                <a:prstGeom prst="line">
                  <a:avLst/>
                </a:prstGeom>
                <a:ln w="12700">
                  <a:prstDash val="sysDash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2D58965F-48EE-4329-8CBB-30F0FF0387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314408" y="3333750"/>
                  <a:ext cx="343192" cy="0"/>
                </a:xfrm>
                <a:prstGeom prst="line">
                  <a:avLst/>
                </a:prstGeom>
                <a:ln w="12700">
                  <a:prstDash val="sysDash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A3DEC4F8-F26F-4ABB-8161-C7023C3BA4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57600" y="2949913"/>
                  <a:ext cx="343192" cy="0"/>
                </a:xfrm>
                <a:prstGeom prst="line">
                  <a:avLst/>
                </a:prstGeom>
                <a:ln w="12700">
                  <a:prstDash val="sysDash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5814F22C-D229-4ED9-A1DA-242EF351A1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66856" y="2495550"/>
                  <a:ext cx="343192" cy="0"/>
                </a:xfrm>
                <a:prstGeom prst="line">
                  <a:avLst/>
                </a:prstGeom>
                <a:ln w="12700">
                  <a:prstDash val="sysDash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7BCEC1A8-FD38-4ACC-908D-BB26A379165C}"/>
                    </a:ext>
                  </a:extLst>
                </p:cNvPr>
                <p:cNvSpPr/>
                <p:nvPr/>
              </p:nvSpPr>
              <p:spPr>
                <a:xfrm>
                  <a:off x="3986719" y="2456875"/>
                  <a:ext cx="184731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2400" dirty="0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DC81E0C7-566B-40A7-9621-333260A3D683}"/>
                    </a:ext>
                  </a:extLst>
                </p:cNvPr>
                <p:cNvSpPr/>
                <p:nvPr/>
              </p:nvSpPr>
              <p:spPr>
                <a:xfrm>
                  <a:off x="3601409" y="2926541"/>
                  <a:ext cx="184731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466C01A8-06FA-4BB3-B16F-3335E647B822}"/>
                  </a:ext>
                </a:extLst>
              </p:cNvPr>
              <p:cNvSpPr/>
              <p:nvPr/>
            </p:nvSpPr>
            <p:spPr>
              <a:xfrm>
                <a:off x="2498942" y="855780"/>
                <a:ext cx="263214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9</a:t>
                </a:r>
                <a:endParaRPr lang="en-US" sz="1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D433FF01-36DC-429A-AA2A-5C80B9A1169A}"/>
                  </a:ext>
                </a:extLst>
              </p:cNvPr>
              <p:cNvSpPr/>
              <p:nvPr/>
            </p:nvSpPr>
            <p:spPr>
              <a:xfrm>
                <a:off x="2428339" y="453048"/>
                <a:ext cx="335348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12</a:t>
                </a:r>
                <a:endParaRPr lang="en-US" sz="1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17A55981-68FF-44FF-8580-EAFFE58ACFA2}"/>
                  </a:ext>
                </a:extLst>
              </p:cNvPr>
              <p:cNvSpPr/>
              <p:nvPr/>
            </p:nvSpPr>
            <p:spPr>
              <a:xfrm>
                <a:off x="2500820" y="1206636"/>
                <a:ext cx="263214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6</a:t>
                </a:r>
                <a:endParaRPr lang="en-US" sz="1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9675460-A712-4865-B9E8-39EAA0DC6515}"/>
                </a:ext>
              </a:extLst>
            </p:cNvPr>
            <p:cNvGrpSpPr/>
            <p:nvPr/>
          </p:nvGrpSpPr>
          <p:grpSpPr>
            <a:xfrm>
              <a:off x="3446707" y="2641305"/>
              <a:ext cx="1289136" cy="269600"/>
              <a:chOff x="3446707" y="2641305"/>
              <a:chExt cx="1289136" cy="269600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86A3417A-C505-41C5-9EA9-A7D21B6737CA}"/>
                  </a:ext>
                </a:extLst>
              </p:cNvPr>
              <p:cNvSpPr/>
              <p:nvPr/>
            </p:nvSpPr>
            <p:spPr>
              <a:xfrm>
                <a:off x="3745850" y="2646425"/>
                <a:ext cx="260008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2</a:t>
                </a:r>
                <a:endParaRPr lang="en-US" sz="1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E0733DBD-CC2A-45F5-863F-C7F976782F6C}"/>
                  </a:ext>
                </a:extLst>
              </p:cNvPr>
              <p:cNvSpPr/>
              <p:nvPr/>
            </p:nvSpPr>
            <p:spPr>
              <a:xfrm>
                <a:off x="4073638" y="2641305"/>
                <a:ext cx="241637" cy="1896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3</a:t>
                </a:r>
                <a:endParaRPr lang="en-US" sz="1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C1327EC1-9652-4D5B-AEED-44A8B8A3E20B}"/>
                  </a:ext>
                </a:extLst>
              </p:cNvPr>
              <p:cNvSpPr/>
              <p:nvPr/>
            </p:nvSpPr>
            <p:spPr>
              <a:xfrm>
                <a:off x="4475835" y="2646425"/>
                <a:ext cx="260008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4</a:t>
                </a:r>
                <a:endParaRPr lang="en-US" sz="1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92669005-DB64-494B-A84C-06930196CD7A}"/>
                  </a:ext>
                </a:extLst>
              </p:cNvPr>
              <p:cNvSpPr/>
              <p:nvPr/>
            </p:nvSpPr>
            <p:spPr>
              <a:xfrm>
                <a:off x="3446707" y="2656989"/>
                <a:ext cx="260008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1</a:t>
                </a:r>
                <a:endParaRPr lang="en-US" sz="1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EB167EF6-725D-4726-A867-878D932E18B4}"/>
                </a:ext>
              </a:extLst>
            </p:cNvPr>
            <p:cNvGrpSpPr/>
            <p:nvPr/>
          </p:nvGrpSpPr>
          <p:grpSpPr>
            <a:xfrm>
              <a:off x="2889680" y="739395"/>
              <a:ext cx="2777610" cy="2060898"/>
              <a:chOff x="2889680" y="739395"/>
              <a:chExt cx="2777610" cy="2060898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106A044C-A3C6-4805-8AC0-58DEA145888F}"/>
                  </a:ext>
                </a:extLst>
              </p:cNvPr>
              <p:cNvSpPr/>
              <p:nvPr/>
            </p:nvSpPr>
            <p:spPr>
              <a:xfrm>
                <a:off x="2889680" y="739395"/>
                <a:ext cx="24397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itchFamily="18" charset="0"/>
                    <a:cs typeface="Times New Roman" pitchFamily="18" charset="0"/>
                  </a:rPr>
                  <a:t>s</a:t>
                </a:r>
                <a:endParaRPr lang="en-US" sz="1400" i="1" dirty="0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DB3DB09-382E-46A4-AEC8-8986EC11F187}"/>
                  </a:ext>
                </a:extLst>
              </p:cNvPr>
              <p:cNvSpPr/>
              <p:nvPr/>
            </p:nvSpPr>
            <p:spPr>
              <a:xfrm>
                <a:off x="5432930" y="2492516"/>
                <a:ext cx="23436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i="1" dirty="0">
                    <a:latin typeface="Times New Roman" pitchFamily="18" charset="0"/>
                    <a:cs typeface="Times New Roman" pitchFamily="18" charset="0"/>
                  </a:rPr>
                  <a:t>t</a:t>
                </a:r>
                <a:endParaRPr lang="en-US" sz="1400" i="1" dirty="0"/>
              </a:p>
            </p:txBody>
          </p:sp>
        </p:grp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11EA22E-906E-4EA1-B498-7619C2DADC9C}"/>
              </a:ext>
            </a:extLst>
          </p:cNvPr>
          <p:cNvSpPr txBox="1"/>
          <p:nvPr/>
        </p:nvSpPr>
        <p:spPr>
          <a:xfrm>
            <a:off x="684715" y="179006"/>
            <a:ext cx="4570027" cy="417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Persamaan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3</a:t>
            </a:r>
            <a:r>
              <a:rPr lang="en-US" sz="160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dapat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digambarkan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sebagai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berikut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35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1ECD354-B837-4C69-BA42-E63B831D039E}"/>
              </a:ext>
            </a:extLst>
          </p:cNvPr>
          <p:cNvGrpSpPr/>
          <p:nvPr/>
        </p:nvGrpSpPr>
        <p:grpSpPr>
          <a:xfrm>
            <a:off x="114595" y="85217"/>
            <a:ext cx="6819604" cy="1699620"/>
            <a:chOff x="232057" y="229344"/>
            <a:chExt cx="4740502" cy="99904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21F9638-05C6-4E6E-828C-2668F24B00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057" y="229344"/>
              <a:ext cx="4740502" cy="999041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339D8F6-7A18-4E7A-9731-F73DF50208D7}"/>
                </a:ext>
              </a:extLst>
            </p:cNvPr>
            <p:cNvSpPr txBox="1"/>
            <p:nvPr/>
          </p:nvSpPr>
          <p:spPr>
            <a:xfrm>
              <a:off x="576149" y="582030"/>
              <a:ext cx="4312273" cy="587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3.6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Menyelesaikan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Masala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Persamaan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Garis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pada </a:t>
              </a:r>
            </a:p>
            <a:p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Geometri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Pengayaan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4D4D366-0EB4-4CB5-9E15-C8CCEEE87527}"/>
                  </a:ext>
                </a:extLst>
              </p:cNvPr>
              <p:cNvSpPr txBox="1"/>
              <p:nvPr/>
            </p:nvSpPr>
            <p:spPr>
              <a:xfrm>
                <a:off x="304800" y="1853221"/>
                <a:ext cx="8364670" cy="13090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Jika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diketahui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segitiga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PQR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dengan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dua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titik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berada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di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sumbu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maka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luas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segitiga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dengan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mudah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dapat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dihitung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dengan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: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b="0" dirty="0">
                    <a:cs typeface="Times New Roman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𝐿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𝑞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∙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</a:rPr>
                          <m:t>𝑟</m:t>
                        </m:r>
                      </m:sub>
                    </m:sSub>
                  </m:oMath>
                </a14:m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4D4D366-0EB4-4CB5-9E15-C8CCEEE875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853221"/>
                <a:ext cx="8364670" cy="1309076"/>
              </a:xfrm>
              <a:prstGeom prst="rect">
                <a:avLst/>
              </a:prstGeom>
              <a:blipFill>
                <a:blip r:embed="rId3"/>
                <a:stretch>
                  <a:fillRect l="-364" r="-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" name="Group 44">
            <a:extLst>
              <a:ext uri="{FF2B5EF4-FFF2-40B4-BE49-F238E27FC236}">
                <a16:creationId xmlns:a16="http://schemas.microsoft.com/office/drawing/2014/main" id="{A2A8DB20-4481-4964-8681-B14EA3D84192}"/>
              </a:ext>
            </a:extLst>
          </p:cNvPr>
          <p:cNvGrpSpPr/>
          <p:nvPr/>
        </p:nvGrpSpPr>
        <p:grpSpPr>
          <a:xfrm>
            <a:off x="4267200" y="2507759"/>
            <a:ext cx="2976942" cy="2139115"/>
            <a:chOff x="4800600" y="2596832"/>
            <a:chExt cx="2976942" cy="213911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152E282-370B-4B54-9111-123176B322A3}"/>
                </a:ext>
              </a:extLst>
            </p:cNvPr>
            <p:cNvGrpSpPr/>
            <p:nvPr/>
          </p:nvGrpSpPr>
          <p:grpSpPr>
            <a:xfrm>
              <a:off x="4800600" y="2596832"/>
              <a:ext cx="2976942" cy="2139115"/>
              <a:chOff x="2735752" y="1013573"/>
              <a:chExt cx="2602904" cy="1875747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9D4569C2-5D1C-4752-8AC5-F28382D74475}"/>
                  </a:ext>
                </a:extLst>
              </p:cNvPr>
              <p:cNvGrpSpPr/>
              <p:nvPr/>
            </p:nvGrpSpPr>
            <p:grpSpPr>
              <a:xfrm>
                <a:off x="2735752" y="1236604"/>
                <a:ext cx="2329197" cy="1565901"/>
                <a:chOff x="2428339" y="453048"/>
                <a:chExt cx="2537187" cy="2159863"/>
              </a:xfrm>
            </p:grpSpPr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C378C0A4-58AC-40EE-A110-28B98FA0D9FD}"/>
                    </a:ext>
                  </a:extLst>
                </p:cNvPr>
                <p:cNvGrpSpPr/>
                <p:nvPr/>
              </p:nvGrpSpPr>
              <p:grpSpPr>
                <a:xfrm>
                  <a:off x="2437894" y="453048"/>
                  <a:ext cx="2527632" cy="2159863"/>
                  <a:chOff x="2461227" y="2087429"/>
                  <a:chExt cx="2527632" cy="2159863"/>
                </a:xfrm>
              </p:grpSpPr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90E11CF3-A496-4B3B-80B5-85D764B4A2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61227" y="4019549"/>
                    <a:ext cx="2527632" cy="0"/>
                  </a:xfrm>
                  <a:prstGeom prst="straightConnector1">
                    <a:avLst/>
                  </a:prstGeom>
                  <a:ln w="1270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3">
                    <a:extLst>
                      <a:ext uri="{FF2B5EF4-FFF2-40B4-BE49-F238E27FC236}">
                        <a16:creationId xmlns:a16="http://schemas.microsoft.com/office/drawing/2014/main" id="{7FE02393-C7D9-4EDE-A2E1-F6BB40AFFF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746003" y="2087429"/>
                    <a:ext cx="763" cy="2159863"/>
                  </a:xfrm>
                  <a:prstGeom prst="straightConnector1">
                    <a:avLst/>
                  </a:prstGeom>
                  <a:ln w="1270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>
                    <a:extLst>
                      <a:ext uri="{FF2B5EF4-FFF2-40B4-BE49-F238E27FC236}">
                        <a16:creationId xmlns:a16="http://schemas.microsoft.com/office/drawing/2014/main" id="{D5C1B7F4-F0B3-48BF-AA88-5D54E2AD75E3}"/>
                      </a:ext>
                    </a:extLst>
                  </p:cNvPr>
                  <p:cNvCxnSpPr>
                    <a:cxnSpLocks/>
                    <a:endCxn id="38" idx="0"/>
                  </p:cNvCxnSpPr>
                  <p:nvPr/>
                </p:nvCxnSpPr>
                <p:spPr>
                  <a:xfrm flipV="1">
                    <a:off x="2746766" y="2926540"/>
                    <a:ext cx="947009" cy="110180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DA6888C2-89B3-4180-8E8F-DA64F39C29EE}"/>
                      </a:ext>
                    </a:extLst>
                  </p:cNvPr>
                  <p:cNvSpPr/>
                  <p:nvPr/>
                </p:nvSpPr>
                <p:spPr>
                  <a:xfrm>
                    <a:off x="2522275" y="3228632"/>
                    <a:ext cx="175944" cy="33502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BD13C3A0-DBB9-4DDC-8395-2BE710BF2368}"/>
                      </a:ext>
                    </a:extLst>
                  </p:cNvPr>
                  <p:cNvSpPr/>
                  <p:nvPr/>
                </p:nvSpPr>
                <p:spPr>
                  <a:xfrm>
                    <a:off x="2546443" y="3934469"/>
                    <a:ext cx="261610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dirty="0"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  <a:endParaRPr lang="en-US" sz="1200" dirty="0"/>
                  </a:p>
                </p:txBody>
              </p:sp>
              <p:sp>
                <p:nvSpPr>
                  <p:cNvPr id="37" name="Rectangle 36">
                    <a:extLst>
                      <a:ext uri="{FF2B5EF4-FFF2-40B4-BE49-F238E27FC236}">
                        <a16:creationId xmlns:a16="http://schemas.microsoft.com/office/drawing/2014/main" id="{ED077EC4-43CC-4C69-826E-77271EB453FA}"/>
                      </a:ext>
                    </a:extLst>
                  </p:cNvPr>
                  <p:cNvSpPr/>
                  <p:nvPr/>
                </p:nvSpPr>
                <p:spPr>
                  <a:xfrm>
                    <a:off x="3986719" y="2456875"/>
                    <a:ext cx="184731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2400" dirty="0"/>
                  </a:p>
                </p:txBody>
              </p:sp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C8704631-B764-4EE9-BB0D-8D2723FDFE10}"/>
                      </a:ext>
                    </a:extLst>
                  </p:cNvPr>
                  <p:cNvSpPr/>
                  <p:nvPr/>
                </p:nvSpPr>
                <p:spPr>
                  <a:xfrm>
                    <a:off x="3601409" y="2926541"/>
                    <a:ext cx="184731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2400" dirty="0"/>
                  </a:p>
                </p:txBody>
              </p:sp>
            </p:grp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68687E62-43E0-4F1B-9CC5-72B11CBDA66E}"/>
                    </a:ext>
                  </a:extLst>
                </p:cNvPr>
                <p:cNvSpPr/>
                <p:nvPr/>
              </p:nvSpPr>
              <p:spPr>
                <a:xfrm>
                  <a:off x="2498942" y="855780"/>
                  <a:ext cx="175944" cy="33502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08C26D99-4888-47C2-83B3-E6BF6C104C61}"/>
                    </a:ext>
                  </a:extLst>
                </p:cNvPr>
                <p:cNvSpPr/>
                <p:nvPr/>
              </p:nvSpPr>
              <p:spPr>
                <a:xfrm>
                  <a:off x="2428339" y="453048"/>
                  <a:ext cx="175944" cy="33502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47F313E6-ECD7-405D-999F-13D5E65F7617}"/>
                    </a:ext>
                  </a:extLst>
                </p:cNvPr>
                <p:cNvSpPr/>
                <p:nvPr/>
              </p:nvSpPr>
              <p:spPr>
                <a:xfrm>
                  <a:off x="2500820" y="1206636"/>
                  <a:ext cx="175944" cy="33502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C95555DE-81E9-475E-906D-D8171A969C52}"/>
                  </a:ext>
                </a:extLst>
              </p:cNvPr>
              <p:cNvGrpSpPr/>
              <p:nvPr/>
            </p:nvGrpSpPr>
            <p:grpSpPr>
              <a:xfrm>
                <a:off x="3745850" y="2646425"/>
                <a:ext cx="891505" cy="242895"/>
                <a:chOff x="3745850" y="2646425"/>
                <a:chExt cx="891505" cy="242895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04E693F6-B2E0-4FCD-9D16-4FD39E6B031F}"/>
                    </a:ext>
                  </a:extLst>
                </p:cNvPr>
                <p:cNvSpPr/>
                <p:nvPr/>
              </p:nvSpPr>
              <p:spPr>
                <a:xfrm>
                  <a:off x="3745850" y="2646425"/>
                  <a:ext cx="161521" cy="24289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25EF7ACB-1490-4E06-A6CD-F6CF0AC0C3EB}"/>
                    </a:ext>
                  </a:extLst>
                </p:cNvPr>
                <p:cNvSpPr/>
                <p:nvPr/>
              </p:nvSpPr>
              <p:spPr>
                <a:xfrm>
                  <a:off x="4475835" y="2646425"/>
                  <a:ext cx="161520" cy="24289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AC301FE6-D901-4C65-AFEA-16E130724988}"/>
                  </a:ext>
                </a:extLst>
              </p:cNvPr>
              <p:cNvGrpSpPr/>
              <p:nvPr/>
            </p:nvGrpSpPr>
            <p:grpSpPr>
              <a:xfrm>
                <a:off x="2902414" y="1013573"/>
                <a:ext cx="2436242" cy="1758760"/>
                <a:chOff x="2902414" y="1013573"/>
                <a:chExt cx="2436242" cy="1758760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A41CCAC8-4EB9-4E70-A1BB-4E1358D74AA6}"/>
                    </a:ext>
                  </a:extLst>
                </p:cNvPr>
                <p:cNvSpPr/>
                <p:nvPr/>
              </p:nvSpPr>
              <p:spPr>
                <a:xfrm>
                  <a:off x="2902414" y="1013573"/>
                  <a:ext cx="243978" cy="26988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itchFamily="18" charset="0"/>
                      <a:cs typeface="Times New Roman" pitchFamily="18" charset="0"/>
                    </a:rPr>
                    <a:t>Y</a:t>
                  </a:r>
                  <a:endParaRPr lang="en-US" sz="1400" i="1" dirty="0"/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2C486361-5ABC-48B0-9506-59A791BADDDD}"/>
                    </a:ext>
                  </a:extLst>
                </p:cNvPr>
                <p:cNvSpPr/>
                <p:nvPr/>
              </p:nvSpPr>
              <p:spPr>
                <a:xfrm>
                  <a:off x="5081884" y="2502450"/>
                  <a:ext cx="256772" cy="26988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i="1" dirty="0">
                      <a:latin typeface="Times New Roman" pitchFamily="18" charset="0"/>
                      <a:cs typeface="Times New Roman" pitchFamily="18" charset="0"/>
                    </a:rPr>
                    <a:t>X</a:t>
                  </a:r>
                  <a:endParaRPr lang="en-US" sz="1400" i="1" dirty="0"/>
                </a:p>
              </p:txBody>
            </p:sp>
          </p:grp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812F128-1941-49F2-BAA6-EB330073D730}"/>
                </a:ext>
              </a:extLst>
            </p:cNvPr>
            <p:cNvCxnSpPr>
              <a:cxnSpLocks/>
            </p:cNvCxnSpPr>
            <p:nvPr/>
          </p:nvCxnSpPr>
          <p:spPr>
            <a:xfrm>
              <a:off x="6104534" y="3546106"/>
              <a:ext cx="994508" cy="8919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32C711A9-6A3C-465F-96CD-956F7AF539A7}"/>
                    </a:ext>
                  </a:extLst>
                </p:cNvPr>
                <p:cNvSpPr/>
                <p:nvPr/>
              </p:nvSpPr>
              <p:spPr>
                <a:xfrm>
                  <a:off x="5751699" y="3230681"/>
                  <a:ext cx="734496" cy="2912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itchFamily="18" charset="0"/>
                      <a:cs typeface="Times New Roman" pitchFamily="18" charset="0"/>
                    </a:rPr>
                    <a:t>R</a:t>
                  </a:r>
                  <a:r>
                    <a:rPr lang="en-US" sz="1200" dirty="0">
                      <a:latin typeface="Times New Roman" pitchFamily="18" charset="0"/>
                      <a:cs typeface="Times New Roman" pitchFamily="18" charset="0"/>
                    </a:rPr>
                    <a:t>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𝑟</m:t>
                          </m:r>
                        </m:sub>
                      </m:sSub>
                    </m:oMath>
                  </a14:m>
                  <a:r>
                    <a:rPr lang="en-US" sz="1200" dirty="0"/>
                    <a:t>)</a:t>
                  </a:r>
                </a:p>
              </p:txBody>
            </p:sp>
          </mc:Choice>
          <mc:Fallback xmlns=""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32C711A9-6A3C-465F-96CD-956F7AF539A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1699" y="3230681"/>
                  <a:ext cx="734496" cy="291298"/>
                </a:xfrm>
                <a:prstGeom prst="rect">
                  <a:avLst/>
                </a:prstGeom>
                <a:blipFill>
                  <a:blip r:embed="rId4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E5C101E2-E9E1-446F-ABB9-0F7F358E0012}"/>
                    </a:ext>
                  </a:extLst>
                </p:cNvPr>
                <p:cNvSpPr/>
                <p:nvPr/>
              </p:nvSpPr>
              <p:spPr>
                <a:xfrm>
                  <a:off x="6660517" y="4423734"/>
                  <a:ext cx="693138" cy="2912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itchFamily="18" charset="0"/>
                      <a:cs typeface="Times New Roman" pitchFamily="18" charset="0"/>
                    </a:rPr>
                    <a:t>Q</a:t>
                  </a:r>
                  <a:r>
                    <a:rPr lang="en-US" sz="1200" dirty="0">
                      <a:latin typeface="Times New Roman" pitchFamily="18" charset="0"/>
                      <a:cs typeface="Times New Roman" pitchFamily="18" charset="0"/>
                    </a:rPr>
                    <a:t>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,0</m:t>
                      </m:r>
                    </m:oMath>
                  </a14:m>
                  <a:r>
                    <a:rPr lang="en-US" sz="1200" dirty="0"/>
                    <a:t>)</a:t>
                  </a:r>
                </a:p>
              </p:txBody>
            </p:sp>
          </mc:Choice>
          <mc:Fallback xmlns=""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E5C101E2-E9E1-446F-ABB9-0F7F358E001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60517" y="4423734"/>
                  <a:ext cx="693138" cy="291298"/>
                </a:xfrm>
                <a:prstGeom prst="rect">
                  <a:avLst/>
                </a:prstGeom>
                <a:blipFill>
                  <a:blip r:embed="rId5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0A275847-9F16-4F5E-A88A-08468FB6288C}"/>
                    </a:ext>
                  </a:extLst>
                </p:cNvPr>
                <p:cNvSpPr/>
                <p:nvPr/>
              </p:nvSpPr>
              <p:spPr>
                <a:xfrm>
                  <a:off x="5109631" y="4438033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itchFamily="18" charset="0"/>
                      <a:cs typeface="Times New Roman" pitchFamily="18" charset="0"/>
                    </a:rPr>
                    <a:t>P</a:t>
                  </a:r>
                  <a:r>
                    <a:rPr lang="en-US" sz="1200" dirty="0">
                      <a:latin typeface="Times New Roman" pitchFamily="18" charset="0"/>
                      <a:cs typeface="Times New Roman" pitchFamily="18" charset="0"/>
                    </a:rPr>
                    <a:t>(</a:t>
                  </a:r>
                  <a14:m>
                    <m:oMath xmlns:m="http://schemas.openxmlformats.org/officeDocument/2006/math">
                      <m:r>
                        <a:rPr lang="en-US" sz="1200" i="1">
                          <a:latin typeface="Cambria Math" panose="02040503050406030204" pitchFamily="18" charset="0"/>
                          <a:cs typeface="Times New Roman" pitchFamily="18" charset="0"/>
                        </a:rPr>
                        <m:t>0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, 0</m:t>
                      </m:r>
                    </m:oMath>
                  </a14:m>
                  <a:r>
                    <a:rPr lang="en-US" sz="1200" dirty="0"/>
                    <a:t>)</a:t>
                  </a:r>
                </a:p>
              </p:txBody>
            </p:sp>
          </mc:Choice>
          <mc:Fallback xmlns="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0A275847-9F16-4F5E-A88A-08468FB6288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9631" y="4438033"/>
                  <a:ext cx="604653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01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82706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7DFB38-47F0-4466-A0C3-1E33744B65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27" b="89961" l="5081" r="95551">
                        <a14:foregroundMark x1="8670" y1="38071" x2="8620" y2="38240"/>
                        <a14:foregroundMark x1="5081" y1="38861" x2="5081" y2="38861"/>
                        <a14:foregroundMark x1="5763" y1="38973" x2="5763" y2="38973"/>
                        <a14:foregroundMark x1="5763" y1="38973" x2="5763" y2="38973"/>
                        <a14:foregroundMark x1="95551" y1="35307" x2="95551" y2="35307"/>
                        <a14:foregroundMark x1="95551" y1="35307" x2="95551" y2="35307"/>
                        <a14:foregroundMark x1="93756" y1="35307" x2="93756" y2="35307"/>
                        <a14:foregroundMark x1="93756" y1="35307" x2="93756" y2="35307"/>
                        <a14:foregroundMark x1="86881" y1="35589" x2="91052" y2="35420"/>
                        <a14:backgroundMark x1="10288" y1="42865" x2="58670" y2="47208"/>
                        <a14:backgroundMark x1="21259" y1="46418" x2="21259" y2="46418"/>
                        <a14:backgroundMark x1="10490" y1="43655" x2="65142" y2="64693"/>
                        <a14:backgroundMark x1="65142" y1="64693" x2="70930" y2="64693"/>
                        <a14:backgroundMark x1="70930" y1="64693" x2="76921" y2="64467"/>
                        <a14:backgroundMark x1="76921" y1="64467" x2="86881" y2="549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80869">
            <a:off x="1031928" y="1603299"/>
            <a:ext cx="6656311" cy="29832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095659" y="684081"/>
            <a:ext cx="5316097" cy="744669"/>
            <a:chOff x="1049298" y="545950"/>
            <a:chExt cx="3462226" cy="588958"/>
          </a:xfrm>
        </p:grpSpPr>
        <p:grpSp>
          <p:nvGrpSpPr>
            <p:cNvPr id="16" name="Group 15"/>
            <p:cNvGrpSpPr/>
            <p:nvPr/>
          </p:nvGrpSpPr>
          <p:grpSpPr>
            <a:xfrm>
              <a:off x="1049298" y="545950"/>
              <a:ext cx="3462226" cy="588958"/>
              <a:chOff x="1049298" y="545950"/>
              <a:chExt cx="3462226" cy="588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96158" y="545950"/>
                <a:ext cx="2768507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049298" y="638495"/>
                <a:ext cx="3462226" cy="41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/>
                  <a:t>PERSAMAAN GARIS LURUS</a:t>
                </a:r>
                <a:endParaRPr lang="en-GB" sz="2800" b="1" spc="50" dirty="0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4119049" y="555898"/>
              <a:ext cx="37951" cy="579010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3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5454044" y="4556482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Sumber gambar: Shutterstock.com</a:t>
            </a:r>
            <a:endParaRPr lang="id-ID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A749328-F9EB-419D-896E-A85D6E16EF5B}"/>
              </a:ext>
            </a:extLst>
          </p:cNvPr>
          <p:cNvGrpSpPr/>
          <p:nvPr/>
        </p:nvGrpSpPr>
        <p:grpSpPr>
          <a:xfrm>
            <a:off x="322594" y="35406"/>
            <a:ext cx="4478005" cy="1084222"/>
            <a:chOff x="152399" y="219573"/>
            <a:chExt cx="4478005" cy="10842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4478005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63050" y="565131"/>
              <a:ext cx="396935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3.1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Menentukan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Formula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Fungsi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644B54C-E509-4C68-9D0B-F73F3C32F4A5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8174B970-2A1F-4B97-8FBF-4F178FFAB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6C487705-3C20-4D25-ACA0-4450AE4BF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EA8ED15-AA13-4984-88D1-DD4A41DD6006}"/>
              </a:ext>
            </a:extLst>
          </p:cNvPr>
          <p:cNvGrpSpPr/>
          <p:nvPr/>
        </p:nvGrpSpPr>
        <p:grpSpPr>
          <a:xfrm>
            <a:off x="322594" y="1258880"/>
            <a:ext cx="2420605" cy="627070"/>
            <a:chOff x="443015" y="1385707"/>
            <a:chExt cx="4200691" cy="545166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042DACB-6320-4835-9EA3-256046378A5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7"/>
              <a:ext cx="4200691" cy="545166"/>
            </a:xfrm>
            <a:prstGeom prst="rect">
              <a:avLst/>
            </a:prstGeom>
          </p:spPr>
        </p:pic>
        <p:sp>
          <p:nvSpPr>
            <p:cNvPr id="20" name="TextBox 5">
              <a:extLst>
                <a:ext uri="{FF2B5EF4-FFF2-40B4-BE49-F238E27FC236}">
                  <a16:creationId xmlns:a16="http://schemas.microsoft.com/office/drawing/2014/main" id="{5F3A1796-A391-4DBF-B5A5-AAAA2110025A}"/>
                </a:ext>
              </a:extLst>
            </p:cNvPr>
            <p:cNvSpPr txBox="1"/>
            <p:nvPr/>
          </p:nvSpPr>
          <p:spPr>
            <a:xfrm>
              <a:off x="571969" y="1432976"/>
              <a:ext cx="4038600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Fungsi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Linear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A1D91D-167E-4347-A624-B2F22942F0C4}"/>
              </a:ext>
            </a:extLst>
          </p:cNvPr>
          <p:cNvSpPr txBox="1"/>
          <p:nvPr/>
        </p:nvSpPr>
        <p:spPr>
          <a:xfrm>
            <a:off x="396902" y="2125998"/>
            <a:ext cx="6537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Fungsi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linear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fungsi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formula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f(x) = ax + b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dan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tertentu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Jika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f(x) = ax + b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selisih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+2,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maka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dapat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dibuat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tabel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berikut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22" name="Table 4">
            <a:extLst>
              <a:ext uri="{FF2B5EF4-FFF2-40B4-BE49-F238E27FC236}">
                <a16:creationId xmlns:a16="http://schemas.microsoft.com/office/drawing/2014/main" id="{FFDB10C9-6F90-4800-B920-37B331CC5C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832283"/>
              </p:ext>
            </p:extLst>
          </p:nvPr>
        </p:nvGraphicFramePr>
        <p:xfrm>
          <a:off x="884251" y="3090071"/>
          <a:ext cx="5562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084">
                  <a:extLst>
                    <a:ext uri="{9D8B030D-6E8A-4147-A177-3AD203B41FA5}">
                      <a16:colId xmlns:a16="http://schemas.microsoft.com/office/drawing/2014/main" val="43869809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686067172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1347168738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05600391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3101120288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1111670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1955502648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277848057"/>
                    </a:ext>
                  </a:extLst>
                </a:gridCol>
                <a:gridCol w="595744">
                  <a:extLst>
                    <a:ext uri="{9D8B030D-6E8A-4147-A177-3AD203B41FA5}">
                      <a16:colId xmlns:a16="http://schemas.microsoft.com/office/drawing/2014/main" val="3042797119"/>
                    </a:ext>
                  </a:extLst>
                </a:gridCol>
                <a:gridCol w="517498">
                  <a:extLst>
                    <a:ext uri="{9D8B030D-6E8A-4147-A177-3AD203B41FA5}">
                      <a16:colId xmlns:a16="http://schemas.microsoft.com/office/drawing/2014/main" val="17048118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. . 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. . .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25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f(x)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. . 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-7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-5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. . 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757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73657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6C8159F3-9E75-4550-B8FE-6F1AE0AA1196}"/>
              </a:ext>
            </a:extLst>
          </p:cNvPr>
          <p:cNvGrpSpPr/>
          <p:nvPr/>
        </p:nvGrpSpPr>
        <p:grpSpPr>
          <a:xfrm>
            <a:off x="152400" y="285750"/>
            <a:ext cx="7620000" cy="649357"/>
            <a:chOff x="443015" y="1385706"/>
            <a:chExt cx="4861474" cy="649357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07B362A-C010-E0DE-B654-BF1DF9BC0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6"/>
              <a:ext cx="4861474" cy="649357"/>
            </a:xfrm>
            <a:prstGeom prst="rect">
              <a:avLst/>
            </a:prstGeom>
          </p:spPr>
        </p:pic>
        <p:sp>
          <p:nvSpPr>
            <p:cNvPr id="18" name="TextBox 5">
              <a:extLst>
                <a:ext uri="{FF2B5EF4-FFF2-40B4-BE49-F238E27FC236}">
                  <a16:creationId xmlns:a16="http://schemas.microsoft.com/office/drawing/2014/main" id="{3028F100-A033-438C-5C78-19E690571925}"/>
                </a:ext>
              </a:extLst>
            </p:cNvPr>
            <p:cNvSpPr txBox="1"/>
            <p:nvPr/>
          </p:nvSpPr>
          <p:spPr>
            <a:xfrm>
              <a:off x="519341" y="1510329"/>
              <a:ext cx="470882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Menyelesaikan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Masalah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yang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Berkaitan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dengan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Fungsi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Linear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4C2F7E21-D25D-41B5-9EA6-A862201BD8E6}"/>
              </a:ext>
            </a:extLst>
          </p:cNvPr>
          <p:cNvSpPr/>
          <p:nvPr/>
        </p:nvSpPr>
        <p:spPr>
          <a:xfrm>
            <a:off x="265938" y="1581150"/>
            <a:ext cx="78112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Kelas VIII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ingin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membuat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kaos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dirancang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secara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khusus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ongkos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merancang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kaos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tetap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tidak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bergantung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kepada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jumlah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pesanan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satuan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kaos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tahun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kemarin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sekarang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Tahun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kemarin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kaos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dipesan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sebanyak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25 dan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harus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dibayar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395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ribu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rupiah.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Tahun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kaos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dipesan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sebanyak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37 dan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harus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dibayar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575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ribu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rupiah.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Tentukan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satuan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ongkos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perancangan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kaos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Snip Single Corner Rectangle 47">
            <a:extLst>
              <a:ext uri="{FF2B5EF4-FFF2-40B4-BE49-F238E27FC236}">
                <a16:creationId xmlns:a16="http://schemas.microsoft.com/office/drawing/2014/main" id="{53299BC3-B54B-44AF-8622-1F6805F6F093}"/>
              </a:ext>
            </a:extLst>
          </p:cNvPr>
          <p:cNvSpPr/>
          <p:nvPr/>
        </p:nvSpPr>
        <p:spPr>
          <a:xfrm>
            <a:off x="299467" y="1181928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41473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644B54C-E509-4C68-9D0B-F73F3C32F4A5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8174B970-2A1F-4B97-8FBF-4F178FFAB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6C487705-3C20-4D25-ACA0-4450AE4BF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A1D91D-167E-4347-A624-B2F22942F0C4}"/>
              </a:ext>
            </a:extLst>
          </p:cNvPr>
          <p:cNvSpPr txBox="1"/>
          <p:nvPr/>
        </p:nvSpPr>
        <p:spPr>
          <a:xfrm>
            <a:off x="132564" y="133350"/>
            <a:ext cx="65372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Jawab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Misalkan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Harga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merancang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kaos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Harga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satuan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kaos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Harga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harus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dibayar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karena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membeli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kaos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x.</a:t>
            </a:r>
            <a:endParaRPr lang="en-US" sz="1600" i="1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6E95EC8-7ABC-4111-AE8B-A2AC0D4D1416}"/>
              </a:ext>
            </a:extLst>
          </p:cNvPr>
          <p:cNvGrpSpPr/>
          <p:nvPr/>
        </p:nvGrpSpPr>
        <p:grpSpPr>
          <a:xfrm>
            <a:off x="2507379" y="1870502"/>
            <a:ext cx="2979021" cy="2453848"/>
            <a:chOff x="2507379" y="1870502"/>
            <a:chExt cx="2979021" cy="2453848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D7D1E368-F1D5-4102-9F91-F19C33DA111B}"/>
                </a:ext>
              </a:extLst>
            </p:cNvPr>
            <p:cNvCxnSpPr>
              <a:cxnSpLocks/>
            </p:cNvCxnSpPr>
            <p:nvPr/>
          </p:nvCxnSpPr>
          <p:spPr>
            <a:xfrm>
              <a:off x="2590800" y="4019550"/>
              <a:ext cx="2895600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E6447C4-1431-4A1C-A290-AAE28503F8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71800" y="1885950"/>
              <a:ext cx="0" cy="243840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7CCBAA4-8487-4E4C-B32F-532B786CDB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07379" y="1870502"/>
              <a:ext cx="2064621" cy="24251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CD6F062-E42B-443F-B670-7D420D5003E6}"/>
                </a:ext>
              </a:extLst>
            </p:cNvPr>
            <p:cNvSpPr/>
            <p:nvPr/>
          </p:nvSpPr>
          <p:spPr>
            <a:xfrm>
              <a:off x="2746766" y="3495139"/>
              <a:ext cx="26161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n</a:t>
              </a:r>
              <a:endParaRPr lang="en-US" sz="1200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6D6389D-BAEF-472B-A9CE-93F98FD15389}"/>
                </a:ext>
              </a:extLst>
            </p:cNvPr>
            <p:cNvSpPr/>
            <p:nvPr/>
          </p:nvSpPr>
          <p:spPr>
            <a:xfrm>
              <a:off x="2765798" y="3967836"/>
              <a:ext cx="26161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1200" dirty="0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49960AD-8DC7-4A3C-A58E-2F4EF49B2BAA}"/>
                </a:ext>
              </a:extLst>
            </p:cNvPr>
            <p:cNvCxnSpPr>
              <a:cxnSpLocks/>
            </p:cNvCxnSpPr>
            <p:nvPr/>
          </p:nvCxnSpPr>
          <p:spPr>
            <a:xfrm>
              <a:off x="3314408" y="3333750"/>
              <a:ext cx="0" cy="68580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92DC647-61CD-485B-BC38-9E12AFF51214}"/>
                </a:ext>
              </a:extLst>
            </p:cNvPr>
            <p:cNvCxnSpPr>
              <a:cxnSpLocks/>
            </p:cNvCxnSpPr>
            <p:nvPr/>
          </p:nvCxnSpPr>
          <p:spPr>
            <a:xfrm>
              <a:off x="3657600" y="2952750"/>
              <a:ext cx="0" cy="1040034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B04DE78-23FB-4566-9211-DAFCCEC30240}"/>
                </a:ext>
              </a:extLst>
            </p:cNvPr>
            <p:cNvCxnSpPr>
              <a:cxnSpLocks/>
            </p:cNvCxnSpPr>
            <p:nvPr/>
          </p:nvCxnSpPr>
          <p:spPr>
            <a:xfrm>
              <a:off x="4038600" y="2495550"/>
              <a:ext cx="0" cy="1523999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5BAF947-A620-488D-85EE-97A07B5827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10048" y="2095786"/>
              <a:ext cx="9552" cy="1923763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44C3F9D-E200-43E9-9D99-F94CFC4434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14408" y="3333750"/>
              <a:ext cx="34319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FB447DBC-3C96-4591-AF4C-A99753ECDE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57600" y="2949913"/>
              <a:ext cx="34319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DFF8882-D340-4C5B-A5EE-9AFA9833C5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66856" y="2495550"/>
              <a:ext cx="34319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04815F1A-A3CB-48D7-A859-B4FE0AFCCC46}"/>
                </a:ext>
              </a:extLst>
            </p:cNvPr>
            <p:cNvSpPr/>
            <p:nvPr/>
          </p:nvSpPr>
          <p:spPr>
            <a:xfrm>
              <a:off x="3986719" y="2456875"/>
              <a:ext cx="33214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}</a:t>
              </a:r>
              <a:endParaRPr lang="en-US" sz="24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5EE8366E-B451-4000-A61D-AF07A391682D}"/>
                </a:ext>
              </a:extLst>
            </p:cNvPr>
            <p:cNvSpPr/>
            <p:nvPr/>
          </p:nvSpPr>
          <p:spPr>
            <a:xfrm>
              <a:off x="4358476" y="2020421"/>
              <a:ext cx="33214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}</a:t>
              </a:r>
              <a:endParaRPr lang="en-US" sz="2400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F5B021E-6BEB-4AC3-8C61-7FC21BBC06C7}"/>
                </a:ext>
              </a:extLst>
            </p:cNvPr>
            <p:cNvSpPr/>
            <p:nvPr/>
          </p:nvSpPr>
          <p:spPr>
            <a:xfrm>
              <a:off x="3601409" y="2926541"/>
              <a:ext cx="33214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}</a:t>
              </a:r>
              <a:endParaRPr lang="en-US" sz="2400" dirty="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3BD3227-DEAA-4892-81A1-A60AEEAC719F}"/>
                </a:ext>
              </a:extLst>
            </p:cNvPr>
            <p:cNvSpPr/>
            <p:nvPr/>
          </p:nvSpPr>
          <p:spPr>
            <a:xfrm>
              <a:off x="3761390" y="3030560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m</a:t>
              </a:r>
              <a:endParaRPr lang="en-US" sz="1200" dirty="0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07A6419-912D-4C5A-B101-04000C12B545}"/>
                </a:ext>
              </a:extLst>
            </p:cNvPr>
            <p:cNvSpPr/>
            <p:nvPr/>
          </p:nvSpPr>
          <p:spPr>
            <a:xfrm>
              <a:off x="4147377" y="2581469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m</a:t>
              </a:r>
              <a:endParaRPr lang="en-US" sz="1200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9D977FC-C311-4EB1-9295-E99F5B79A687}"/>
                </a:ext>
              </a:extLst>
            </p:cNvPr>
            <p:cNvSpPr/>
            <p:nvPr/>
          </p:nvSpPr>
          <p:spPr>
            <a:xfrm>
              <a:off x="4523412" y="2142588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m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44817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644B54C-E509-4C68-9D0B-F73F3C32F4A5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8174B970-2A1F-4B97-8FBF-4F178FFAB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6C487705-3C20-4D25-ACA0-4450AE4BF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0A1D91D-167E-4347-A624-B2F22942F0C4}"/>
                  </a:ext>
                </a:extLst>
              </p:cNvPr>
              <p:cNvSpPr txBox="1"/>
              <p:nvPr/>
            </p:nvSpPr>
            <p:spPr>
              <a:xfrm>
                <a:off x="264372" y="514350"/>
                <a:ext cx="6537298" cy="3847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Perhatikan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bahwa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penambahan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kaos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naik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sebesar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endParaRPr lang="en-US" sz="1600" dirty="0"/>
              </a:p>
              <a:p>
                <a:pPr algn="ctr"/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12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1600" dirty="0"/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575 </a:t>
                </a:r>
                <a14:m>
                  <m:oMath xmlns:m="http://schemas.openxmlformats.org/officeDocument/2006/math">
                    <m:r>
                      <a:rPr lang="pt-B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395</a:t>
                </a:r>
              </a:p>
              <a:p>
                <a:pPr algn="ctr"/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1600" dirty="0"/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1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ribu</a:t>
                </a:r>
              </a:p>
              <a:p>
                <a:pPr algn="ctr"/>
                <a:endParaRPr lang="en-US" sz="16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demikian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harga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25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kaos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tanpa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ongkos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perancangan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ctr"/>
                <a:endParaRPr lang="en-US" sz="1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25 × 15 = 375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ribu</a:t>
                </a:r>
                <a:endParaRPr lang="en-US" sz="1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n-US" sz="1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dan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ongkos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perancangannya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endParaRPr lang="en-US" sz="16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395 </a:t>
                </a:r>
                <a14:m>
                  <m:oMath xmlns:m="http://schemas.openxmlformats.org/officeDocument/2006/math">
                    <m:r>
                      <a:rPr lang="pt-B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375 = 20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ribu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rupiah</a:t>
                </a:r>
                <a:endParaRPr lang="en-US" sz="1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n-US" sz="1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16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0A1D91D-167E-4347-A624-B2F22942F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372" y="514350"/>
                <a:ext cx="6537298" cy="3847207"/>
              </a:xfrm>
              <a:prstGeom prst="rect">
                <a:avLst/>
              </a:prstGeom>
              <a:blipFill>
                <a:blip r:embed="rId4"/>
                <a:stretch>
                  <a:fillRect l="-466" t="-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14475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A749328-F9EB-419D-896E-A85D6E16EF5B}"/>
              </a:ext>
            </a:extLst>
          </p:cNvPr>
          <p:cNvGrpSpPr/>
          <p:nvPr/>
        </p:nvGrpSpPr>
        <p:grpSpPr>
          <a:xfrm>
            <a:off x="322595" y="35406"/>
            <a:ext cx="3639806" cy="1084222"/>
            <a:chOff x="152399" y="219573"/>
            <a:chExt cx="4478005" cy="10842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4478005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63050" y="565131"/>
              <a:ext cx="335700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3.2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Persamaan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Garis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Lurus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A1D91D-167E-4347-A624-B2F22942F0C4}"/>
              </a:ext>
            </a:extLst>
          </p:cNvPr>
          <p:cNvSpPr txBox="1"/>
          <p:nvPr/>
        </p:nvSpPr>
        <p:spPr>
          <a:xfrm>
            <a:off x="509280" y="1113263"/>
            <a:ext cx="7780234" cy="2264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Grafik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fungsi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linear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akan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selalu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berupa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garis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lurus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Oleh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karena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itu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fungsi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linear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biasa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persamaan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garis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lurus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Semua</a:t>
            </a:r>
            <a:r>
              <a:rPr lang="en-US" sz="1600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titik</a:t>
            </a:r>
            <a:r>
              <a:rPr lang="en-US" sz="1600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koordinat</a:t>
            </a:r>
            <a:r>
              <a:rPr lang="en-US" sz="1600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 (</a:t>
            </a:r>
            <a:r>
              <a:rPr lang="en-US" sz="1600" i="1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x, y</a:t>
            </a:r>
            <a:r>
              <a:rPr lang="en-US" sz="1600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) yang </a:t>
            </a:r>
            <a:r>
              <a:rPr lang="en-US" sz="1600" dirty="0" err="1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memenuhi</a:t>
            </a:r>
            <a:r>
              <a:rPr lang="en-US" sz="1600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persamaan</a:t>
            </a:r>
            <a:r>
              <a:rPr lang="en-US" sz="1600" dirty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ax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+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=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dan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real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serta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semuanya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membentuk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lurus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Persamaan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ax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+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=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sz="1600" dirty="0"/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=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mx 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+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600" dirty="0"/>
              <a:t> 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persamaan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lurus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6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ounded Rectangle 7">
            <a:extLst>
              <a:ext uri="{FF2B5EF4-FFF2-40B4-BE49-F238E27FC236}">
                <a16:creationId xmlns:a16="http://schemas.microsoft.com/office/drawing/2014/main" id="{0B71994D-1802-42B6-BBE9-88573ECE70AF}"/>
              </a:ext>
            </a:extLst>
          </p:cNvPr>
          <p:cNvSpPr/>
          <p:nvPr/>
        </p:nvSpPr>
        <p:spPr>
          <a:xfrm>
            <a:off x="2971800" y="3562350"/>
            <a:ext cx="3115748" cy="6997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Variabel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adalah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sesuatu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yang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nilainya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dapat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diganti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dengan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suatu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bilangan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.</a:t>
            </a:r>
            <a:endParaRPr lang="en-ID" sz="1100" dirty="0">
              <a:solidFill>
                <a:schemeClr val="tx1"/>
              </a:solidFill>
              <a:latin typeface="Sitka Heading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2658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A749328-F9EB-419D-896E-A85D6E16EF5B}"/>
              </a:ext>
            </a:extLst>
          </p:cNvPr>
          <p:cNvGrpSpPr/>
          <p:nvPr/>
        </p:nvGrpSpPr>
        <p:grpSpPr>
          <a:xfrm>
            <a:off x="322595" y="35406"/>
            <a:ext cx="2801605" cy="1084222"/>
            <a:chOff x="152399" y="219573"/>
            <a:chExt cx="4478005" cy="10842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4478005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63050" y="565131"/>
              <a:ext cx="277915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3.2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Gradien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Garis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0A1D91D-167E-4347-A624-B2F22942F0C4}"/>
                  </a:ext>
                </a:extLst>
              </p:cNvPr>
              <p:cNvSpPr txBox="1"/>
              <p:nvPr/>
            </p:nvSpPr>
            <p:spPr>
              <a:xfrm>
                <a:off x="720552" y="1119628"/>
                <a:ext cx="6081117" cy="2147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Persmaan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garis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ax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</a:t>
                </a:r>
                <a:r>
                  <a:rPr lang="en-US" sz="1600" dirty="0"/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mx 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1600" dirty="0"/>
                  <a:t> 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≠ 0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dibuat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= </a:t>
                </a:r>
                <a14:m>
                  <m:oMath xmlns:m="http://schemas.openxmlformats.org/officeDocument/2006/math">
                    <m:r>
                      <a:rPr lang="pt-BR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 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ax + c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 = mx + n</a:t>
                </a:r>
                <a:endParaRPr lang="en-US" sz="16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0A1D91D-167E-4347-A624-B2F22942F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552" y="1119628"/>
                <a:ext cx="6081117" cy="2147511"/>
              </a:xfrm>
              <a:prstGeom prst="rect">
                <a:avLst/>
              </a:prstGeom>
              <a:blipFill>
                <a:blip r:embed="rId3"/>
                <a:stretch>
                  <a:fillRect l="-501" b="-2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5EFF3B61-66D7-4FD5-8254-6C8905A04498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DA2B3F9-7454-4521-85BE-8045D96A8C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2A8774C-3DC7-418B-9070-3EB291936E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48694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6C8159F3-9E75-4550-B8FE-6F1AE0AA1196}"/>
              </a:ext>
            </a:extLst>
          </p:cNvPr>
          <p:cNvGrpSpPr/>
          <p:nvPr/>
        </p:nvGrpSpPr>
        <p:grpSpPr>
          <a:xfrm>
            <a:off x="133554" y="209548"/>
            <a:ext cx="6953046" cy="575274"/>
            <a:chOff x="440388" y="1385707"/>
            <a:chExt cx="6080764" cy="54516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07B362A-C010-E0DE-B654-BF1DF9BC0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7"/>
              <a:ext cx="5945440" cy="545166"/>
            </a:xfrm>
            <a:prstGeom prst="rect">
              <a:avLst/>
            </a:prstGeom>
          </p:spPr>
        </p:pic>
        <p:sp>
          <p:nvSpPr>
            <p:cNvPr id="18" name="TextBox 5">
              <a:extLst>
                <a:ext uri="{FF2B5EF4-FFF2-40B4-BE49-F238E27FC236}">
                  <a16:creationId xmlns:a16="http://schemas.microsoft.com/office/drawing/2014/main" id="{3028F100-A033-438C-5C78-19E690571925}"/>
                </a:ext>
              </a:extLst>
            </p:cNvPr>
            <p:cNvSpPr txBox="1"/>
            <p:nvPr/>
          </p:nvSpPr>
          <p:spPr>
            <a:xfrm>
              <a:off x="440388" y="1454138"/>
              <a:ext cx="6080764" cy="3791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Arti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Geometri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Bilangan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i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pada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Persamaan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i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 = mx 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 </a:t>
              </a:r>
              <a:r>
                <a:rPr lang="en-ID" sz="2000" b="1" i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28AD12E-C230-F414-F484-855C1570C7AD}"/>
              </a:ext>
            </a:extLst>
          </p:cNvPr>
          <p:cNvSpPr/>
          <p:nvPr/>
        </p:nvSpPr>
        <p:spPr>
          <a:xfrm>
            <a:off x="267215" y="955878"/>
            <a:ext cx="8185031" cy="11902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Teorema</a:t>
            </a:r>
            <a:r>
              <a:rPr lang="en-ID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Bilangan </a:t>
            </a:r>
            <a:r>
              <a:rPr lang="fi-FI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pada persamaan </a:t>
            </a:r>
            <a:r>
              <a:rPr lang="fi-FI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= mx + n 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menyatakan pertambahan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koordinat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kedua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koordinat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pertama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bertambah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F676099-AC0B-4C73-BC88-17B2702CB426}"/>
              </a:ext>
            </a:extLst>
          </p:cNvPr>
          <p:cNvGrpSpPr/>
          <p:nvPr/>
        </p:nvGrpSpPr>
        <p:grpSpPr>
          <a:xfrm>
            <a:off x="1533328" y="2146874"/>
            <a:ext cx="2860400" cy="2540268"/>
            <a:chOff x="2077212" y="1953316"/>
            <a:chExt cx="2860400" cy="254026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FF15B6F-4338-4E74-8C49-C5F50EF3B905}"/>
                </a:ext>
              </a:extLst>
            </p:cNvPr>
            <p:cNvGrpSpPr/>
            <p:nvPr/>
          </p:nvGrpSpPr>
          <p:grpSpPr>
            <a:xfrm>
              <a:off x="2077212" y="2268406"/>
              <a:ext cx="1961387" cy="2209800"/>
              <a:chOff x="2225970" y="1530250"/>
              <a:chExt cx="2643609" cy="2794100"/>
            </a:xfrm>
          </p:grpSpPr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6798F684-B31B-4F5F-9E6C-7B83170581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90800" y="4019550"/>
                <a:ext cx="2278779" cy="0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17960551-305F-4DA8-9752-9ADF8AAD02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71800" y="1530250"/>
                <a:ext cx="0" cy="2794100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E4B8EB06-44F0-47B8-96A7-60699D29C7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34230" y="1980894"/>
                <a:ext cx="1968173" cy="230463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D57A5B2F-DD92-4BB0-B0DD-D938CC9682C3}"/>
                  </a:ext>
                </a:extLst>
              </p:cNvPr>
              <p:cNvSpPr/>
              <p:nvPr/>
            </p:nvSpPr>
            <p:spPr>
              <a:xfrm>
                <a:off x="2225970" y="1920665"/>
                <a:ext cx="745829" cy="3502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m &gt; 0</a:t>
                </a:r>
                <a:endParaRPr lang="en-US" sz="1200" dirty="0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D82111A1-6CB4-4AC8-A960-AF0EC1B57BA0}"/>
                  </a:ext>
                </a:extLst>
              </p:cNvPr>
              <p:cNvSpPr/>
              <p:nvPr/>
            </p:nvSpPr>
            <p:spPr>
              <a:xfrm>
                <a:off x="2722211" y="3965338"/>
                <a:ext cx="26161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200" dirty="0"/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1B0C77DF-E412-4F5A-B773-34B3A8B276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57600" y="2952750"/>
                <a:ext cx="0" cy="1040034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C47E4FAD-849C-4B72-8ED6-EBAF9BF873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10048" y="2095786"/>
                <a:ext cx="9552" cy="1923763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3D58030D-A338-4577-8841-D7D14A3C74D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71800" y="2966606"/>
                <a:ext cx="1447800" cy="0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37C639-6982-4125-974D-5D98F20526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96603" y="2100498"/>
                <a:ext cx="1513445" cy="0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179B19E-E317-4483-BC93-F0E83BD30594}"/>
                </a:ext>
              </a:extLst>
            </p:cNvPr>
            <p:cNvSpPr/>
            <p:nvPr/>
          </p:nvSpPr>
          <p:spPr>
            <a:xfrm>
              <a:off x="3599944" y="2378192"/>
              <a:ext cx="85472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y = mx 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+ </a:t>
              </a:r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n</a:t>
              </a:r>
              <a:endParaRPr lang="en-US" sz="1200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DA054819-E339-4ECE-B9DD-4396AA3D1EEE}"/>
                </a:ext>
              </a:extLst>
            </p:cNvPr>
            <p:cNvSpPr/>
            <p:nvPr/>
          </p:nvSpPr>
          <p:spPr>
            <a:xfrm>
              <a:off x="3951445" y="2910909"/>
              <a:ext cx="98616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bertambah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m</a:t>
              </a:r>
              <a:endParaRPr lang="en-US" sz="1200" dirty="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EB911DD-76C4-4513-B78E-E6FD5208C608}"/>
                </a:ext>
              </a:extLst>
            </p:cNvPr>
            <p:cNvSpPr/>
            <p:nvPr/>
          </p:nvSpPr>
          <p:spPr>
            <a:xfrm>
              <a:off x="2984875" y="4214453"/>
              <a:ext cx="26161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en-US" sz="1200" i="1" dirty="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9966E34C-0004-4710-A5F2-D7710CA99A5F}"/>
                </a:ext>
              </a:extLst>
            </p:cNvPr>
            <p:cNvSpPr/>
            <p:nvPr/>
          </p:nvSpPr>
          <p:spPr>
            <a:xfrm>
              <a:off x="3431751" y="4216585"/>
              <a:ext cx="51969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a + 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1200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9CF31D2-2A8C-4752-B83B-E9CBCFBC7F37}"/>
                </a:ext>
              </a:extLst>
            </p:cNvPr>
            <p:cNvSpPr/>
            <p:nvPr/>
          </p:nvSpPr>
          <p:spPr>
            <a:xfrm>
              <a:off x="3691598" y="2654268"/>
              <a:ext cx="43152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dirty="0">
                  <a:latin typeface="Times New Roman" pitchFamily="18" charset="0"/>
                  <a:cs typeface="Times New Roman" pitchFamily="18" charset="0"/>
                </a:rPr>
                <a:t>}</a:t>
              </a:r>
              <a:endParaRPr lang="en-US" sz="4000" dirty="0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C70C85B-EE5A-4BD9-9183-EDCD4DAB1E18}"/>
                </a:ext>
              </a:extLst>
            </p:cNvPr>
            <p:cNvSpPr/>
            <p:nvPr/>
          </p:nvSpPr>
          <p:spPr>
            <a:xfrm>
              <a:off x="2495756" y="1953316"/>
              <a:ext cx="26962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Y</a:t>
              </a:r>
              <a:endParaRPr lang="en-US" sz="1200" i="1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6CF48CF-13A5-4E91-A4D3-C1473B09D1EA}"/>
                </a:ext>
              </a:extLst>
            </p:cNvPr>
            <p:cNvSpPr/>
            <p:nvPr/>
          </p:nvSpPr>
          <p:spPr>
            <a:xfrm>
              <a:off x="4080487" y="4101150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X</a:t>
              </a:r>
              <a:endParaRPr lang="en-US" sz="1200" i="1" dirty="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F32B927-DABF-4D03-8F29-C97A818E00C7}"/>
              </a:ext>
            </a:extLst>
          </p:cNvPr>
          <p:cNvGrpSpPr/>
          <p:nvPr/>
        </p:nvGrpSpPr>
        <p:grpSpPr>
          <a:xfrm>
            <a:off x="4963191" y="2131495"/>
            <a:ext cx="2730918" cy="2538295"/>
            <a:chOff x="2077212" y="1953316"/>
            <a:chExt cx="2730918" cy="2538295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28C2CFAA-1388-4D79-970B-9F579271DF2A}"/>
                </a:ext>
              </a:extLst>
            </p:cNvPr>
            <p:cNvGrpSpPr/>
            <p:nvPr/>
          </p:nvGrpSpPr>
          <p:grpSpPr>
            <a:xfrm>
              <a:off x="2077212" y="2268406"/>
              <a:ext cx="2539429" cy="2209800"/>
              <a:chOff x="2225970" y="1530250"/>
              <a:chExt cx="3422710" cy="2794100"/>
            </a:xfrm>
          </p:grpSpPr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5CD6AB5C-9DDB-40F7-BAFB-6504C35F3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90800" y="4019551"/>
                <a:ext cx="3057880" cy="19444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44B25729-83F5-4852-8803-57F3FE98AD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71800" y="1530250"/>
                <a:ext cx="0" cy="2794100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2DD6867F-FD47-400D-849E-E0B609791CF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323757" y="1889946"/>
                <a:ext cx="2092944" cy="230789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2FEE9E55-3C45-46F2-90FF-6441149A6A30}"/>
                  </a:ext>
                </a:extLst>
              </p:cNvPr>
              <p:cNvSpPr/>
              <p:nvPr/>
            </p:nvSpPr>
            <p:spPr>
              <a:xfrm>
                <a:off x="2225970" y="1920665"/>
                <a:ext cx="745829" cy="3502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itchFamily="18" charset="0"/>
                    <a:cs typeface="Times New Roman" pitchFamily="18" charset="0"/>
                  </a:rPr>
                  <a:t>m &lt; 0</a:t>
                </a:r>
                <a:endParaRPr lang="en-US" sz="1200" dirty="0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1C21852-E9FC-4CE9-8209-DF32421C0B4A}"/>
                  </a:ext>
                </a:extLst>
              </p:cNvPr>
              <p:cNvSpPr/>
              <p:nvPr/>
            </p:nvSpPr>
            <p:spPr>
              <a:xfrm>
                <a:off x="2722211" y="3965338"/>
                <a:ext cx="26161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200" dirty="0"/>
              </a:p>
            </p:txBody>
          </p: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081C39C2-94E5-4A93-8C3A-560F7819A8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5643" y="2290351"/>
                <a:ext cx="0" cy="1716289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937BE839-FBCD-400C-BC09-DF675642C3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53721" y="2311795"/>
                <a:ext cx="22119" cy="1665837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73E0BE18-75B3-4936-A3F9-6F4FE871A14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71802" y="2946745"/>
                <a:ext cx="1304038" cy="19860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6FF4525E-A45C-497E-9CDF-52FEEB4E56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83823" y="2270906"/>
                <a:ext cx="1282499" cy="2597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172910C-7729-4428-A87C-3FB2DBE1B763}"/>
                </a:ext>
              </a:extLst>
            </p:cNvPr>
            <p:cNvSpPr/>
            <p:nvPr/>
          </p:nvSpPr>
          <p:spPr>
            <a:xfrm>
              <a:off x="2725504" y="2301466"/>
              <a:ext cx="85472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y = mx 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+ </a:t>
              </a:r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n</a:t>
              </a:r>
              <a:endParaRPr lang="en-US" sz="1200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7121D62-46F9-4B56-A40F-42F09C8CFFB6}"/>
                </a:ext>
              </a:extLst>
            </p:cNvPr>
            <p:cNvSpPr/>
            <p:nvPr/>
          </p:nvSpPr>
          <p:spPr>
            <a:xfrm>
              <a:off x="3773172" y="3005911"/>
              <a:ext cx="98616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bertambah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m</a:t>
              </a:r>
              <a:endParaRPr lang="en-US" sz="1200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C36130C0-78BC-4644-932E-97C1C6C74D5E}"/>
                </a:ext>
              </a:extLst>
            </p:cNvPr>
            <p:cNvSpPr/>
            <p:nvPr/>
          </p:nvSpPr>
          <p:spPr>
            <a:xfrm>
              <a:off x="2984874" y="4214612"/>
              <a:ext cx="26161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en-US" sz="1200" i="1" dirty="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622E487B-9BC8-4E7A-A276-76C77C360CC5}"/>
                </a:ext>
              </a:extLst>
            </p:cNvPr>
            <p:cNvSpPr/>
            <p:nvPr/>
          </p:nvSpPr>
          <p:spPr>
            <a:xfrm>
              <a:off x="3387668" y="4193604"/>
              <a:ext cx="51969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a + 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1200" dirty="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554FBC5F-32E8-49A8-879C-BE541B20C409}"/>
                </a:ext>
              </a:extLst>
            </p:cNvPr>
            <p:cNvSpPr/>
            <p:nvPr/>
          </p:nvSpPr>
          <p:spPr>
            <a:xfrm>
              <a:off x="3518313" y="2721516"/>
              <a:ext cx="43152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dirty="0">
                  <a:latin typeface="Times New Roman" pitchFamily="18" charset="0"/>
                  <a:cs typeface="Times New Roman" pitchFamily="18" charset="0"/>
                </a:rPr>
                <a:t>}</a:t>
              </a:r>
              <a:endParaRPr lang="en-US" sz="4000" dirty="0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6E9AA96-C0DD-4310-92FA-FC43E71797D6}"/>
                </a:ext>
              </a:extLst>
            </p:cNvPr>
            <p:cNvSpPr/>
            <p:nvPr/>
          </p:nvSpPr>
          <p:spPr>
            <a:xfrm>
              <a:off x="2495756" y="1953316"/>
              <a:ext cx="26962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Y</a:t>
              </a:r>
              <a:endParaRPr lang="en-US" sz="1200" i="1" dirty="0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9563C7C-FB70-4344-AF3B-A5C33CBEF984}"/>
                </a:ext>
              </a:extLst>
            </p:cNvPr>
            <p:cNvSpPr/>
            <p:nvPr/>
          </p:nvSpPr>
          <p:spPr>
            <a:xfrm>
              <a:off x="4528886" y="4122873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X</a:t>
              </a:r>
              <a:endParaRPr lang="en-US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63034429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4435</TotalTime>
  <Words>914</Words>
  <Application>Microsoft Office PowerPoint</Application>
  <PresentationFormat>On-screen Show (16:9)</PresentationFormat>
  <Paragraphs>171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Arial Black</vt:lpstr>
      <vt:lpstr>Calibri</vt:lpstr>
      <vt:lpstr>Cambria Math</vt:lpstr>
      <vt:lpstr>Sitka Heading</vt:lpstr>
      <vt:lpstr>Times New Roman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user</cp:lastModifiedBy>
  <cp:revision>244</cp:revision>
  <dcterms:created xsi:type="dcterms:W3CDTF">2022-01-17T01:37:52Z</dcterms:created>
  <dcterms:modified xsi:type="dcterms:W3CDTF">2023-04-01T01:54:15Z</dcterms:modified>
</cp:coreProperties>
</file>