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435" r:id="rId4"/>
    <p:sldId id="388" r:id="rId5"/>
    <p:sldId id="389" r:id="rId6"/>
    <p:sldId id="392" r:id="rId7"/>
    <p:sldId id="401" r:id="rId8"/>
    <p:sldId id="444" r:id="rId9"/>
    <p:sldId id="436" r:id="rId10"/>
    <p:sldId id="437" r:id="rId11"/>
    <p:sldId id="445" r:id="rId12"/>
    <p:sldId id="438" r:id="rId13"/>
    <p:sldId id="439" r:id="rId14"/>
    <p:sldId id="403" r:id="rId15"/>
    <p:sldId id="402" r:id="rId16"/>
    <p:sldId id="44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72" d="100"/>
          <a:sy n="72" d="100"/>
        </p:scale>
        <p:origin x="-58" y="11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2" y="656823"/>
            <a:ext cx="3710756" cy="49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7749" y="509511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758473" y="2266337"/>
            <a:ext cx="72212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ayunan lengan: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secara berpasangan dengan </a:t>
            </a:r>
            <a:r>
              <a:rPr lang="id-ID" sz="2400" dirty="0" smtClean="0"/>
              <a:t>teman.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Satu </a:t>
            </a:r>
            <a:r>
              <a:rPr lang="id-ID" sz="2400" dirty="0"/>
              <a:t>orang bertugas mengamati gerak ayunan </a:t>
            </a:r>
            <a:r>
              <a:rPr lang="id-ID" sz="2400" dirty="0" smtClean="0"/>
              <a:t>lengan, sedangkan </a:t>
            </a:r>
            <a:r>
              <a:rPr lang="id-ID" sz="2400" dirty="0"/>
              <a:t>satu orang lainnya melakukan gerak ayunan </a:t>
            </a:r>
            <a:r>
              <a:rPr lang="id-ID" sz="2400" dirty="0" smtClean="0"/>
              <a:t>lengan.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 </a:t>
            </a:r>
            <a:r>
              <a:rPr lang="id-ID" sz="2400" dirty="0"/>
              <a:t>lintasan dengan jarak 10 </a:t>
            </a:r>
            <a:r>
              <a:rPr lang="id-ID" sz="2400" dirty="0" smtClean="0"/>
              <a:t>m.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Setelah </a:t>
            </a:r>
            <a:r>
              <a:rPr lang="id-ID" sz="2400" dirty="0"/>
              <a:t>temanmu yang mengamati memberikan </a:t>
            </a:r>
            <a:r>
              <a:rPr lang="id-ID" sz="2400" dirty="0" smtClean="0"/>
              <a:t>aba-aba “Jalan</a:t>
            </a:r>
            <a:r>
              <a:rPr lang="id-ID" sz="2400" dirty="0"/>
              <a:t>”, segeralah </a:t>
            </a:r>
            <a:r>
              <a:rPr lang="id-ID" sz="2400" dirty="0" smtClean="0"/>
              <a:t>berjalan.</a:t>
            </a:r>
            <a:endParaRPr lang="id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168" y="1032731"/>
            <a:ext cx="7045394" cy="515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9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03914" y="472275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623515" y="1882749"/>
            <a:ext cx="75500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ayunan lengan: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Ayunkan </a:t>
            </a:r>
            <a:r>
              <a:rPr lang="id-ID" sz="2400" dirty="0"/>
              <a:t>lengan kiri ke depan dengan siku dilipat 90° </a:t>
            </a:r>
            <a:r>
              <a:rPr lang="id-ID" sz="2400" dirty="0" smtClean="0"/>
              <a:t>bersamaan dengan </a:t>
            </a:r>
            <a:r>
              <a:rPr lang="id-ID" sz="2400" dirty="0"/>
              <a:t>kaki kanan ke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Ayunkan </a:t>
            </a:r>
            <a:r>
              <a:rPr lang="id-ID" sz="2400" dirty="0"/>
              <a:t>lengan kanan ke depan bergantian dengan siku </a:t>
            </a:r>
            <a:r>
              <a:rPr lang="id-ID" sz="2400" dirty="0" smtClean="0"/>
              <a:t>dilipat 90</a:t>
            </a:r>
            <a:r>
              <a:rPr lang="id-ID" sz="2400" dirty="0"/>
              <a:t>° bersamaan dengan kaki kiri ke depan, dan </a:t>
            </a:r>
            <a:r>
              <a:rPr lang="id-ID" sz="2400" dirty="0" smtClean="0"/>
              <a:t>sebaliknya dengan </a:t>
            </a:r>
            <a:r>
              <a:rPr lang="id-ID" sz="2400" dirty="0"/>
              <a:t>koordinasi yang </a:t>
            </a:r>
            <a:r>
              <a:rPr lang="id-ID" sz="2400" dirty="0" smtClean="0"/>
              <a:t>baik.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Teman </a:t>
            </a:r>
            <a:r>
              <a:rPr lang="id-ID" sz="2400" dirty="0"/>
              <a:t>yang mengamati gerakan, mengoreksi gerakan </a:t>
            </a:r>
            <a:r>
              <a:rPr lang="id-ID" sz="2400" dirty="0" smtClean="0"/>
              <a:t>dan menyampaikan </a:t>
            </a:r>
            <a:r>
              <a:rPr lang="id-ID" sz="2400" dirty="0"/>
              <a:t>ke teman yang melakukan gerak </a:t>
            </a:r>
            <a:r>
              <a:rPr lang="id-ID" sz="2400" dirty="0" smtClean="0"/>
              <a:t>ayunan lengan.</a:t>
            </a:r>
            <a:endParaRPr lang="en-ID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168" y="1032731"/>
            <a:ext cx="7045394" cy="515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32703" y="667539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930200" y="1392890"/>
            <a:ext cx="726179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gerak pinggul: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dengan tiga orang teman atau </a:t>
            </a:r>
            <a:r>
              <a:rPr lang="id-ID" sz="2400" dirty="0" smtClean="0"/>
              <a:t>lebih.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 </a:t>
            </a:r>
            <a:r>
              <a:rPr lang="id-ID" sz="2400" dirty="0"/>
              <a:t>lintasan sepanjang 10 </a:t>
            </a:r>
            <a:r>
              <a:rPr lang="id-ID" sz="2400" dirty="0" smtClean="0"/>
              <a:t>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Satu orang yang mengamati dan dua orang lainnya </a:t>
            </a:r>
            <a:r>
              <a:rPr lang="id-ID" sz="2400" dirty="0" smtClean="0"/>
              <a:t>melakukan gerak pinggul.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pinggul secara fleksibel mengikuti gerak </a:t>
            </a:r>
            <a:r>
              <a:rPr lang="id-ID" sz="2400" dirty="0" smtClean="0"/>
              <a:t>tungkai.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Posisi </a:t>
            </a:r>
            <a:r>
              <a:rPr lang="id-ID" sz="2400" dirty="0"/>
              <a:t>kepala, punggung, dada, pinggang, hingga tungkai </a:t>
            </a:r>
            <a:r>
              <a:rPr lang="id-ID" sz="2400" dirty="0" smtClean="0"/>
              <a:t>bawah dipertahankan </a:t>
            </a:r>
            <a:r>
              <a:rPr lang="id-ID" sz="2400" dirty="0"/>
              <a:t>secara </a:t>
            </a:r>
            <a:r>
              <a:rPr lang="id-ID" sz="2400" dirty="0" smtClean="0"/>
              <a:t>vertikal.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Teman </a:t>
            </a:r>
            <a:r>
              <a:rPr lang="id-ID" sz="2400" dirty="0"/>
              <a:t>yang mengamati, mengoreksi gerakan dan </a:t>
            </a:r>
            <a:r>
              <a:rPr lang="id-ID" sz="2400" dirty="0" smtClean="0"/>
              <a:t>menyampaikan pengamatan </a:t>
            </a:r>
            <a:r>
              <a:rPr lang="id-ID" sz="2400" dirty="0"/>
              <a:t>tersebut ke teman yang melakukan gerak </a:t>
            </a:r>
            <a:r>
              <a:rPr lang="id-ID" sz="2400" dirty="0" smtClean="0"/>
              <a:t>pinggul.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gerakan tersebut secara berulang sampai </a:t>
            </a:r>
            <a:r>
              <a:rPr lang="id-ID" sz="2400" dirty="0" smtClean="0"/>
              <a:t>kamu merasakan </a:t>
            </a:r>
            <a:r>
              <a:rPr lang="id-ID" sz="2400" dirty="0"/>
              <a:t>gerakan yang </a:t>
            </a:r>
            <a:r>
              <a:rPr lang="id-ID" sz="2400" dirty="0" smtClean="0"/>
              <a:t>nyaman.</a:t>
            </a:r>
            <a:endParaRPr lang="en-ID" sz="2400" dirty="0"/>
          </a:p>
        </p:txBody>
      </p:sp>
      <p:pic>
        <p:nvPicPr>
          <p:cNvPr id="5129" name="Picture 9" descr="D:\JOB ERLANGGA\PPT PJOK SMP VIII Kurikulum Merdeka\PJOK SMP VIII KM\Powerpoint\Bab 5\jc11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9269" y="1392890"/>
            <a:ext cx="7319918" cy="500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20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81187" y="388489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81187" y="898370"/>
            <a:ext cx="51536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Gerakan Memasuki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G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aris Finis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613855" y="1907376"/>
            <a:ext cx="727119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gerak memasuki garis finis: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Buat lintasan dari titik A ke titik B sebagai garis finis </a:t>
            </a:r>
            <a:r>
              <a:rPr lang="id-ID" sz="2200" dirty="0" smtClean="0"/>
              <a:t>sejauh 15 m.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Pada </a:t>
            </a:r>
            <a:r>
              <a:rPr lang="id-ID" sz="2200" dirty="0"/>
              <a:t>saat terdengar aba-aba “Bersedia”, segera </a:t>
            </a:r>
            <a:r>
              <a:rPr lang="id-ID" sz="2200" dirty="0" smtClean="0"/>
              <a:t>berjalan menuju garis start </a:t>
            </a:r>
            <a:r>
              <a:rPr lang="id-ID" sz="2200" dirty="0"/>
              <a:t>dan berdirilah di belakang garis start </a:t>
            </a:r>
            <a:r>
              <a:rPr lang="id-ID" sz="2200" dirty="0" smtClean="0"/>
              <a:t>dengan menempatkan </a:t>
            </a:r>
            <a:r>
              <a:rPr lang="id-ID" sz="2200" dirty="0"/>
              <a:t>kaki kiri di belakang garis </a:t>
            </a:r>
            <a:r>
              <a:rPr lang="id-ID" sz="2200" dirty="0" smtClean="0"/>
              <a:t>start.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Pada </a:t>
            </a:r>
            <a:r>
              <a:rPr lang="id-ID" sz="2200" dirty="0"/>
              <a:t>saat terdengar aba-aba “Ya”, segera langkahkan kaki </a:t>
            </a:r>
            <a:r>
              <a:rPr lang="id-ID" sz="2200" dirty="0" smtClean="0"/>
              <a:t>dan terus </a:t>
            </a:r>
            <a:r>
              <a:rPr lang="id-ID" sz="2200" dirty="0"/>
              <a:t>berjalan menuju titik B sebagai garis </a:t>
            </a:r>
            <a:r>
              <a:rPr lang="id-ID" sz="2200" dirty="0" smtClean="0"/>
              <a:t>finis.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Ketika </a:t>
            </a:r>
            <a:r>
              <a:rPr lang="id-ID" sz="2200" dirty="0"/>
              <a:t>memasuki garis finis, berusahalah berjalan </a:t>
            </a:r>
            <a:r>
              <a:rPr lang="id-ID" sz="2200" dirty="0" smtClean="0"/>
              <a:t>dengan kecepatan penuh.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latihan memasuki garis finis dengan berjalan </a:t>
            </a:r>
            <a:r>
              <a:rPr lang="id-ID" sz="2200" dirty="0" smtClean="0"/>
              <a:t>sejauh 15 </a:t>
            </a:r>
            <a:r>
              <a:rPr lang="id-ID" sz="2200" dirty="0"/>
              <a:t>m secara berulang, lebih kurang sebanyak 10 </a:t>
            </a:r>
            <a:r>
              <a:rPr lang="id-ID" sz="2200" dirty="0" smtClean="0"/>
              <a:t>kali.</a:t>
            </a:r>
            <a:endParaRPr lang="en-ID" sz="2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78" y="1438263"/>
            <a:ext cx="3181071" cy="443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5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emasuki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G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aris Finis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3" name="0036130200.0196.01 (Gerak Spesifik Jalan Cepat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5129" y="1437684"/>
            <a:ext cx="9032247" cy="504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0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DA16196-8BEF-5603-20B4-37C417BF296B}"/>
              </a:ext>
            </a:extLst>
          </p:cNvPr>
          <p:cNvSpPr/>
          <p:nvPr/>
        </p:nvSpPr>
        <p:spPr>
          <a:xfrm>
            <a:off x="206602" y="198412"/>
            <a:ext cx="77396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Variasi Gerak Spesifik Jalan Cepat dalam Bentuk Perlombaan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3676497" y="5173802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2" y="1776229"/>
            <a:ext cx="5273489" cy="3252504"/>
          </a:xfrm>
          <a:prstGeom prst="flowChartPunchedCar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8F3FFE7-529C-B8F1-9DC1-F1BCB4D1F539}"/>
              </a:ext>
            </a:extLst>
          </p:cNvPr>
          <p:cNvSpPr txBox="1"/>
          <p:nvPr/>
        </p:nvSpPr>
        <p:spPr>
          <a:xfrm>
            <a:off x="5686693" y="1634372"/>
            <a:ext cx="658708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Cara melakukan jalan cepat dalam bentuk </a:t>
            </a:r>
            <a:r>
              <a:rPr lang="sv-SE" sz="2400" dirty="0" smtClean="0"/>
              <a:t>perlombaan</a:t>
            </a:r>
            <a:r>
              <a:rPr lang="id-ID" sz="2400" dirty="0" smtClean="0"/>
              <a:t> </a:t>
            </a:r>
            <a:r>
              <a:rPr lang="sv-SE" sz="2400" dirty="0" smtClean="0"/>
              <a:t>menempuh </a:t>
            </a:r>
            <a:r>
              <a:rPr lang="sv-SE" sz="2400" dirty="0"/>
              <a:t>jarak 10 </a:t>
            </a:r>
            <a:r>
              <a:rPr lang="sv-SE" sz="2400" dirty="0" smtClean="0"/>
              <a:t>m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Buatlah lintasan sepanjang 100 </a:t>
            </a:r>
            <a:r>
              <a:rPr lang="id-ID" sz="2400" dirty="0" smtClean="0"/>
              <a:t>m.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Buatlah </a:t>
            </a:r>
            <a:r>
              <a:rPr lang="id-ID" sz="2400" dirty="0"/>
              <a:t>kelompok, masing-masing kelompok terdiri dari </a:t>
            </a:r>
            <a:r>
              <a:rPr lang="id-ID" sz="2400" dirty="0" smtClean="0"/>
              <a:t>8</a:t>
            </a:r>
            <a:r>
              <a:rPr lang="id-ID" sz="2400" dirty="0" smtClean="0"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id-ID" sz="2400" dirty="0" smtClean="0"/>
              <a:t>10 peserta.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pembagian tugas, yaitu 1 orang </a:t>
            </a:r>
            <a:r>
              <a:rPr lang="id-ID" sz="2400" dirty="0" smtClean="0"/>
              <a:t>mengamati gerakan, 1 </a:t>
            </a:r>
            <a:r>
              <a:rPr lang="id-ID" sz="2400" dirty="0"/>
              <a:t>orang sebagai starter di garis start, 2 orang berada di </a:t>
            </a:r>
            <a:r>
              <a:rPr lang="id-ID" sz="2400" dirty="0" smtClean="0"/>
              <a:t>garis finis </a:t>
            </a:r>
            <a:r>
              <a:rPr lang="id-ID" sz="2400" dirty="0"/>
              <a:t>sebagai pengawas dan pencatat </a:t>
            </a:r>
            <a:r>
              <a:rPr lang="id-ID" sz="2400" dirty="0" smtClean="0"/>
              <a:t>pemenangnya.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Perlombaan </a:t>
            </a:r>
            <a:r>
              <a:rPr lang="id-ID" sz="2400" dirty="0"/>
              <a:t>dimulai dari start berdiri yang </a:t>
            </a:r>
            <a:r>
              <a:rPr lang="id-ID" sz="2400" dirty="0" smtClean="0"/>
              <a:t>dilakukan peserta</a:t>
            </a:r>
            <a:r>
              <a:rPr lang="id-ID" sz="2400" dirty="0"/>
              <a:t> </a:t>
            </a:r>
            <a:r>
              <a:rPr lang="id-ID" sz="2400" dirty="0" smtClean="0"/>
              <a:t>di </a:t>
            </a:r>
            <a:r>
              <a:rPr lang="id-ID" sz="2400" dirty="0"/>
              <a:t>belakang garis </a:t>
            </a:r>
            <a:r>
              <a:rPr lang="id-ID" sz="2400" dirty="0" smtClean="0"/>
              <a:t>start.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34121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DA16196-8BEF-5603-20B4-37C417BF296B}"/>
              </a:ext>
            </a:extLst>
          </p:cNvPr>
          <p:cNvSpPr/>
          <p:nvPr/>
        </p:nvSpPr>
        <p:spPr>
          <a:xfrm>
            <a:off x="206602" y="198412"/>
            <a:ext cx="77396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 Variasi Gerak Spesifik Jalan Cepat dalam Bentuk Perlombaan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3676497" y="5173802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2" y="1776229"/>
            <a:ext cx="5273489" cy="3252504"/>
          </a:xfrm>
          <a:prstGeom prst="flowChartPunchedCar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8F3FFE7-529C-B8F1-9DC1-F1BCB4D1F539}"/>
              </a:ext>
            </a:extLst>
          </p:cNvPr>
          <p:cNvSpPr txBox="1"/>
          <p:nvPr/>
        </p:nvSpPr>
        <p:spPr>
          <a:xfrm>
            <a:off x="5686693" y="1776229"/>
            <a:ext cx="658708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Cara melakukan jalan cepat dalam bentuk </a:t>
            </a:r>
            <a:r>
              <a:rPr lang="sv-SE" sz="2400" dirty="0" smtClean="0"/>
              <a:t>perlombaan</a:t>
            </a:r>
            <a:r>
              <a:rPr lang="id-ID" sz="2400" dirty="0" smtClean="0"/>
              <a:t> </a:t>
            </a:r>
            <a:r>
              <a:rPr lang="sv-SE" sz="2400" dirty="0" smtClean="0"/>
              <a:t>menempuh </a:t>
            </a:r>
            <a:r>
              <a:rPr lang="sv-SE" sz="2400" dirty="0"/>
              <a:t>jarak 10 </a:t>
            </a:r>
            <a:r>
              <a:rPr lang="sv-SE" sz="2400" dirty="0" smtClean="0"/>
              <a:t>m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Setelah </a:t>
            </a:r>
            <a:r>
              <a:rPr lang="id-ID" sz="2400" dirty="0"/>
              <a:t>mendengar aba-aba “mulai" atau </a:t>
            </a:r>
            <a:r>
              <a:rPr lang="id-ID" sz="2400" dirty="0" smtClean="0"/>
              <a:t>saat dikibarkannya</a:t>
            </a:r>
            <a:r>
              <a:rPr lang="id-ID" sz="2400" dirty="0"/>
              <a:t> </a:t>
            </a:r>
            <a:r>
              <a:rPr lang="id-ID" sz="2400" dirty="0" smtClean="0"/>
              <a:t>bendera </a:t>
            </a:r>
            <a:r>
              <a:rPr lang="id-ID" sz="2400" dirty="0"/>
              <a:t>start, peserta mulai berjalan </a:t>
            </a:r>
            <a:r>
              <a:rPr lang="id-ID" sz="2400" dirty="0" smtClean="0"/>
              <a:t>cepat.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Peserta </a:t>
            </a:r>
            <a:r>
              <a:rPr lang="id-ID" sz="2400" dirty="0"/>
              <a:t>berjalan di lintasan tanpa mengganggu lintasan </a:t>
            </a:r>
            <a:r>
              <a:rPr lang="id-ID" sz="2400" dirty="0" smtClean="0"/>
              <a:t>peserta lainnya </a:t>
            </a:r>
            <a:r>
              <a:rPr lang="id-ID" sz="2400" dirty="0"/>
              <a:t>sampai memasuki garis </a:t>
            </a:r>
            <a:r>
              <a:rPr lang="id-ID" sz="2400" dirty="0" smtClean="0"/>
              <a:t>finis.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Pemenang </a:t>
            </a:r>
            <a:r>
              <a:rPr lang="id-ID" sz="2400" dirty="0"/>
              <a:t>dalam setiap kelompok akan </a:t>
            </a:r>
            <a:r>
              <a:rPr lang="id-ID" sz="2400" dirty="0" smtClean="0"/>
              <a:t>berkompetisi kembali</a:t>
            </a:r>
            <a:r>
              <a:rPr lang="id-ID" sz="2400" dirty="0"/>
              <a:t> </a:t>
            </a:r>
            <a:r>
              <a:rPr lang="id-ID" sz="2400" dirty="0" smtClean="0"/>
              <a:t>dengan </a:t>
            </a:r>
            <a:r>
              <a:rPr lang="id-ID" sz="2400" dirty="0"/>
              <a:t>kelompok </a:t>
            </a:r>
            <a:r>
              <a:rPr lang="id-ID" sz="2400" dirty="0" smtClean="0"/>
              <a:t>lainnya.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9900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383236" y="6350928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2" y="1561823"/>
            <a:ext cx="6864441" cy="3319522"/>
            <a:chOff x="-2" y="1847850"/>
            <a:chExt cx="4872528" cy="2489643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-2" y="2190750"/>
              <a:ext cx="4872528" cy="214674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variasi gerak spesifik start jalan </a:t>
              </a:r>
              <a:r>
                <a:rPr lang="id-ID" sz="2000" dirty="0" smtClean="0"/>
                <a:t>cepat.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variasi gerak spesifik start jalan </a:t>
              </a:r>
              <a:r>
                <a:rPr lang="id-ID" sz="2000" dirty="0" smtClean="0"/>
                <a:t>cepat.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variasi gerak spesifik start jalan </a:t>
              </a:r>
              <a:r>
                <a:rPr lang="id-ID" sz="2000" dirty="0" smtClean="0"/>
                <a:t>cepat.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variasi gerak spesifik gerakan jalan </a:t>
              </a:r>
              <a:r>
                <a:rPr lang="id-ID" sz="2000" dirty="0" smtClean="0"/>
                <a:t>cepat</a:t>
              </a:r>
              <a:r>
                <a:rPr lang="id-ID" sz="2000" dirty="0"/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872527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83947" y="1569957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5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66160" y="461402"/>
            <a:ext cx="6180329" cy="7087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Atletik</a:t>
            </a:r>
            <a:r>
              <a:rPr lang="id-ID" sz="3200" b="1" dirty="0">
                <a:solidFill>
                  <a:srgbClr val="7030A0"/>
                </a:solidFill>
                <a:cs typeface="Calibri" pitchFamily="34" charset="0"/>
              </a:rPr>
              <a:t>: </a:t>
            </a:r>
            <a:r>
              <a:rPr lang="id-ID" sz="3200" b="1" dirty="0" smtClean="0">
                <a:solidFill>
                  <a:srgbClr val="7030A0"/>
                </a:solidFill>
                <a:cs typeface="Calibri" pitchFamily="34" charset="0"/>
              </a:rPr>
              <a:t>Jalan Cepat</a:t>
            </a:r>
            <a:endParaRPr lang="en-US" sz="3200" b="1" dirty="0">
              <a:solidFill>
                <a:srgbClr val="7030A0"/>
              </a:solidFill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642" y="1561823"/>
            <a:ext cx="3763897" cy="4697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8671740" y="6270108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561823"/>
            <a:ext cx="6272012" cy="3524705"/>
            <a:chOff x="-1" y="1847850"/>
            <a:chExt cx="4452009" cy="2643531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" y="2190750"/>
              <a:ext cx="4452007" cy="23006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variasi gerak spesifik memasuki garis finis jalan </a:t>
              </a:r>
              <a:r>
                <a:rPr lang="id-ID" sz="2000" dirty="0" smtClean="0"/>
                <a:t>cepat.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fakta, konsep, dan prosedur dalam melakukan keterampilan variasi gerak spesifik memasuki garis finis jalan </a:t>
              </a:r>
              <a:r>
                <a:rPr lang="id-ID" sz="2000" dirty="0" smtClean="0"/>
                <a:t>cepat.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variasi gerak spesifik jalan cepat dalam bentuk </a:t>
              </a:r>
              <a:r>
                <a:rPr lang="id-ID" sz="2000" dirty="0" smtClean="0"/>
                <a:t>perlombaan</a:t>
              </a:r>
              <a:r>
                <a:rPr lang="id-ID" sz="2000" dirty="0"/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452008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83947" y="1569099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5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66160" y="461402"/>
            <a:ext cx="6180329" cy="7087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Atletik</a:t>
            </a:r>
            <a:r>
              <a:rPr lang="id-ID" sz="3200" b="1" dirty="0">
                <a:solidFill>
                  <a:srgbClr val="7030A0"/>
                </a:solidFill>
                <a:cs typeface="Calibri" pitchFamily="34" charset="0"/>
              </a:rPr>
              <a:t>: </a:t>
            </a:r>
            <a:r>
              <a:rPr lang="id-ID" sz="3200" b="1" dirty="0" smtClean="0">
                <a:solidFill>
                  <a:srgbClr val="7030A0"/>
                </a:solidFill>
                <a:cs typeface="Calibri" pitchFamily="34" charset="0"/>
              </a:rPr>
              <a:t>Jalan Cepat</a:t>
            </a:r>
            <a:endParaRPr lang="en-US" sz="3200" b="1" dirty="0">
              <a:solidFill>
                <a:srgbClr val="7030A0"/>
              </a:solidFill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146" y="1481003"/>
            <a:ext cx="3763897" cy="4697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532327" y="1378397"/>
            <a:ext cx="10714616" cy="4704517"/>
            <a:chOff x="0" y="1847850"/>
            <a:chExt cx="4038600" cy="3528387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318548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</a:t>
              </a:r>
              <a:r>
                <a:rPr lang="en-US" sz="2000" dirty="0" err="1" smtClean="0">
                  <a:cs typeface="Calibri" pitchFamily="34" charset="0"/>
                </a:rPr>
                <a:t>i</a:t>
              </a:r>
              <a:r>
                <a:rPr lang="id-ID" sz="2000" dirty="0" smtClean="0">
                  <a:cs typeface="Calibri" pitchFamily="34" charset="0"/>
                </a:rPr>
                <a:t>h</a:t>
              </a:r>
              <a:r>
                <a:rPr lang="en-US" sz="2000" dirty="0" smtClean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berolahraga</a:t>
              </a:r>
              <a:r>
                <a:rPr lang="en-US" sz="2000" dirty="0" smtClean="0">
                  <a:cs typeface="Calibri" pitchFamily="34" charset="0"/>
                </a:rPr>
                <a:t>).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Pengaturan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beristirahat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serta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id-ID" sz="2000" dirty="0">
                  <a:cs typeface="Calibri" pitchFamily="34" charset="0"/>
                </a:rPr>
                <a:t> kegiatan sehari-hari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kelompok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pembelajaran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tih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id-ID" sz="2000" dirty="0"/>
                <a:t>Kepedulian yang baik, seperti memerhatikan dan bertindak proaktif terhadap kondisi</a:t>
              </a:r>
              <a:br>
                <a:rPr lang="id-ID" sz="2000" dirty="0"/>
              </a:br>
              <a:r>
                <a:rPr lang="id-ID" sz="2000" dirty="0"/>
                <a:t>atau keadaan di lingkungan </a:t>
              </a:r>
              <a:r>
                <a:rPr lang="id-ID" sz="2000" dirty="0" smtClean="0"/>
                <a:t>sosial.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623086" y="1394421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296765" y="254665"/>
            <a:ext cx="6375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Mencari dan Menemukan Gerak</a:t>
            </a:r>
            <a:endParaRPr lang="en-US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296765" y="881144"/>
            <a:ext cx="89154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dirty="0" smtClean="0">
                <a:cs typeface="Arial" pitchFamily="34" charset="0"/>
              </a:rPr>
              <a:t>jalan cepat</a:t>
            </a: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>
                <a:cs typeface="Arial" pitchFamily="34" charset="0"/>
              </a:rPr>
              <a:t>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14756" y="5314971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924" y="1406838"/>
            <a:ext cx="5493353" cy="42025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550" y="1501163"/>
            <a:ext cx="2882522" cy="41082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799" y="1501163"/>
            <a:ext cx="2767730" cy="3855674"/>
          </a:xfrm>
          <a:prstGeom prst="rect">
            <a:avLst/>
          </a:prstGeom>
        </p:spPr>
      </p:pic>
      <p:pic>
        <p:nvPicPr>
          <p:cNvPr id="7195" name="Picture 27" descr="D:\JOB ERLANGGA\PPT PJOK SMP VIII Kurikulum Merdeka\PJOK SMP VIII KM\Powerpoint\Bab 5\jc1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166" y="2351736"/>
            <a:ext cx="3949452" cy="300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/>
          <p:cNvSpPr/>
          <p:nvPr/>
        </p:nvSpPr>
        <p:spPr>
          <a:xfrm>
            <a:off x="540910" y="2297397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2" name="Oval 11"/>
          <p:cNvSpPr/>
          <p:nvPr/>
        </p:nvSpPr>
        <p:spPr>
          <a:xfrm>
            <a:off x="2601531" y="181038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6" name="Oval 15"/>
          <p:cNvSpPr/>
          <p:nvPr/>
        </p:nvSpPr>
        <p:spPr>
          <a:xfrm>
            <a:off x="8066914" y="169337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7" name="Oval 16"/>
          <p:cNvSpPr/>
          <p:nvPr/>
        </p:nvSpPr>
        <p:spPr>
          <a:xfrm>
            <a:off x="11150957" y="1810380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780942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1046" name="Picture 22" descr="D:\JOB ERLANGGA\PPT PJOK SMP VIII Kurikulum Merdeka\PJOK SMP VIII KM\Powerpoint\Bab 5\jc6b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296" y="993120"/>
            <a:ext cx="6508433" cy="474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867" y="1346018"/>
            <a:ext cx="5126494" cy="39218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799" y="1501163"/>
            <a:ext cx="2602030" cy="362484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1E1196C-4137-0ECE-5D16-0A43A6B7342B}"/>
              </a:ext>
            </a:extLst>
          </p:cNvPr>
          <p:cNvSpPr txBox="1"/>
          <p:nvPr/>
        </p:nvSpPr>
        <p:spPr>
          <a:xfrm>
            <a:off x="5570665" y="5126004"/>
            <a:ext cx="21236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gerakan jalan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E2DF8D4-6FCC-8F00-A7A0-8520CD4133E9}"/>
              </a:ext>
            </a:extLst>
          </p:cNvPr>
          <p:cNvSpPr txBox="1"/>
          <p:nvPr/>
        </p:nvSpPr>
        <p:spPr>
          <a:xfrm>
            <a:off x="1120628" y="5154154"/>
            <a:ext cx="20782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start berdiri 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7595D3C-41EB-EC48-8C8B-F66DA5FD96DC}"/>
              </a:ext>
            </a:extLst>
          </p:cNvPr>
          <p:cNvSpPr txBox="1"/>
          <p:nvPr/>
        </p:nvSpPr>
        <p:spPr>
          <a:xfrm>
            <a:off x="9207870" y="5125731"/>
            <a:ext cx="27623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cs typeface="Arial" panose="020B0604020202020204" pitchFamily="34" charset="0"/>
              </a:rPr>
              <a:t>memasuki garis finis </a:t>
            </a:r>
            <a:endParaRPr lang="en-US" sz="2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6" y="357890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881093" y="1914653"/>
            <a:ext cx="728239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start berdiri: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secara berpasangan </a:t>
            </a:r>
            <a:r>
              <a:rPr lang="id-ID" sz="2400" dirty="0" smtClean="0"/>
              <a:t>atau berkelompok.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Dua </a:t>
            </a:r>
            <a:r>
              <a:rPr lang="id-ID" sz="2400" dirty="0"/>
              <a:t>peserta didik masing-masing bertugas sebagai </a:t>
            </a:r>
            <a:r>
              <a:rPr lang="id-ID" sz="2400" dirty="0" smtClean="0"/>
              <a:t>pemberi aba-aba </a:t>
            </a:r>
            <a:r>
              <a:rPr lang="id-ID" sz="2400" dirty="0"/>
              <a:t>dan melakukan </a:t>
            </a:r>
            <a:r>
              <a:rPr lang="id-ID" sz="2400" dirty="0" smtClean="0"/>
              <a:t>pengamatan.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Peserta didik yang melakukan pengamatan </a:t>
            </a:r>
            <a:r>
              <a:rPr lang="id-ID" sz="2400" dirty="0" smtClean="0"/>
              <a:t>mengamati gerak</a:t>
            </a:r>
            <a:r>
              <a:rPr lang="id-ID" sz="2400" dirty="0"/>
              <a:t> </a:t>
            </a:r>
            <a:r>
              <a:rPr lang="id-ID" sz="2400" dirty="0" smtClean="0"/>
              <a:t>start </a:t>
            </a:r>
            <a:r>
              <a:rPr lang="id-ID" sz="2400" dirty="0"/>
              <a:t>yang dimulai dari aba-aba “Bersedia” sampai aba-aba “Ya</a:t>
            </a:r>
            <a:r>
              <a:rPr lang="id-ID" sz="2400" dirty="0" smtClean="0"/>
              <a:t>”.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Pada </a:t>
            </a:r>
            <a:r>
              <a:rPr lang="id-ID" sz="2400" dirty="0"/>
              <a:t>saat terdengar aba-aba “Bersedia”, </a:t>
            </a:r>
            <a:r>
              <a:rPr lang="id-ID" sz="2400" dirty="0" smtClean="0"/>
              <a:t>semua peserta menuju garis </a:t>
            </a:r>
            <a:r>
              <a:rPr lang="id-ID" sz="2400" i="1" dirty="0" smtClean="0"/>
              <a:t>start</a:t>
            </a:r>
            <a:r>
              <a:rPr lang="id-ID" sz="2400" dirty="0" smtClean="0"/>
              <a:t>.</a:t>
            </a:r>
            <a:endParaRPr lang="id-ID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6" y="898370"/>
            <a:ext cx="2281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Start Berdiri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518" y="1438850"/>
            <a:ext cx="5667794" cy="469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6" y="357890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881093" y="2291264"/>
            <a:ext cx="733941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start berdiri: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Semua </a:t>
            </a:r>
            <a:r>
              <a:rPr lang="id-ID" sz="2400" dirty="0"/>
              <a:t>peserta berdiri di belakang garis start </a:t>
            </a:r>
            <a:r>
              <a:rPr lang="id-ID" sz="2400" dirty="0" smtClean="0"/>
              <a:t>dengan menempatkan </a:t>
            </a:r>
            <a:r>
              <a:rPr lang="id-ID" sz="2400" dirty="0"/>
              <a:t>kaki di belakang garis </a:t>
            </a:r>
            <a:r>
              <a:rPr lang="id-ID" sz="2400" dirty="0" smtClean="0"/>
              <a:t>start.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Badan </a:t>
            </a:r>
            <a:r>
              <a:rPr lang="id-ID" sz="2400" dirty="0"/>
              <a:t>agak condong ke depan dan kedua lengan </a:t>
            </a:r>
            <a:r>
              <a:rPr lang="id-ID" sz="2400" dirty="0" smtClean="0"/>
              <a:t>rileks.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Pada </a:t>
            </a:r>
            <a:r>
              <a:rPr lang="id-ID" sz="2400" dirty="0"/>
              <a:t>saat terdengar aba-aba “Ya”, segera langkahkan kaki </a:t>
            </a:r>
            <a:r>
              <a:rPr lang="id-ID" sz="2400" dirty="0" smtClean="0"/>
              <a:t>dan terus berjalan.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latihan variasi gerak spesifik gerak start dengan </a:t>
            </a:r>
            <a:r>
              <a:rPr lang="id-ID" sz="2400" dirty="0" smtClean="0"/>
              <a:t>berjalan sejauh </a:t>
            </a:r>
            <a:r>
              <a:rPr lang="id-ID" sz="2400" dirty="0"/>
              <a:t>10 </a:t>
            </a:r>
            <a:r>
              <a:rPr lang="id-ID" sz="2400" dirty="0" smtClean="0"/>
              <a:t>m.</a:t>
            </a:r>
            <a:endParaRPr lang="en-ID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6" y="898370"/>
            <a:ext cx="22817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Start Berdiri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518" y="1438850"/>
            <a:ext cx="5667794" cy="469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6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5" y="172915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Spesifik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J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Cep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321934" y="1639111"/>
            <a:ext cx="787006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melakukan tumpuan kaki: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Pada saat terdengar aba-aba “Ya”, segera langkahkan </a:t>
            </a:r>
            <a:r>
              <a:rPr lang="id-ID" sz="2200" dirty="0" smtClean="0"/>
              <a:t>kaki kanan </a:t>
            </a:r>
            <a:r>
              <a:rPr lang="id-ID" sz="2200" dirty="0"/>
              <a:t>ke depan, disusul kaki kiri dan terus berjalan (</a:t>
            </a:r>
            <a:r>
              <a:rPr lang="id-ID" sz="2200" dirty="0" smtClean="0"/>
              <a:t>perhatikan gambar </a:t>
            </a:r>
            <a:r>
              <a:rPr lang="id-ID" sz="2200" dirty="0"/>
              <a:t>dalam kotak</a:t>
            </a:r>
            <a:r>
              <a:rPr lang="id-ID" sz="2200" dirty="0" smtClean="0"/>
              <a:t>).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bertumpu, perkenaan pada lantai yang pertama </a:t>
            </a:r>
            <a:r>
              <a:rPr lang="id-ID" sz="2200" dirty="0" smtClean="0"/>
              <a:t>adalah tumit </a:t>
            </a:r>
            <a:r>
              <a:rPr lang="id-ID" sz="2200" dirty="0"/>
              <a:t>dengan gerakan lanjutan di sepanjang telapak kaki </a:t>
            </a:r>
            <a:r>
              <a:rPr lang="id-ID" sz="2200" dirty="0" smtClean="0"/>
              <a:t>sampai ujung </a:t>
            </a:r>
            <a:r>
              <a:rPr lang="id-ID" sz="2200" dirty="0"/>
              <a:t>jari atau </a:t>
            </a:r>
            <a:r>
              <a:rPr lang="id-ID" sz="2200" dirty="0" smtClean="0"/>
              <a:t>sepatu.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mendaratkan kaki ke tanah, tumit kaki yang </a:t>
            </a:r>
            <a:r>
              <a:rPr lang="id-ID" sz="2200" dirty="0" smtClean="0"/>
              <a:t>menyentuh tanah </a:t>
            </a:r>
            <a:r>
              <a:rPr lang="id-ID" sz="2200" dirty="0"/>
              <a:t>terlebih dahulu bersamaan dengan tungkai kaki </a:t>
            </a:r>
            <a:r>
              <a:rPr lang="id-ID" sz="2200" dirty="0" smtClean="0"/>
              <a:t>belakang yang </a:t>
            </a:r>
            <a:r>
              <a:rPr lang="id-ID" sz="2200" dirty="0"/>
              <a:t>diangkat melangkah ke </a:t>
            </a:r>
            <a:r>
              <a:rPr lang="id-ID" sz="2200" dirty="0" smtClean="0"/>
              <a:t>depan.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gerakan menumpu ini secara bolak-balik sejauh 10 </a:t>
            </a:r>
            <a:r>
              <a:rPr lang="id-ID" sz="2200" dirty="0" smtClean="0"/>
              <a:t>m sebanyak </a:t>
            </a:r>
            <a:r>
              <a:rPr lang="id-ID" sz="2200" dirty="0"/>
              <a:t>5 </a:t>
            </a:r>
            <a:r>
              <a:rPr lang="id-ID" sz="2200" dirty="0" smtClean="0"/>
              <a:t>kali.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Peserta </a:t>
            </a:r>
            <a:r>
              <a:rPr lang="id-ID" sz="2200" dirty="0"/>
              <a:t>didik yang bertugas melakukan </a:t>
            </a:r>
            <a:r>
              <a:rPr lang="id-ID" sz="2200" dirty="0" smtClean="0"/>
              <a:t>pengamatan, mengoreksi </a:t>
            </a:r>
            <a:r>
              <a:rPr lang="id-ID" sz="2200" dirty="0"/>
              <a:t>gerakan tumpuan kaki tersebut kepada </a:t>
            </a:r>
            <a:r>
              <a:rPr lang="id-ID" sz="2200" dirty="0" smtClean="0"/>
              <a:t>peserta didik </a:t>
            </a:r>
            <a:r>
              <a:rPr lang="id-ID" sz="2200" dirty="0"/>
              <a:t>yang melakukan </a:t>
            </a:r>
            <a:r>
              <a:rPr lang="id-ID" sz="2200" dirty="0" smtClean="0"/>
              <a:t>gerakan.</a:t>
            </a:r>
            <a:endParaRPr lang="en-ID" sz="2200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06945" y="658701"/>
            <a:ext cx="3479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Gerakan Jalan Cepat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603" y="1354836"/>
            <a:ext cx="3198331" cy="526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1114</Words>
  <Application>Microsoft Office PowerPoint</Application>
  <PresentationFormat>Custom</PresentationFormat>
  <Paragraphs>105</Paragraphs>
  <Slides>16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57</cp:revision>
  <dcterms:created xsi:type="dcterms:W3CDTF">2022-05-10T01:11:12Z</dcterms:created>
  <dcterms:modified xsi:type="dcterms:W3CDTF">2023-01-25T09:09:15Z</dcterms:modified>
</cp:coreProperties>
</file>