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407" r:id="rId4"/>
    <p:sldId id="408" r:id="rId5"/>
    <p:sldId id="388" r:id="rId6"/>
    <p:sldId id="389" r:id="rId7"/>
    <p:sldId id="392" r:id="rId8"/>
    <p:sldId id="401" r:id="rId9"/>
    <p:sldId id="409" r:id="rId10"/>
    <p:sldId id="410" r:id="rId11"/>
    <p:sldId id="411" r:id="rId12"/>
    <p:sldId id="436" r:id="rId13"/>
    <p:sldId id="412" r:id="rId14"/>
    <p:sldId id="413" r:id="rId15"/>
    <p:sldId id="414" r:id="rId16"/>
    <p:sldId id="417" r:id="rId17"/>
    <p:sldId id="416" r:id="rId18"/>
    <p:sldId id="415" r:id="rId19"/>
    <p:sldId id="418" r:id="rId20"/>
    <p:sldId id="419" r:id="rId21"/>
    <p:sldId id="420" r:id="rId22"/>
    <p:sldId id="421" r:id="rId23"/>
    <p:sldId id="422" r:id="rId24"/>
    <p:sldId id="423" r:id="rId25"/>
    <p:sldId id="425" r:id="rId26"/>
    <p:sldId id="424" r:id="rId27"/>
    <p:sldId id="426" r:id="rId28"/>
    <p:sldId id="427" r:id="rId29"/>
    <p:sldId id="428" r:id="rId30"/>
    <p:sldId id="429" r:id="rId31"/>
    <p:sldId id="430" r:id="rId32"/>
    <p:sldId id="431" r:id="rId33"/>
    <p:sldId id="432" r:id="rId34"/>
    <p:sldId id="433" r:id="rId35"/>
    <p:sldId id="434" r:id="rId36"/>
    <p:sldId id="40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58" d="100"/>
          <a:sy n="58" d="100"/>
        </p:scale>
        <p:origin x="-442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 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SMP/MTs Kelas 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id-ID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667" b="1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xmlns="" id="{98160949-CF98-7040-1529-8D42B690ED18}"/>
              </a:ext>
            </a:extLst>
          </p:cNvPr>
          <p:cNvSpPr/>
          <p:nvPr/>
        </p:nvSpPr>
        <p:spPr>
          <a:xfrm>
            <a:off x="864760" y="542637"/>
            <a:ext cx="3860800" cy="5105036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22" y="656823"/>
            <a:ext cx="3710756" cy="49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03914" y="654768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657319" y="2548361"/>
            <a:ext cx="707587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memegang </a:t>
            </a:r>
            <a:r>
              <a:rPr lang="id-ID" sz="2400" dirty="0"/>
              <a:t>raket saat menerima servis dengan </a:t>
            </a:r>
            <a:r>
              <a:rPr lang="id-ID" sz="2400" dirty="0" smtClean="0"/>
              <a:t>pegangan</a:t>
            </a:r>
            <a:r>
              <a:rPr lang="id-ID" sz="2400" dirty="0"/>
              <a:t> </a:t>
            </a:r>
            <a:r>
              <a:rPr lang="id-ID" sz="2400" i="1" dirty="0" smtClean="0"/>
              <a:t>forehand</a:t>
            </a:r>
            <a:r>
              <a:rPr lang="id-ID" sz="2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Pegang </a:t>
            </a:r>
            <a:r>
              <a:rPr lang="id-ID" sz="2400" dirty="0"/>
              <a:t>raket dengan pegangan </a:t>
            </a:r>
            <a:r>
              <a:rPr lang="id-ID" sz="2400" i="1" dirty="0"/>
              <a:t>forehand </a:t>
            </a:r>
            <a:r>
              <a:rPr lang="id-ID" sz="2400" dirty="0"/>
              <a:t>seperti </a:t>
            </a:r>
            <a:r>
              <a:rPr lang="id-ID" sz="2400" dirty="0" smtClean="0"/>
              <a:t>berjabat 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Raket </a:t>
            </a:r>
            <a:r>
              <a:rPr lang="id-ID" sz="2400" dirty="0"/>
              <a:t>ditarik ke samping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Pergelangan </a:t>
            </a:r>
            <a:r>
              <a:rPr lang="id-ID" sz="2400" dirty="0"/>
              <a:t>tangan agak </a:t>
            </a:r>
            <a:r>
              <a:rPr lang="id-ID" sz="2400" dirty="0" smtClean="0"/>
              <a:t>dibengkokkan.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Kok </a:t>
            </a:r>
            <a:r>
              <a:rPr lang="id-ID" sz="2400" dirty="0"/>
              <a:t>yang datang dipukul dengan pegangan </a:t>
            </a:r>
            <a:r>
              <a:rPr lang="id-ID" sz="2400" i="1" dirty="0" smtClean="0"/>
              <a:t>forehand</a:t>
            </a:r>
            <a:r>
              <a:rPr lang="id-ID" sz="2400" dirty="0" smtClean="0"/>
              <a:t>.</a:t>
            </a:r>
          </a:p>
        </p:txBody>
      </p:sp>
      <p:pic>
        <p:nvPicPr>
          <p:cNvPr id="6" name="Picture 68" descr="D:\JOB ERLANGGA\PPT PJOK SMP VIII Kurikulum Merdeka\PJOK SMP VIII KM\Powerpoint\Bab 2\1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83" y="1144387"/>
            <a:ext cx="3514182" cy="57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57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1084" y="672365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803003" y="2150828"/>
            <a:ext cx="61754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memegang raket saat menerima servis dengan </a:t>
            </a:r>
            <a:r>
              <a:rPr lang="id-ID" sz="2400" dirty="0" smtClean="0"/>
              <a:t>pegangan</a:t>
            </a:r>
            <a:r>
              <a:rPr lang="id-ID" sz="2400" dirty="0"/>
              <a:t> </a:t>
            </a:r>
            <a:r>
              <a:rPr lang="id-ID" sz="2400" i="1" dirty="0" smtClean="0"/>
              <a:t>backhand</a:t>
            </a:r>
            <a:r>
              <a:rPr lang="id-ID" sz="2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Pegang </a:t>
            </a:r>
            <a:r>
              <a:rPr lang="id-ID" sz="2400" dirty="0"/>
              <a:t>raket dengan pegangan </a:t>
            </a:r>
            <a:r>
              <a:rPr lang="id-ID" sz="2400" i="1" dirty="0"/>
              <a:t>backhand </a:t>
            </a:r>
            <a:r>
              <a:rPr lang="id-ID" sz="2400" dirty="0"/>
              <a:t>dengan </a:t>
            </a:r>
            <a:r>
              <a:rPr lang="id-ID" sz="2400" dirty="0" smtClean="0"/>
              <a:t>jari telunjuk</a:t>
            </a:r>
            <a:r>
              <a:rPr lang="id-ID" sz="2400" dirty="0"/>
              <a:t> </a:t>
            </a:r>
            <a:r>
              <a:rPr lang="id-ID" sz="2400" dirty="0" smtClean="0"/>
              <a:t>menempel </a:t>
            </a:r>
            <a:r>
              <a:rPr lang="id-ID" sz="2400" dirty="0"/>
              <a:t>di sepanjang sisi </a:t>
            </a:r>
            <a:r>
              <a:rPr lang="id-ID" sz="2400" dirty="0" smtClean="0"/>
              <a:t>raket.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Raket bagian atas diputar dari 20° sampai 90° ke arah </a:t>
            </a:r>
            <a:r>
              <a:rPr lang="id-ID" sz="2400" dirty="0" smtClean="0"/>
              <a:t>tubuh menyilang </a:t>
            </a:r>
            <a:r>
              <a:rPr lang="id-ID" sz="2400" dirty="0"/>
              <a:t>di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Kok </a:t>
            </a:r>
            <a:r>
              <a:rPr lang="id-ID" sz="2400" dirty="0"/>
              <a:t>yang datang dipukul dengan pegangan </a:t>
            </a:r>
            <a:r>
              <a:rPr lang="id-ID" sz="2400" i="1" dirty="0" smtClean="0"/>
              <a:t>backhand</a:t>
            </a:r>
            <a:r>
              <a:rPr lang="id-ID" sz="2400" dirty="0" smtClean="0"/>
              <a:t>.</a:t>
            </a:r>
          </a:p>
        </p:txBody>
      </p:sp>
      <p:pic>
        <p:nvPicPr>
          <p:cNvPr id="7" name="Picture 69" descr="D:\JOB ERLANGGA\PPT PJOK SMP VIII Kurikulum Merdeka\PJOK SMP VIII KM\Powerpoint\Bab 2\1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88" y="1729300"/>
            <a:ext cx="6311947" cy="425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6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1084" y="672365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803003" y="2150828"/>
            <a:ext cx="61754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memegang raket saat menerima servis dengan </a:t>
            </a:r>
            <a:r>
              <a:rPr lang="id-ID" sz="2400" dirty="0" smtClean="0"/>
              <a:t>pegangan</a:t>
            </a:r>
            <a:r>
              <a:rPr lang="id-ID" sz="2400" dirty="0"/>
              <a:t> </a:t>
            </a:r>
            <a:r>
              <a:rPr lang="id-ID" sz="2400" i="1" dirty="0" smtClean="0"/>
              <a:t>backhand</a:t>
            </a:r>
            <a:r>
              <a:rPr lang="id-ID" sz="2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Pegang </a:t>
            </a:r>
            <a:r>
              <a:rPr lang="id-ID" sz="2400" dirty="0"/>
              <a:t>raket dengan pegangan </a:t>
            </a:r>
            <a:r>
              <a:rPr lang="id-ID" sz="2400" i="1" dirty="0"/>
              <a:t>backhand </a:t>
            </a:r>
            <a:r>
              <a:rPr lang="id-ID" sz="2400" dirty="0"/>
              <a:t>dengan </a:t>
            </a:r>
            <a:r>
              <a:rPr lang="id-ID" sz="2400" dirty="0" smtClean="0"/>
              <a:t>jari telunjuk</a:t>
            </a:r>
            <a:r>
              <a:rPr lang="id-ID" sz="2400" dirty="0"/>
              <a:t> </a:t>
            </a:r>
            <a:r>
              <a:rPr lang="id-ID" sz="2400" dirty="0" smtClean="0"/>
              <a:t>menempel </a:t>
            </a:r>
            <a:r>
              <a:rPr lang="id-ID" sz="2400" dirty="0"/>
              <a:t>di sepanjang sisi </a:t>
            </a:r>
            <a:r>
              <a:rPr lang="id-ID" sz="2400" dirty="0" smtClean="0"/>
              <a:t>raket.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Raket bagian atas diputar dari 20° sampai 90° ke arah </a:t>
            </a:r>
            <a:r>
              <a:rPr lang="id-ID" sz="2400" dirty="0" smtClean="0"/>
              <a:t>tubuh menyilang </a:t>
            </a:r>
            <a:r>
              <a:rPr lang="id-ID" sz="2400" dirty="0"/>
              <a:t>di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Kok </a:t>
            </a:r>
            <a:r>
              <a:rPr lang="id-ID" sz="2400" dirty="0"/>
              <a:t>yang datang dipukul dengan pegangan </a:t>
            </a:r>
            <a:r>
              <a:rPr lang="id-ID" sz="2400" i="1" dirty="0" smtClean="0"/>
              <a:t>backhand</a:t>
            </a:r>
            <a:r>
              <a:rPr lang="id-ID" sz="2400" dirty="0" smtClean="0"/>
              <a:t>.</a:t>
            </a:r>
          </a:p>
        </p:txBody>
      </p:sp>
      <p:pic>
        <p:nvPicPr>
          <p:cNvPr id="7" name="Picture 69" descr="D:\JOB ERLANGGA\PPT PJOK SMP VIII Kurikulum Merdeka\PJOK SMP VIII KM\Powerpoint\Bab 2\1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88" y="1729300"/>
            <a:ext cx="6311947" cy="425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73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231694" y="308556"/>
            <a:ext cx="4733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Memegang Raket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" name="0036130200.0066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5328" y="1255930"/>
            <a:ext cx="9308694" cy="519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0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91034" y="893619"/>
            <a:ext cx="9313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Posisi Berdiri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</a:t>
            </a:r>
            <a:r>
              <a:rPr lang="nb-NO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nce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909790" y="1651575"/>
            <a:ext cx="617542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posisi berdiri (</a:t>
            </a:r>
            <a:r>
              <a:rPr lang="id-ID" sz="2400" i="1" dirty="0"/>
              <a:t>stance</a:t>
            </a:r>
            <a:r>
              <a:rPr lang="id-ID" sz="2400" dirty="0"/>
              <a:t>) saat </a:t>
            </a:r>
            <a:r>
              <a:rPr lang="id-ID" sz="2400" dirty="0" smtClean="0"/>
              <a:t>melakukan</a:t>
            </a:r>
            <a:r>
              <a:rPr lang="id-ID" sz="2400" dirty="0"/>
              <a:t> </a:t>
            </a:r>
            <a:r>
              <a:rPr lang="id-ID" sz="2400" dirty="0" smtClean="0"/>
              <a:t>servis: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Pemain berdiri di sudut depan garis tengah </a:t>
            </a:r>
            <a:r>
              <a:rPr lang="id-ID" sz="2400" dirty="0" smtClean="0"/>
              <a:t>daerah servis.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Kaki </a:t>
            </a:r>
            <a:r>
              <a:rPr lang="id-ID" sz="2400" dirty="0"/>
              <a:t>kiri di depan dan kaki kanan di </a:t>
            </a:r>
            <a:r>
              <a:rPr lang="id-ID" sz="2400" dirty="0" smtClean="0"/>
              <a:t>belakang.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Untuk servis </a:t>
            </a:r>
            <a:r>
              <a:rPr lang="id-ID" sz="2400" i="1" dirty="0"/>
              <a:t>forehand </a:t>
            </a:r>
            <a:r>
              <a:rPr lang="id-ID" sz="2400" dirty="0"/>
              <a:t>(gambar A), berat badan bertumpu </a:t>
            </a:r>
            <a:r>
              <a:rPr lang="id-ID" sz="2400" dirty="0" smtClean="0"/>
              <a:t>pada kaki 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Kaki </a:t>
            </a:r>
            <a:r>
              <a:rPr lang="id-ID" sz="2400" dirty="0"/>
              <a:t>kanan di depan dan kaki kiri di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Untuk </a:t>
            </a:r>
            <a:r>
              <a:rPr lang="id-ID" sz="2400" dirty="0"/>
              <a:t>servis </a:t>
            </a:r>
            <a:r>
              <a:rPr lang="id-ID" sz="2400" i="1" dirty="0"/>
              <a:t>backhand </a:t>
            </a:r>
            <a:r>
              <a:rPr lang="id-ID" sz="2400" dirty="0"/>
              <a:t>(gambar B), berat </a:t>
            </a:r>
            <a:r>
              <a:rPr lang="id-ID" sz="2400" dirty="0" smtClean="0"/>
              <a:t>badan bertumpu</a:t>
            </a:r>
            <a:r>
              <a:rPr lang="id-ID" sz="2400" dirty="0"/>
              <a:t> </a:t>
            </a:r>
            <a:r>
              <a:rPr lang="id-ID" sz="2400" dirty="0" smtClean="0"/>
              <a:t>pada </a:t>
            </a:r>
            <a:r>
              <a:rPr lang="id-ID" sz="2400" dirty="0"/>
              <a:t>kaki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Saat </a:t>
            </a:r>
            <a:r>
              <a:rPr lang="id-ID" sz="2400" dirty="0"/>
              <a:t>kok dipukul, berat badan pindah ke </a:t>
            </a:r>
            <a:r>
              <a:rPr lang="id-ID" sz="2400" dirty="0" smtClean="0"/>
              <a:t>depan.</a:t>
            </a:r>
            <a:endParaRPr lang="en-ID" sz="2400" dirty="0"/>
          </a:p>
        </p:txBody>
      </p:sp>
      <p:pic>
        <p:nvPicPr>
          <p:cNvPr id="8210" name="Picture 18" descr="D:\JOB ERLANGGA\PPT PJOK SMP VIII Kurikulum Merdeka\PJOK SMP VIII KM\Powerpoint\Bab 2\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42" y="1651575"/>
            <a:ext cx="6330121" cy="431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2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00882" y="987404"/>
            <a:ext cx="9313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Posisi Berdiri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</a:t>
            </a:r>
            <a:r>
              <a:rPr lang="nb-NO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nce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036711" y="2112159"/>
            <a:ext cx="665730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t-IT" sz="2400" dirty="0"/>
              <a:t>posisi berdiri (</a:t>
            </a:r>
            <a:r>
              <a:rPr lang="it-IT" sz="2400" i="1" dirty="0"/>
              <a:t>stance</a:t>
            </a:r>
            <a:r>
              <a:rPr lang="it-IT" sz="2400" dirty="0"/>
              <a:t>) saat </a:t>
            </a:r>
            <a:r>
              <a:rPr lang="it-IT" sz="2400" dirty="0" smtClean="0"/>
              <a:t>menerima</a:t>
            </a:r>
            <a:r>
              <a:rPr lang="id-ID" sz="2400" dirty="0" smtClean="0"/>
              <a:t> </a:t>
            </a:r>
            <a:r>
              <a:rPr lang="it-IT" sz="2400" dirty="0" smtClean="0"/>
              <a:t>servis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Pemain berdiri di tengah daerah </a:t>
            </a:r>
            <a:r>
              <a:rPr lang="id-ID" sz="2400" dirty="0" smtClean="0"/>
              <a:t>servis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Kaki </a:t>
            </a:r>
            <a:r>
              <a:rPr lang="id-ID" sz="2400" dirty="0"/>
              <a:t>kiri di depan dan kaki kanan di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Berat </a:t>
            </a:r>
            <a:r>
              <a:rPr lang="id-ID" sz="2400" dirty="0"/>
              <a:t>badan bertumpu pada kaki depan dengan posisi </a:t>
            </a:r>
            <a:r>
              <a:rPr lang="id-ID" sz="2400" dirty="0" smtClean="0"/>
              <a:t>stabil dan </a:t>
            </a:r>
            <a:r>
              <a:rPr lang="id-ID" sz="2400" dirty="0"/>
              <a:t>kedua kaki agak </a:t>
            </a:r>
            <a:r>
              <a:rPr lang="id-ID" sz="2400" dirty="0" smtClean="0"/>
              <a:t>jinjit.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Pada </a:t>
            </a:r>
            <a:r>
              <a:rPr lang="id-ID" sz="2400" dirty="0"/>
              <a:t>saat melakukan servis, berat badan dipindah </a:t>
            </a:r>
            <a:r>
              <a:rPr lang="id-ID" sz="2400" dirty="0" smtClean="0"/>
              <a:t>ke arah</a:t>
            </a:r>
            <a:r>
              <a:rPr lang="id-ID" sz="2400" dirty="0"/>
              <a:t> </a:t>
            </a:r>
            <a:r>
              <a:rPr lang="id-ID" sz="2400" dirty="0" smtClean="0"/>
              <a:t>datangnya kok.</a:t>
            </a:r>
            <a:endParaRPr lang="en-ID" sz="2400" dirty="0"/>
          </a:p>
        </p:txBody>
      </p:sp>
      <p:pic>
        <p:nvPicPr>
          <p:cNvPr id="9233" name="Picture 17" descr="D:\JOB ERLANGGA\PPT PJOK SMP VIII Kurikulum Merdeka\PJOK SMP VIII KM\Powerpoint\Bab 2\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72" y="974630"/>
            <a:ext cx="3509796" cy="544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47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Posisi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Berdiri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</a:t>
            </a:r>
            <a:r>
              <a:rPr lang="nb-NO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nce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0036130200.0058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14829"/>
            <a:ext cx="8669424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K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ki (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Footwork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3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7482624" y="2439749"/>
            <a:ext cx="448184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 smtClean="0">
                <a:cs typeface="Arial" panose="020B0604020202020204" pitchFamily="34" charset="0"/>
              </a:rPr>
              <a:t>Variasi </a:t>
            </a:r>
            <a:r>
              <a:rPr lang="id-ID" sz="2400" dirty="0">
                <a:cs typeface="Arial" panose="020B0604020202020204" pitchFamily="34" charset="0"/>
              </a:rPr>
              <a:t>gerak spesifik gerakan</a:t>
            </a:r>
            <a:br>
              <a:rPr lang="id-ID" sz="2400" dirty="0">
                <a:cs typeface="Arial" panose="020B0604020202020204" pitchFamily="34" charset="0"/>
              </a:rPr>
            </a:br>
            <a:r>
              <a:rPr lang="id-ID" sz="2400" dirty="0">
                <a:cs typeface="Arial" panose="020B0604020202020204" pitchFamily="34" charset="0"/>
              </a:rPr>
              <a:t>kaki (</a:t>
            </a:r>
            <a:r>
              <a:rPr lang="id-ID" sz="2400" i="1" dirty="0">
                <a:cs typeface="Arial" panose="020B0604020202020204" pitchFamily="34" charset="0"/>
              </a:rPr>
              <a:t>footwork</a:t>
            </a:r>
            <a:r>
              <a:rPr lang="id-ID" sz="2400" dirty="0">
                <a:cs typeface="Arial" panose="020B0604020202020204" pitchFamily="34" charset="0"/>
              </a:rPr>
              <a:t>) dilakukan dengan berbagai gerak ke semua </a:t>
            </a:r>
            <a:r>
              <a:rPr lang="id-ID" sz="2400" dirty="0" smtClean="0">
                <a:cs typeface="Arial" panose="020B0604020202020204" pitchFamily="34" charset="0"/>
              </a:rPr>
              <a:t>penjuru atau </a:t>
            </a:r>
            <a:r>
              <a:rPr lang="id-ID" sz="2400" dirty="0">
                <a:cs typeface="Arial" panose="020B0604020202020204" pitchFamily="34" charset="0"/>
              </a:rPr>
              <a:t>arah. Latihan </a:t>
            </a:r>
            <a:r>
              <a:rPr lang="id-ID" sz="2400" dirty="0" smtClean="0">
                <a:cs typeface="Arial" panose="020B0604020202020204" pitchFamily="34" charset="0"/>
              </a:rPr>
              <a:t>tersebut bertujuan </a:t>
            </a:r>
            <a:r>
              <a:rPr lang="id-ID" sz="2400" dirty="0">
                <a:cs typeface="Arial" panose="020B0604020202020204" pitchFamily="34" charset="0"/>
              </a:rPr>
              <a:t>agar kaki dapat </a:t>
            </a:r>
            <a:r>
              <a:rPr lang="id-ID" sz="2400" dirty="0" smtClean="0">
                <a:cs typeface="Arial" panose="020B0604020202020204" pitchFamily="34" charset="0"/>
              </a:rPr>
              <a:t>menyangga tubuh </a:t>
            </a:r>
            <a:r>
              <a:rPr lang="id-ID" sz="2400" dirty="0">
                <a:cs typeface="Arial" panose="020B0604020202020204" pitchFamily="34" charset="0"/>
              </a:rPr>
              <a:t>dengan baik </a:t>
            </a:r>
            <a:r>
              <a:rPr lang="id-ID" sz="2400" dirty="0" smtClean="0">
                <a:cs typeface="Arial" panose="020B0604020202020204" pitchFamily="34" charset="0"/>
              </a:rPr>
              <a:t>ketika bergerak </a:t>
            </a:r>
            <a:r>
              <a:rPr lang="id-ID" sz="2400" dirty="0">
                <a:cs typeface="Arial" panose="020B0604020202020204" pitchFamily="34" charset="0"/>
              </a:rPr>
              <a:t>mengejar </a:t>
            </a:r>
            <a:r>
              <a:rPr lang="id-ID" sz="2400" dirty="0" smtClean="0">
                <a:cs typeface="Arial" panose="020B0604020202020204" pitchFamily="34" charset="0"/>
              </a:rPr>
              <a:t>kok.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10255" name="Picture 15" descr="D:\JOB ERLANGGA\PPT PJOK SMP VIII Kurikulum Merdeka\PJOK SMP VIII KM\Powerpoint\Bab 2\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978"/>
            <a:ext cx="7794178" cy="514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2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39518" y="969231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G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ki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Footwork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498483" y="1877874"/>
            <a:ext cx="769351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</a:t>
            </a:r>
            <a:r>
              <a:rPr lang="id-ID" sz="2200" dirty="0" smtClean="0">
                <a:cs typeface="Arial" panose="020B0604020202020204" pitchFamily="34" charset="0"/>
              </a:rPr>
              <a:t>ger</a:t>
            </a:r>
            <a:r>
              <a:rPr lang="id-ID" sz="2200" dirty="0" smtClean="0"/>
              <a:t>akan kaki (footwork):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di tengah lapangan dengan posisi kaki </a:t>
            </a:r>
            <a:r>
              <a:rPr lang="id-ID" sz="2200" dirty="0" smtClean="0"/>
              <a:t>sejajar dengan</a:t>
            </a:r>
            <a:r>
              <a:rPr lang="id-ID" sz="2200" dirty="0"/>
              <a:t/>
            </a:r>
            <a:br>
              <a:rPr lang="id-ID" sz="2200" dirty="0"/>
            </a:br>
            <a:r>
              <a:rPr lang="id-ID" sz="2200" dirty="0"/>
              <a:t>tumit agak diangkat saat menunggu datangnya </a:t>
            </a:r>
            <a:r>
              <a:rPr lang="id-ID" sz="2200" dirty="0" smtClean="0"/>
              <a:t>kok.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Langkahlah </a:t>
            </a:r>
            <a:r>
              <a:rPr lang="id-ID" sz="2200" dirty="0"/>
              <a:t>kaki ke depan dengan kaki kanan atau ke </a:t>
            </a:r>
            <a:r>
              <a:rPr lang="id-ID" sz="2200" dirty="0" smtClean="0"/>
              <a:t>depan kiri </a:t>
            </a:r>
            <a:r>
              <a:rPr lang="id-ID" sz="2200" dirty="0"/>
              <a:t>(ke arah nomor 1 dan 2 pada gambar), lalu kembali </a:t>
            </a:r>
            <a:r>
              <a:rPr lang="id-ID" sz="2200" dirty="0" smtClean="0"/>
              <a:t>ke tengah.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Melangkahlah </a:t>
            </a:r>
            <a:r>
              <a:rPr lang="id-ID" sz="2200" dirty="0"/>
              <a:t>ke samping kiri (ke arah nomor 3 pada </a:t>
            </a:r>
            <a:r>
              <a:rPr lang="id-ID" sz="2200" dirty="0" smtClean="0"/>
              <a:t>gambar) atau </a:t>
            </a:r>
            <a:r>
              <a:rPr lang="id-ID" sz="2200" dirty="0"/>
              <a:t>ke kanan (ke arah nomor 4 pada gambar), lalu </a:t>
            </a:r>
            <a:r>
              <a:rPr lang="id-ID" sz="2200" dirty="0" smtClean="0"/>
              <a:t>kembali ke tengah.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Dari </a:t>
            </a:r>
            <a:r>
              <a:rPr lang="id-ID" sz="2200" dirty="0"/>
              <a:t>posisi tengah, melangkahlah mundur ke kanan (ke </a:t>
            </a:r>
            <a:r>
              <a:rPr lang="id-ID" sz="2200" dirty="0" smtClean="0"/>
              <a:t>arah nomor </a:t>
            </a:r>
            <a:r>
              <a:rPr lang="id-ID" sz="2200" dirty="0"/>
              <a:t>5 pada gambar) atau mundur ke kiri belakang (ke </a:t>
            </a:r>
            <a:r>
              <a:rPr lang="id-ID" sz="2200" dirty="0" smtClean="0"/>
              <a:t>arah nomor </a:t>
            </a:r>
            <a:r>
              <a:rPr lang="id-ID" sz="2200" dirty="0"/>
              <a:t>6 pada gambar), lalu kembali ke </a:t>
            </a:r>
            <a:r>
              <a:rPr lang="id-ID" sz="2200" dirty="0" smtClean="0"/>
              <a:t>tengah.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Lakukanlah </a:t>
            </a:r>
            <a:r>
              <a:rPr lang="id-ID" sz="2200" dirty="0"/>
              <a:t>gerakan tersebut secara </a:t>
            </a:r>
            <a:r>
              <a:rPr lang="id-ID" sz="2200" dirty="0" smtClean="0"/>
              <a:t>berulang.</a:t>
            </a:r>
            <a:endParaRPr lang="en-ID" sz="2200" dirty="0"/>
          </a:p>
        </p:txBody>
      </p:sp>
      <p:pic>
        <p:nvPicPr>
          <p:cNvPr id="11279" name="Picture 15" descr="D:\JOB ERLANGGA\PPT PJOK SMP VIII Kurikulum Merdeka\PJOK SMP VIII KM\Powerpoint\Bab 2\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42" y="1230841"/>
            <a:ext cx="3660385" cy="505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3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K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ki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Footwork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0036130200.0061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14829"/>
            <a:ext cx="8606972" cy="480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219996" y="5622208"/>
            <a:ext cx="1810303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cs typeface="Arial" pitchFamily="34" charset="0"/>
              </a:rPr>
              <a:t>Sumber</a:t>
            </a:r>
            <a:r>
              <a:rPr lang="en-US" sz="1200" dirty="0">
                <a:cs typeface="Arial" pitchFamily="34" charset="0"/>
              </a:rPr>
              <a:t>: </a:t>
            </a:r>
            <a:r>
              <a:rPr lang="id-ID" sz="1200" i="1" dirty="0">
                <a:cs typeface="Arial" pitchFamily="34" charset="0"/>
              </a:rPr>
              <a:t>shutterstock.com</a:t>
            </a:r>
            <a:endParaRPr lang="en-US" sz="1200" i="1" dirty="0"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E3F6FAEA-0132-A009-ED46-ED113C2DB671}"/>
              </a:ext>
            </a:extLst>
          </p:cNvPr>
          <p:cNvGrpSpPr/>
          <p:nvPr/>
        </p:nvGrpSpPr>
        <p:grpSpPr>
          <a:xfrm>
            <a:off x="0" y="1561824"/>
            <a:ext cx="6601139" cy="3935074"/>
            <a:chOff x="0" y="1847850"/>
            <a:chExt cx="4685630" cy="295130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CC72A31-61D8-3361-CA1D-C13465408F0E}"/>
                </a:ext>
              </a:extLst>
            </p:cNvPr>
            <p:cNvSpPr/>
            <p:nvPr/>
          </p:nvSpPr>
          <p:spPr>
            <a:xfrm>
              <a:off x="1" y="2190750"/>
              <a:ext cx="4685629" cy="26084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memegang raket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memegang raket</a:t>
              </a:r>
              <a:r>
                <a:rPr lang="id-ID" sz="2000" dirty="0" smtClean="0"/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posisi berdiri (</a:t>
              </a:r>
              <a:r>
                <a:rPr lang="id-ID" sz="2000" i="1" dirty="0"/>
                <a:t>stance</a:t>
              </a:r>
              <a:r>
                <a:rPr lang="id-ID" sz="2000" dirty="0" smtClean="0"/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posisi berdiri (</a:t>
              </a:r>
              <a:r>
                <a:rPr lang="id-ID" sz="2000" i="1" dirty="0"/>
                <a:t>stance</a:t>
              </a:r>
              <a:r>
                <a:rPr lang="id-ID" sz="2000" dirty="0" smtClean="0"/>
                <a:t>).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68562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A1DE567-DA1C-5C7F-36FE-182B3F68F8C3}"/>
              </a:ext>
            </a:extLst>
          </p:cNvPr>
          <p:cNvSpPr/>
          <p:nvPr/>
        </p:nvSpPr>
        <p:spPr>
          <a:xfrm>
            <a:off x="202909" y="1587304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xmlns="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4BE65CE-486A-79B3-C511-6110682F2D82}"/>
              </a:ext>
            </a:extLst>
          </p:cNvPr>
          <p:cNvSpPr txBox="1"/>
          <p:nvPr/>
        </p:nvSpPr>
        <p:spPr>
          <a:xfrm>
            <a:off x="1456842" y="241892"/>
            <a:ext cx="6180329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Variasi Gerak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Net: Bulu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Tangkis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D95756D-6634-3420-0CF4-E7957C2C2D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839" y="1561824"/>
            <a:ext cx="5267460" cy="3877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Servis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4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566671" y="4860059"/>
            <a:ext cx="67152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gerak </a:t>
            </a:r>
            <a:r>
              <a:rPr lang="id-ID" sz="2400" dirty="0">
                <a:cs typeface="Arial" panose="020B0604020202020204" pitchFamily="34" charset="0"/>
              </a:rPr>
              <a:t>posisi berdiri (</a:t>
            </a:r>
            <a:r>
              <a:rPr lang="id-ID" sz="2400" i="1" dirty="0">
                <a:cs typeface="Arial" panose="020B0604020202020204" pitchFamily="34" charset="0"/>
              </a:rPr>
              <a:t>stance</a:t>
            </a:r>
            <a:r>
              <a:rPr lang="id-ID" sz="2400" dirty="0">
                <a:cs typeface="Arial" panose="020B0604020202020204" pitchFamily="34" charset="0"/>
              </a:rPr>
              <a:t>) saat melakukan </a:t>
            </a:r>
            <a:r>
              <a:rPr lang="id-ID" sz="2400" dirty="0" smtClean="0">
                <a:cs typeface="Arial" panose="020B0604020202020204" pitchFamily="34" charset="0"/>
              </a:rPr>
              <a:t>servis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7843005" y="4872422"/>
            <a:ext cx="41543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s</a:t>
            </a:r>
            <a:r>
              <a:rPr lang="sv-SE" sz="2400" dirty="0" smtClean="0">
                <a:cs typeface="Arial" panose="020B0604020202020204" pitchFamily="34" charset="0"/>
              </a:rPr>
              <a:t>ervis </a:t>
            </a:r>
            <a:r>
              <a:rPr lang="sv-SE" sz="2400" dirty="0">
                <a:cs typeface="Arial" panose="020B0604020202020204" pitchFamily="34" charset="0"/>
              </a:rPr>
              <a:t>ke arah sasaran bendera 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12329" name="Picture 41" descr="D:\JOB ERLANGGA\PPT PJOK SMP VIII Kurikulum Merdeka\PJOK SMP VIII KM\Powerpoint\Bab 2\14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931833"/>
            <a:ext cx="4110507" cy="299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0" name="Picture 42" descr="D:\JOB ERLANGGA\PPT PJOK SMP VIII Kurikulum Merdeka\PJOK SMP VIII KM\Powerpoint\Bab 2\14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40" y="1896334"/>
            <a:ext cx="4207971" cy="306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1" name="Picture 43" descr="D:\JOB ERLANGGA\PPT PJOK SMP VIII Kurikulum Merdeka\PJOK SMP VIII KM\Powerpoint\Bab 2\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320" y="1665502"/>
            <a:ext cx="4402336" cy="320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41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Smes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329736" y="1621517"/>
            <a:ext cx="769351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servis </a:t>
            </a:r>
            <a:r>
              <a:rPr lang="id-ID" sz="2200" dirty="0" smtClean="0"/>
              <a:t>panjang: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dengan posisi kaki kanan berada di depan </a:t>
            </a:r>
            <a:r>
              <a:rPr lang="id-ID" sz="2200" dirty="0" smtClean="0"/>
              <a:t>dengan tangan </a:t>
            </a:r>
            <a:r>
              <a:rPr lang="id-ID" sz="2200" dirty="0"/>
              <a:t>kanan memegang raket jika kamu memegang </a:t>
            </a:r>
            <a:r>
              <a:rPr lang="id-ID" sz="2200" dirty="0" smtClean="0"/>
              <a:t>raket dengan </a:t>
            </a:r>
            <a:r>
              <a:rPr lang="id-ID" sz="2200" dirty="0"/>
              <a:t>tangan kanan, begitu juga </a:t>
            </a:r>
            <a:r>
              <a:rPr lang="id-ID" sz="2200" dirty="0" smtClean="0"/>
              <a:t>sebaliknya.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Pada </a:t>
            </a:r>
            <a:r>
              <a:rPr lang="id-ID" sz="2200" dirty="0"/>
              <a:t>saat memukul kok, bagian atas raket harus berada </a:t>
            </a:r>
            <a:r>
              <a:rPr lang="id-ID" sz="2200" dirty="0" smtClean="0"/>
              <a:t>di bawah.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Perkenaan </a:t>
            </a:r>
            <a:r>
              <a:rPr lang="id-ID" sz="2200" dirty="0"/>
              <a:t>kok dengan raket harus berada di bawah </a:t>
            </a:r>
            <a:r>
              <a:rPr lang="id-ID" sz="2200" dirty="0" smtClean="0"/>
              <a:t>pinggang.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Kok </a:t>
            </a:r>
            <a:r>
              <a:rPr lang="id-ID" sz="2200" dirty="0"/>
              <a:t>dipukul dengan ayunan keras, siku agak </a:t>
            </a:r>
            <a:r>
              <a:rPr lang="id-ID" sz="2200" dirty="0" smtClean="0"/>
              <a:t>dibengkokkan dan </a:t>
            </a:r>
            <a:r>
              <a:rPr lang="id-ID" sz="2200" dirty="0"/>
              <a:t>badan sedikit </a:t>
            </a:r>
            <a:r>
              <a:rPr lang="id-ID" sz="2200" dirty="0" smtClean="0"/>
              <a:t>dimiringkan.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Kaki </a:t>
            </a:r>
            <a:r>
              <a:rPr lang="id-ID" sz="2200" dirty="0"/>
              <a:t>tidak melangkah ketika kok dipukul, tetapi hanya </a:t>
            </a:r>
            <a:r>
              <a:rPr lang="id-ID" sz="2200" dirty="0" smtClean="0"/>
              <a:t>bergeser.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Lakukanlah </a:t>
            </a:r>
            <a:r>
              <a:rPr lang="id-ID" sz="2200" dirty="0"/>
              <a:t>secara mandiri dan sesuaikan dengan </a:t>
            </a:r>
            <a:r>
              <a:rPr lang="id-ID" sz="2200" dirty="0" smtClean="0"/>
              <a:t>kemampuanmu.</a:t>
            </a:r>
            <a:endParaRPr lang="en-ID" sz="2200" dirty="0"/>
          </a:p>
        </p:txBody>
      </p:sp>
      <p:pic>
        <p:nvPicPr>
          <p:cNvPr id="13328" name="Picture 16" descr="D:\JOB ERLANGGA\PPT PJOK SMP VIII Kurikulum Merdeka\PJOK SMP VIII KM\Powerpoint\Bab 2\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39" y="869846"/>
            <a:ext cx="3534333" cy="54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75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Smes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3317161" y="1812333"/>
            <a:ext cx="8685187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servis </a:t>
            </a:r>
            <a:r>
              <a:rPr lang="id-ID" sz="2200" dirty="0" smtClean="0"/>
              <a:t>pendek: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dengan posisi kaki kanan berada di depan </a:t>
            </a:r>
            <a:r>
              <a:rPr lang="id-ID" sz="2200" dirty="0" smtClean="0"/>
              <a:t>dengan  tangan </a:t>
            </a:r>
            <a:r>
              <a:rPr lang="id-ID" sz="2200" dirty="0"/>
              <a:t>kanan memegang raket jika kamu memegang </a:t>
            </a:r>
            <a:r>
              <a:rPr lang="id-ID" sz="2200" dirty="0" smtClean="0"/>
              <a:t>raket dengan </a:t>
            </a:r>
            <a:r>
              <a:rPr lang="id-ID" sz="2200" dirty="0"/>
              <a:t>tangan kanan, begitu juga </a:t>
            </a:r>
            <a:r>
              <a:rPr lang="id-ID" sz="2200" dirty="0" smtClean="0"/>
              <a:t>sebaliknya.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Raket </a:t>
            </a:r>
            <a:r>
              <a:rPr lang="id-ID" sz="2200" dirty="0"/>
              <a:t>dipegang dengan pegangan </a:t>
            </a:r>
            <a:r>
              <a:rPr lang="id-ID" sz="2200" i="1" dirty="0"/>
              <a:t>backhand</a:t>
            </a:r>
            <a:r>
              <a:rPr lang="id-ID" sz="2200" dirty="0"/>
              <a:t>. Perhatikan </a:t>
            </a:r>
            <a:r>
              <a:rPr lang="id-ID" sz="2200" dirty="0" smtClean="0"/>
              <a:t>posisi dan </a:t>
            </a:r>
            <a:r>
              <a:rPr lang="id-ID" sz="2200" dirty="0"/>
              <a:t>sikap berdiri lawan yang berada di belakang sehingga </a:t>
            </a:r>
            <a:r>
              <a:rPr lang="id-ID" sz="2200" dirty="0" smtClean="0"/>
              <a:t>kok terarah </a:t>
            </a:r>
            <a:r>
              <a:rPr lang="id-ID" sz="2200" dirty="0"/>
              <a:t>ke sasaran yang tepat dan sesuai </a:t>
            </a:r>
            <a:r>
              <a:rPr lang="id-ID" sz="2200" dirty="0" smtClean="0"/>
              <a:t>perkiraan.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Ayunkan </a:t>
            </a:r>
            <a:r>
              <a:rPr lang="id-ID" sz="2200" dirty="0"/>
              <a:t>raket relatif pendek sehingga kok hanya </a:t>
            </a:r>
            <a:r>
              <a:rPr lang="id-ID" sz="2200" dirty="0" smtClean="0"/>
              <a:t>didorong dengan </a:t>
            </a:r>
            <a:r>
              <a:rPr lang="id-ID" sz="2200" dirty="0"/>
              <a:t>bantuan peralihan berat badan dari belakang ke </a:t>
            </a:r>
            <a:r>
              <a:rPr lang="id-ID" sz="2200" dirty="0" smtClean="0"/>
              <a:t>kaki depan.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Kok </a:t>
            </a:r>
            <a:r>
              <a:rPr lang="id-ID" sz="2200" dirty="0"/>
              <a:t>dipukul dengan ayunan pelan, siku agak </a:t>
            </a:r>
            <a:r>
              <a:rPr lang="id-ID" sz="2200" dirty="0" smtClean="0"/>
              <a:t>dibengkokkan, dan </a:t>
            </a:r>
            <a:r>
              <a:rPr lang="id-ID" sz="2200" dirty="0"/>
              <a:t>badan sedikit </a:t>
            </a:r>
            <a:r>
              <a:rPr lang="id-ID" sz="2200" dirty="0" smtClean="0"/>
              <a:t>dimiringkan.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Kaki </a:t>
            </a:r>
            <a:r>
              <a:rPr lang="id-ID" sz="2200" dirty="0"/>
              <a:t>tidak melangkah ketika kok dipukul, tetapi hanya </a:t>
            </a:r>
            <a:r>
              <a:rPr lang="id-ID" sz="2200" dirty="0" smtClean="0"/>
              <a:t>bergeser.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Lakukanlah </a:t>
            </a:r>
            <a:r>
              <a:rPr lang="id-ID" sz="2200" dirty="0"/>
              <a:t>secara mandiri, sesuaikan dengan </a:t>
            </a:r>
            <a:r>
              <a:rPr lang="id-ID" sz="2200" dirty="0" smtClean="0"/>
              <a:t>kemampuanmu.</a:t>
            </a:r>
            <a:endParaRPr lang="en-ID" sz="2200" dirty="0"/>
          </a:p>
        </p:txBody>
      </p:sp>
      <p:pic>
        <p:nvPicPr>
          <p:cNvPr id="14351" name="Picture 15" descr="D:\JOB ERLANGGA\PPT PJOK SMP VIII Kurikulum Merdeka\PJOK SMP VIII KM\Powerpoint\Bab 2\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15" y="915303"/>
            <a:ext cx="3446026" cy="544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96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Servis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5" name="0036130200.0066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02151" y="1469582"/>
            <a:ext cx="8787697" cy="490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5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613275" y="5515387"/>
            <a:ext cx="6195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jauh </a:t>
            </a:r>
            <a:r>
              <a:rPr lang="id-ID" sz="2400" i="1" dirty="0">
                <a:cs typeface="Arial" panose="020B0604020202020204" pitchFamily="34" charset="0"/>
              </a:rPr>
              <a:t>forehand </a:t>
            </a:r>
            <a:r>
              <a:rPr lang="id-ID" sz="2400" dirty="0">
                <a:cs typeface="Arial" panose="020B0604020202020204" pitchFamily="34" charset="0"/>
              </a:rPr>
              <a:t>dari atas kepala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6323526" y="5515387"/>
            <a:ext cx="55379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jauh </a:t>
            </a:r>
            <a:r>
              <a:rPr lang="id-ID" sz="2400" i="1" dirty="0">
                <a:cs typeface="Arial" panose="020B0604020202020204" pitchFamily="34" charset="0"/>
              </a:rPr>
              <a:t>forehand </a:t>
            </a:r>
            <a:r>
              <a:rPr lang="id-ID" sz="2400" dirty="0">
                <a:cs typeface="Arial" panose="020B0604020202020204" pitchFamily="34" charset="0"/>
              </a:rPr>
              <a:t>dari bawah </a:t>
            </a:r>
            <a:r>
              <a:rPr lang="id-ID" sz="2400" dirty="0" smtClean="0">
                <a:cs typeface="Arial" panose="020B0604020202020204" pitchFamily="34" charset="0"/>
              </a:rPr>
              <a:t>kepala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15395" name="Picture 35" descr="D:\JOB ERLANGGA\PPT PJOK SMP VIII Kurikulum Merdeka\PJOK SMP VIII KM\Powerpoint\Bab 2\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28" y="1512261"/>
            <a:ext cx="6192428" cy="451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96" name="Picture 36" descr="D:\JOB ERLANGGA\PPT PJOK SMP VIII Kurikulum Merdeka\PJOK SMP VIII KM\Powerpoint\Bab 2\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50" y="1512262"/>
            <a:ext cx="5932073" cy="432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 smtClean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5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1136292" y="5515387"/>
            <a:ext cx="54913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jauh </a:t>
            </a:r>
            <a:r>
              <a:rPr lang="id-ID" sz="2400" i="1" dirty="0">
                <a:cs typeface="Arial" panose="020B0604020202020204" pitchFamily="34" charset="0"/>
              </a:rPr>
              <a:t>backhand </a:t>
            </a:r>
            <a:r>
              <a:rPr lang="id-ID" sz="2400" dirty="0">
                <a:cs typeface="Arial" panose="020B0604020202020204" pitchFamily="34" charset="0"/>
              </a:rPr>
              <a:t>dari atas kepala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6465194" y="5515387"/>
            <a:ext cx="5473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jauh </a:t>
            </a:r>
            <a:r>
              <a:rPr lang="id-ID" sz="2400" i="1" dirty="0">
                <a:cs typeface="Arial" panose="020B0604020202020204" pitchFamily="34" charset="0"/>
              </a:rPr>
              <a:t>backhand </a:t>
            </a:r>
            <a:r>
              <a:rPr lang="id-ID" sz="2400" dirty="0">
                <a:cs typeface="Arial" panose="020B0604020202020204" pitchFamily="34" charset="0"/>
              </a:rPr>
              <a:t>dari bawah kepala </a:t>
            </a:r>
          </a:p>
        </p:txBody>
      </p:sp>
      <p:pic>
        <p:nvPicPr>
          <p:cNvPr id="17446" name="Picture 38" descr="D:\JOB ERLANGGA\PPT PJOK SMP VIII Kurikulum Merdeka\PJOK SMP VIII KM\Powerpoint\Bab 2\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96" y="1512262"/>
            <a:ext cx="6197198" cy="45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6" descr="D:\JOB ERLANGGA\PPT PJOK SMP VIII Kurikulum Merdeka\PJOK SMP VIII KM\Powerpoint\Bab 2\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50" y="1512262"/>
            <a:ext cx="5932073" cy="432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0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198512" y="1611367"/>
            <a:ext cx="7358663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</a:t>
            </a:r>
            <a:r>
              <a:rPr lang="id-ID" sz="2200" i="1" dirty="0" smtClean="0"/>
              <a:t>forehand</a:t>
            </a:r>
            <a:r>
              <a:rPr lang="id-ID" sz="2200" dirty="0" smtClean="0"/>
              <a:t>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Berdiri dengan rileks, posisi badan ditempatkan di </a:t>
            </a:r>
            <a:r>
              <a:rPr lang="id-ID" sz="2200" dirty="0" smtClean="0"/>
              <a:t>belakang raket.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Pegang </a:t>
            </a:r>
            <a:r>
              <a:rPr lang="id-ID" sz="2200" dirty="0"/>
              <a:t>raket dengan pegangan </a:t>
            </a:r>
            <a:r>
              <a:rPr lang="id-ID" sz="2200" i="1" dirty="0" smtClean="0"/>
              <a:t>forehand</a:t>
            </a:r>
            <a:r>
              <a:rPr lang="id-ID" sz="22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Kaki kiri berada di depan, sementara posisi kaki kanan </a:t>
            </a:r>
            <a:r>
              <a:rPr lang="id-ID" sz="2200" dirty="0" smtClean="0"/>
              <a:t>berada di </a:t>
            </a:r>
            <a:r>
              <a:rPr lang="id-ID" sz="2200" dirty="0"/>
              <a:t>belakang apabila memegang raket tangan </a:t>
            </a:r>
            <a:r>
              <a:rPr lang="id-ID" sz="2200" dirty="0" smtClean="0"/>
              <a:t>kanan.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Posisi </a:t>
            </a:r>
            <a:r>
              <a:rPr lang="id-ID" sz="2200" dirty="0"/>
              <a:t>badan dimiringkan sejajar dengan arah </a:t>
            </a:r>
            <a:r>
              <a:rPr lang="id-ID" sz="2200" dirty="0" smtClean="0"/>
              <a:t>kaki.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Kok </a:t>
            </a:r>
            <a:r>
              <a:rPr lang="id-ID" sz="2200" dirty="0"/>
              <a:t>dipukul di depan atas kepala dengan mengayunkan </a:t>
            </a:r>
            <a:r>
              <a:rPr lang="id-ID" sz="2200" dirty="0" smtClean="0"/>
              <a:t>raket ke </a:t>
            </a:r>
            <a:r>
              <a:rPr lang="id-ID" sz="2200" dirty="0"/>
              <a:t>depan </a:t>
            </a:r>
            <a:r>
              <a:rPr lang="id-ID" sz="2200" dirty="0" smtClean="0"/>
              <a:t>atas.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Jika </a:t>
            </a:r>
            <a:r>
              <a:rPr lang="id-ID" sz="2200" dirty="0"/>
              <a:t>akan melakukan pukulan lob, kok dipukul sekeras </a:t>
            </a:r>
            <a:r>
              <a:rPr lang="id-ID" sz="2200" dirty="0" smtClean="0"/>
              <a:t>mungkin.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Lakukanlah </a:t>
            </a:r>
            <a:r>
              <a:rPr lang="id-ID" sz="2200" dirty="0"/>
              <a:t>secara mandiri. Sesuaikan dengan </a:t>
            </a:r>
            <a:r>
              <a:rPr lang="id-ID" sz="2200" dirty="0" smtClean="0"/>
              <a:t>kemampuanmu.</a:t>
            </a:r>
            <a:endParaRPr lang="en-ID" sz="2200" dirty="0"/>
          </a:p>
        </p:txBody>
      </p:sp>
      <p:pic>
        <p:nvPicPr>
          <p:cNvPr id="16401" name="Picture 17" descr="D:\JOB ERLANGGA\PPT PJOK SMP VIII Kurikulum Merdeka\PJOK SMP VIII KM\Powerpoint\Bab 2\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71" y="1039954"/>
            <a:ext cx="3236241" cy="563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81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6039657" y="1770687"/>
            <a:ext cx="615234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jauh </a:t>
            </a:r>
            <a:r>
              <a:rPr lang="id-ID" sz="2200" i="1" dirty="0"/>
              <a:t>forehand </a:t>
            </a:r>
            <a:r>
              <a:rPr lang="id-ID" sz="2200" dirty="0"/>
              <a:t>dari atas </a:t>
            </a:r>
            <a:r>
              <a:rPr lang="id-ID" sz="2200" dirty="0" smtClean="0"/>
              <a:t>kepala: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Latihan dilakukan secara berpasangan dengan </a:t>
            </a:r>
            <a:r>
              <a:rPr lang="id-ID" sz="2200" dirty="0" smtClean="0"/>
              <a:t>teman.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Diawali </a:t>
            </a:r>
            <a:r>
              <a:rPr lang="id-ID" sz="2200" dirty="0"/>
              <a:t>dengan sikap </a:t>
            </a:r>
            <a:r>
              <a:rPr lang="id-ID" sz="2200" dirty="0" smtClean="0"/>
              <a:t>berdiri.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Tangan </a:t>
            </a:r>
            <a:r>
              <a:rPr lang="id-ID" sz="2200" dirty="0"/>
              <a:t>yang memegang raket diletakkan di atas kepala </a:t>
            </a:r>
            <a:r>
              <a:rPr lang="id-ID" sz="2200" dirty="0" smtClean="0"/>
              <a:t>bagian belakang.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yang mengarah </a:t>
            </a:r>
            <a:r>
              <a:rPr lang="id-ID" sz="2200" dirty="0" smtClean="0"/>
              <a:t>ke atas </a:t>
            </a:r>
            <a:r>
              <a:rPr lang="id-ID" sz="2200" dirty="0"/>
              <a:t>depan </a:t>
            </a:r>
            <a:r>
              <a:rPr lang="id-ID" sz="2200" dirty="0" smtClean="0"/>
              <a:t>kepalamu.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kok datang di depan atas kepalamu, pukulkan raket </a:t>
            </a:r>
            <a:r>
              <a:rPr lang="id-ID" sz="2200" dirty="0" smtClean="0"/>
              <a:t>dari atas </a:t>
            </a:r>
            <a:r>
              <a:rPr lang="id-ID" sz="2200" dirty="0"/>
              <a:t>dengan mengayunkan tangan dari belakang atas ke </a:t>
            </a:r>
            <a:r>
              <a:rPr lang="id-ID" sz="2200" dirty="0" smtClean="0"/>
              <a:t>arah datangnya kok.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Apabila </a:t>
            </a:r>
            <a:r>
              <a:rPr lang="id-ID" sz="2200" dirty="0"/>
              <a:t>akan melakukan pukulan jauh </a:t>
            </a:r>
            <a:r>
              <a:rPr lang="id-ID" sz="2200" i="1" dirty="0"/>
              <a:t>forehand</a:t>
            </a:r>
            <a:r>
              <a:rPr lang="id-ID" sz="2200" dirty="0"/>
              <a:t>, kok </a:t>
            </a:r>
            <a:r>
              <a:rPr lang="id-ID" sz="2200" dirty="0" smtClean="0"/>
              <a:t>dipukul sekeras mungkin.</a:t>
            </a:r>
            <a:endParaRPr lang="en-ID" sz="2200" dirty="0"/>
          </a:p>
        </p:txBody>
      </p:sp>
      <p:pic>
        <p:nvPicPr>
          <p:cNvPr id="6" name="Picture 35" descr="D:\JOB ERLANGGA\PPT PJOK SMP VIII Kurikulum Merdeka\PJOK SMP VIII KM\Powerpoint\Bab 2\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28" y="1512261"/>
            <a:ext cx="6192428" cy="451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05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859620" y="1401356"/>
            <a:ext cx="615234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jauh </a:t>
            </a:r>
            <a:r>
              <a:rPr lang="id-ID" sz="2200" i="1" dirty="0"/>
              <a:t>forehand </a:t>
            </a:r>
            <a:r>
              <a:rPr lang="id-ID" sz="2200" dirty="0"/>
              <a:t>dari bawah </a:t>
            </a:r>
            <a:r>
              <a:rPr lang="id-ID" sz="2200" dirty="0" smtClean="0"/>
              <a:t>kepal</a:t>
            </a:r>
            <a:r>
              <a:rPr lang="id-ID" sz="2200" dirty="0"/>
              <a:t>a</a:t>
            </a:r>
            <a:r>
              <a:rPr lang="id-ID" sz="2200" dirty="0" smtClean="0"/>
              <a:t>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Latihan dilakukan secara berpasangan dengan </a:t>
            </a:r>
            <a:r>
              <a:rPr lang="id-ID" sz="2200" dirty="0" smtClean="0"/>
              <a:t>teman.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Berdirilah </a:t>
            </a:r>
            <a:r>
              <a:rPr lang="id-ID" sz="2200" dirty="0"/>
              <a:t>di daerah belakang lapangan dengan sikap awal </a:t>
            </a:r>
            <a:r>
              <a:rPr lang="id-ID" sz="2200" dirty="0" smtClean="0"/>
              <a:t>berdiri kangkang </a:t>
            </a:r>
            <a:r>
              <a:rPr lang="id-ID" sz="2200" dirty="0"/>
              <a:t>selebar bahu dengan tangan kanan memegang </a:t>
            </a:r>
            <a:r>
              <a:rPr lang="id-ID" sz="2200" dirty="0" smtClean="0"/>
              <a:t>raket.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mengarah ke </a:t>
            </a:r>
            <a:r>
              <a:rPr lang="id-ID" sz="2200" dirty="0" smtClean="0"/>
              <a:t>belakang lapangan lawan.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kok datang dan setelah kok mengarah </a:t>
            </a:r>
            <a:r>
              <a:rPr lang="id-ID" sz="2200" dirty="0" smtClean="0"/>
              <a:t>turun, pukul kok dengan </a:t>
            </a:r>
            <a:r>
              <a:rPr lang="id-ID" sz="2200" dirty="0"/>
              <a:t>mengayunkan raket dari bawah ke depan </a:t>
            </a:r>
            <a:r>
              <a:rPr lang="id-ID" sz="2200" dirty="0" smtClean="0"/>
              <a:t>atas.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Usahakan </a:t>
            </a:r>
            <a:r>
              <a:rPr lang="id-ID" sz="2200" dirty="0"/>
              <a:t>agar kok melambung ke arah garis </a:t>
            </a:r>
            <a:r>
              <a:rPr lang="id-ID" sz="2200" dirty="0" smtClean="0"/>
              <a:t>belakang daerah</a:t>
            </a:r>
            <a:r>
              <a:rPr lang="id-ID" sz="2200" dirty="0"/>
              <a:t> </a:t>
            </a:r>
            <a:r>
              <a:rPr lang="id-ID" sz="2200" dirty="0" smtClean="0"/>
              <a:t>lapangan lawan.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Apabila </a:t>
            </a:r>
            <a:r>
              <a:rPr lang="id-ID" sz="2200" dirty="0"/>
              <a:t>akan melakukan variasi gerak pukulan </a:t>
            </a:r>
            <a:r>
              <a:rPr lang="id-ID" sz="2200" dirty="0" smtClean="0"/>
              <a:t>jauh </a:t>
            </a:r>
            <a:r>
              <a:rPr lang="id-ID" sz="2200" i="1" dirty="0" smtClean="0"/>
              <a:t>forehand</a:t>
            </a:r>
            <a:r>
              <a:rPr lang="id-ID" sz="2200" dirty="0" smtClean="0"/>
              <a:t>, kok </a:t>
            </a:r>
            <a:r>
              <a:rPr lang="id-ID" sz="2200" dirty="0"/>
              <a:t>dipukul sekeras </a:t>
            </a:r>
            <a:r>
              <a:rPr lang="id-ID" sz="2200" dirty="0" smtClean="0"/>
              <a:t>mungkin.</a:t>
            </a:r>
            <a:endParaRPr lang="en-ID" sz="2200" dirty="0"/>
          </a:p>
        </p:txBody>
      </p:sp>
      <p:pic>
        <p:nvPicPr>
          <p:cNvPr id="7" name="Picture 34" descr="D:\JOB ERLANGGA\PPT PJOK SMP VIII Kurikulum Merdeka\PJOK SMP VIII KM\Powerpoint\Bab 2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96" y="1401356"/>
            <a:ext cx="5833940" cy="424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34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803867" y="1432133"/>
            <a:ext cx="615234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jauh </a:t>
            </a:r>
            <a:r>
              <a:rPr lang="id-ID" sz="2200" i="1" dirty="0"/>
              <a:t>backhand </a:t>
            </a:r>
            <a:r>
              <a:rPr lang="id-ID" sz="2200" dirty="0"/>
              <a:t>dari atas </a:t>
            </a:r>
            <a:r>
              <a:rPr lang="id-ID" sz="2200" dirty="0" smtClean="0"/>
              <a:t>kepala: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Latihan dilakukan secara berpasangan dengan </a:t>
            </a:r>
            <a:r>
              <a:rPr lang="id-ID" sz="2200" dirty="0" smtClean="0"/>
              <a:t>teman.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 </a:t>
            </a:r>
            <a:r>
              <a:rPr lang="id-ID" sz="2200" dirty="0"/>
              <a:t>dengan kaki yang dibuka selebar bahu dengan </a:t>
            </a:r>
            <a:r>
              <a:rPr lang="id-ID" sz="2200" dirty="0" smtClean="0"/>
              <a:t>tubuh sedikit miring.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Raket </a:t>
            </a:r>
            <a:r>
              <a:rPr lang="id-ID" sz="2200" dirty="0"/>
              <a:t>dipegang di sebelah kiri dari tubuh di bagian </a:t>
            </a:r>
            <a:r>
              <a:rPr lang="id-ID" sz="2200" dirty="0" smtClean="0"/>
              <a:t>atas kepala.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ke arah ke </a:t>
            </a:r>
            <a:r>
              <a:rPr lang="id-ID" sz="2200" dirty="0" smtClean="0"/>
              <a:t>samping kiri </a:t>
            </a:r>
            <a:r>
              <a:rPr lang="id-ID" sz="2200" dirty="0"/>
              <a:t>dari posisi </a:t>
            </a:r>
            <a:r>
              <a:rPr lang="id-ID" sz="2200" dirty="0" smtClean="0"/>
              <a:t>badanmu.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kok datang di atas kepala, segera pukul dengan </a:t>
            </a:r>
            <a:r>
              <a:rPr lang="id-ID" sz="2200" dirty="0" smtClean="0"/>
              <a:t>cara mengayunkan </a:t>
            </a:r>
            <a:r>
              <a:rPr lang="id-ID" sz="2200" dirty="0"/>
              <a:t>raket ke depan atas menyilang sehingga </a:t>
            </a:r>
            <a:r>
              <a:rPr lang="id-ID" sz="2200" dirty="0" smtClean="0"/>
              <a:t>kok melambung </a:t>
            </a:r>
            <a:r>
              <a:rPr lang="id-ID" sz="2200" dirty="0"/>
              <a:t>ke arah lapangan bagian belakang </a:t>
            </a:r>
            <a:r>
              <a:rPr lang="id-ID" sz="2200" dirty="0" smtClean="0"/>
              <a:t>lawan.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Jika </a:t>
            </a:r>
            <a:r>
              <a:rPr lang="id-ID" sz="2200" dirty="0"/>
              <a:t>akan melakukan variasi gerak pukulan jauh </a:t>
            </a:r>
            <a:r>
              <a:rPr lang="id-ID" sz="2200" i="1" dirty="0"/>
              <a:t>backhand</a:t>
            </a:r>
            <a:r>
              <a:rPr lang="id-ID" sz="2200" dirty="0"/>
              <a:t>, </a:t>
            </a:r>
            <a:r>
              <a:rPr lang="id-ID" sz="2200" dirty="0" smtClean="0"/>
              <a:t>kok dipukul </a:t>
            </a:r>
            <a:r>
              <a:rPr lang="id-ID" sz="2200" dirty="0"/>
              <a:t>sekeras </a:t>
            </a:r>
            <a:r>
              <a:rPr lang="id-ID" sz="2200" dirty="0" smtClean="0"/>
              <a:t>mungkin.</a:t>
            </a:r>
            <a:endParaRPr lang="en-ID" sz="2200" dirty="0"/>
          </a:p>
        </p:txBody>
      </p:sp>
      <p:pic>
        <p:nvPicPr>
          <p:cNvPr id="6" name="Picture 38" descr="D:\JOB ERLANGGA\PPT PJOK SMP VIII Kurikulum Merdeka\PJOK SMP VIII KM\Powerpoint\Bab 2\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96" y="1512262"/>
            <a:ext cx="6197198" cy="45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33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10113609" y="5145906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E3F6FAEA-0132-A009-ED46-ED113C2DB671}"/>
              </a:ext>
            </a:extLst>
          </p:cNvPr>
          <p:cNvGrpSpPr/>
          <p:nvPr/>
        </p:nvGrpSpPr>
        <p:grpSpPr>
          <a:xfrm>
            <a:off x="-1" y="1561822"/>
            <a:ext cx="6833107" cy="4037666"/>
            <a:chOff x="0" y="1847850"/>
            <a:chExt cx="4346346" cy="302825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CC72A31-61D8-3361-CA1D-C13465408F0E}"/>
                </a:ext>
              </a:extLst>
            </p:cNvPr>
            <p:cNvSpPr/>
            <p:nvPr/>
          </p:nvSpPr>
          <p:spPr>
            <a:xfrm>
              <a:off x="2" y="2190750"/>
              <a:ext cx="4346344" cy="268535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gerakan kaki (</a:t>
              </a:r>
              <a:r>
                <a:rPr lang="id-ID" sz="2000" i="1" dirty="0"/>
                <a:t>footwork</a:t>
              </a:r>
              <a:r>
                <a:rPr lang="id-ID" sz="2000" dirty="0" smtClean="0"/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gerakan kaki (</a:t>
              </a:r>
              <a:r>
                <a:rPr lang="id-ID" sz="2000" i="1" dirty="0"/>
                <a:t>footwork</a:t>
              </a:r>
              <a:r>
                <a:rPr lang="id-ID" sz="2000" dirty="0" smtClean="0"/>
                <a:t>).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</a:t>
              </a:r>
              <a:r>
                <a:rPr lang="id-ID" sz="2000" dirty="0" smtClean="0"/>
                <a:t>servis.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</a:t>
              </a:r>
              <a:r>
                <a:rPr lang="id-ID" sz="2000" dirty="0" smtClean="0"/>
                <a:t>servis.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 smtClean="0"/>
                <a:t>Menunjukkan </a:t>
              </a:r>
              <a:r>
                <a:rPr lang="id-ID" sz="2000" dirty="0"/>
                <a:t>kemampuan dalam mempraktikkan keterampilan variasi gerak spesifik pukulan (</a:t>
              </a:r>
              <a:r>
                <a:rPr lang="id-ID" sz="2000" i="1" dirty="0"/>
                <a:t>stroke</a:t>
              </a:r>
              <a:r>
                <a:rPr lang="id-ID" sz="2000" dirty="0" smtClean="0"/>
                <a:t>).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346345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A1DE567-DA1C-5C7F-36FE-182B3F68F8C3}"/>
              </a:ext>
            </a:extLst>
          </p:cNvPr>
          <p:cNvSpPr/>
          <p:nvPr/>
        </p:nvSpPr>
        <p:spPr>
          <a:xfrm>
            <a:off x="202910" y="1561822"/>
            <a:ext cx="2798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xmlns="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4BE65CE-486A-79B3-C511-6110682F2D82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Net: Bulu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Tangkis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D95756D-6634-3420-0CF4-E7957C2C2D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014" y="1863383"/>
            <a:ext cx="4913447" cy="3112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321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908200" y="1886873"/>
            <a:ext cx="615234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jauh </a:t>
            </a:r>
            <a:r>
              <a:rPr lang="id-ID" sz="2200" i="1" dirty="0"/>
              <a:t>backhand </a:t>
            </a:r>
            <a:r>
              <a:rPr lang="id-ID" sz="2200" dirty="0"/>
              <a:t>dari bawah </a:t>
            </a:r>
            <a:r>
              <a:rPr lang="id-ID" sz="2200" dirty="0" smtClean="0"/>
              <a:t>kepala: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Latihan dilakukan secara berpasangan dengan </a:t>
            </a:r>
            <a:r>
              <a:rPr lang="id-ID" sz="2200" dirty="0" smtClean="0"/>
              <a:t>teman.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Sikap </a:t>
            </a:r>
            <a:r>
              <a:rPr lang="id-ID" sz="2200" dirty="0"/>
              <a:t>awal dimulai dengan berdiri </a:t>
            </a:r>
            <a:r>
              <a:rPr lang="id-ID" sz="2200" dirty="0" smtClean="0"/>
              <a:t>kangkang.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Raket </a:t>
            </a:r>
            <a:r>
              <a:rPr lang="id-ID" sz="2200" dirty="0"/>
              <a:t>dipegang dengan tangan kanan menggunakan </a:t>
            </a:r>
            <a:r>
              <a:rPr lang="id-ID" sz="2200" dirty="0" smtClean="0"/>
              <a:t>pegangan </a:t>
            </a:r>
            <a:r>
              <a:rPr lang="id-ID" sz="2200" i="1" dirty="0" smtClean="0"/>
              <a:t>backhand</a:t>
            </a:r>
            <a:r>
              <a:rPr lang="id-ID" sz="2200" dirty="0" smtClean="0"/>
              <a:t>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yang mengarah </a:t>
            </a:r>
            <a:r>
              <a:rPr lang="id-ID" sz="2200" dirty="0" smtClean="0"/>
              <a:t>ke samping </a:t>
            </a:r>
            <a:r>
              <a:rPr lang="id-ID" sz="2200" dirty="0"/>
              <a:t>kiri dari posisi </a:t>
            </a:r>
            <a:r>
              <a:rPr lang="id-ID" sz="2200" dirty="0" smtClean="0"/>
              <a:t>badanmu.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kok datang ke arah bagian kiri tubuh, segera </a:t>
            </a:r>
            <a:r>
              <a:rPr lang="id-ID" sz="2200" dirty="0" smtClean="0"/>
              <a:t>pukul kok</a:t>
            </a:r>
            <a:r>
              <a:rPr lang="id-ID" sz="2200" dirty="0"/>
              <a:t> </a:t>
            </a:r>
            <a:r>
              <a:rPr lang="id-ID" sz="2200" dirty="0" smtClean="0"/>
              <a:t>tersebut.</a:t>
            </a:r>
            <a:endParaRPr lang="en-ID" sz="2200" dirty="0"/>
          </a:p>
        </p:txBody>
      </p:sp>
      <p:pic>
        <p:nvPicPr>
          <p:cNvPr id="7" name="Picture 36" descr="D:\JOB ERLANGGA\PPT PJOK SMP VIII Kurikulum Merdeka\PJOK SMP VIII KM\Powerpoint\Bab 2\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70" y="1465175"/>
            <a:ext cx="5932073" cy="432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54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Video Gerak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(</a:t>
            </a:r>
            <a:r>
              <a:rPr lang="id-ID" sz="2800" b="1" i="1" dirty="0">
                <a:solidFill>
                  <a:srgbClr val="7030A0"/>
                </a:solidFill>
                <a:cs typeface="Arial" panose="020B0604020202020204" pitchFamily="34" charset="0"/>
              </a:rPr>
              <a:t>Stroke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0036130200.0073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14829"/>
            <a:ext cx="8669424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52400" y="872777"/>
            <a:ext cx="9558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Ger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 Spesifik Pukul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 Smes 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6</a:t>
            </a:r>
            <a:r>
              <a:rPr lang="en-ID" sz="2800" b="1" i="0" u="none" strike="noStrike" baseline="0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737047" y="5515387"/>
            <a:ext cx="54913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smes tanpa </a:t>
            </a:r>
            <a:r>
              <a:rPr lang="id-ID" sz="2400" dirty="0" smtClean="0">
                <a:cs typeface="Arial" panose="020B0604020202020204" pitchFamily="34" charset="0"/>
              </a:rPr>
              <a:t>melompat</a:t>
            </a:r>
            <a:endParaRPr lang="id-ID" sz="24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5177307" y="5516324"/>
            <a:ext cx="5120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 dirty="0" smtClean="0">
                <a:cs typeface="Arial" panose="020B0604020202020204" pitchFamily="34" charset="0"/>
              </a:rPr>
              <a:t>pukulan </a:t>
            </a:r>
            <a:r>
              <a:rPr lang="id-ID" sz="2400" dirty="0">
                <a:cs typeface="Arial" panose="020B0604020202020204" pitchFamily="34" charset="0"/>
              </a:rPr>
              <a:t>smes dengan </a:t>
            </a:r>
            <a:r>
              <a:rPr lang="id-ID" sz="2400" dirty="0" smtClean="0">
                <a:cs typeface="Arial" panose="020B0604020202020204" pitchFamily="34" charset="0"/>
              </a:rPr>
              <a:t>melompat</a:t>
            </a:r>
            <a:endParaRPr lang="id-ID" sz="2400" dirty="0">
              <a:cs typeface="Arial" panose="020B0604020202020204" pitchFamily="34" charset="0"/>
            </a:endParaRPr>
          </a:p>
        </p:txBody>
      </p:sp>
      <p:pic>
        <p:nvPicPr>
          <p:cNvPr id="23580" name="Picture 28" descr="D:\JOB ERLANGGA\PPT PJOK SMP VIII Kurikulum Merdeka\PJOK SMP VIII KM\Powerpoint\Bab 2\29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34" y="1040891"/>
            <a:ext cx="3154273" cy="470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2" name="Picture 30" descr="D:\JOB ERLANGGA\PPT PJOK SMP VIII Kurikulum Merdeka\PJOK SMP VIII KM\Powerpoint\Bab 2\29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219" y="898418"/>
            <a:ext cx="3248744" cy="506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Smes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548121" y="1971976"/>
            <a:ext cx="7358663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smes tanpa </a:t>
            </a:r>
            <a:r>
              <a:rPr lang="id-ID" sz="2200" dirty="0" smtClean="0"/>
              <a:t>melompat: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 </a:t>
            </a:r>
            <a:r>
              <a:rPr lang="id-ID" sz="2200" dirty="0"/>
              <a:t>di daerah tengah lapangan dengan posisi kaki </a:t>
            </a:r>
            <a:r>
              <a:rPr lang="id-ID" sz="2200" dirty="0" smtClean="0"/>
              <a:t>dan tubuh </a:t>
            </a:r>
            <a:r>
              <a:rPr lang="id-ID" sz="2200" dirty="0"/>
              <a:t>tidak terlalu </a:t>
            </a:r>
            <a:r>
              <a:rPr lang="id-ID" sz="2200" dirty="0" smtClean="0"/>
              <a:t>tegang.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Pandangan </a:t>
            </a:r>
            <a:r>
              <a:rPr lang="id-ID" sz="2200" dirty="0"/>
              <a:t>tertuju ke arah datangnya </a:t>
            </a:r>
            <a:r>
              <a:rPr lang="id-ID" sz="2200" dirty="0" smtClean="0"/>
              <a:t>kok.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Tangan </a:t>
            </a:r>
            <a:r>
              <a:rPr lang="id-ID" sz="2200" dirty="0"/>
              <a:t>dan tubuh harus dalam keadaan </a:t>
            </a:r>
            <a:r>
              <a:rPr lang="id-ID" sz="2200" dirty="0" smtClean="0"/>
              <a:t>rileks.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Pegang </a:t>
            </a:r>
            <a:r>
              <a:rPr lang="id-ID" sz="2200" dirty="0"/>
              <a:t>raket dengan cara diangkat, siku ditekuk, </a:t>
            </a:r>
            <a:r>
              <a:rPr lang="id-ID" sz="2200" dirty="0" smtClean="0"/>
              <a:t>dan pergelangan </a:t>
            </a:r>
            <a:r>
              <a:rPr lang="id-ID" sz="2200" dirty="0"/>
              <a:t>tangan </a:t>
            </a:r>
            <a:r>
              <a:rPr lang="id-ID" sz="2200" dirty="0" smtClean="0"/>
              <a:t>tegak.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dengan </a:t>
            </a:r>
            <a:r>
              <a:rPr lang="id-ID" sz="2200" dirty="0" smtClean="0"/>
              <a:t>mengarahkan kok </a:t>
            </a:r>
            <a:r>
              <a:rPr lang="id-ID" sz="2200" dirty="0"/>
              <a:t>agak tinggi di daerah tengah </a:t>
            </a:r>
            <a:r>
              <a:rPr lang="id-ID" sz="2200" dirty="0" smtClean="0"/>
              <a:t>lapangan.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Saat </a:t>
            </a:r>
            <a:r>
              <a:rPr lang="id-ID" sz="2200" dirty="0"/>
              <a:t>kok berada di atas kepala, lengan diayunkan ke </a:t>
            </a:r>
            <a:r>
              <a:rPr lang="id-ID" sz="2200" dirty="0" smtClean="0"/>
              <a:t>depan untuk </a:t>
            </a:r>
            <a:r>
              <a:rPr lang="id-ID" sz="2200" dirty="0"/>
              <a:t>memukul kok secara keras dan </a:t>
            </a:r>
            <a:r>
              <a:rPr lang="id-ID" sz="2200" dirty="0" smtClean="0"/>
              <a:t>menukik.</a:t>
            </a:r>
            <a:endParaRPr lang="en-ID" sz="2200" dirty="0"/>
          </a:p>
        </p:txBody>
      </p:sp>
      <p:pic>
        <p:nvPicPr>
          <p:cNvPr id="6" name="Picture 28" descr="D:\JOB ERLANGGA\PPT PJOK SMP VIII Kurikulum Merdeka\PJOK SMP VIII KM\Powerpoint\Bab 2\29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848" y="1176913"/>
            <a:ext cx="3287560" cy="490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9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229670" y="653693"/>
            <a:ext cx="9571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Smes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4025588" y="1245768"/>
            <a:ext cx="832645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Cara pukulan smes </a:t>
            </a:r>
            <a:r>
              <a:rPr lang="id-ID" sz="2200" dirty="0" smtClean="0"/>
              <a:t>dengan melompat: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Berdiri </a:t>
            </a:r>
            <a:r>
              <a:rPr lang="id-ID" sz="2200" dirty="0"/>
              <a:t>dengan posisi kaki dan tubuh tidak terlalu </a:t>
            </a:r>
            <a:r>
              <a:rPr lang="id-ID" sz="2200" dirty="0" smtClean="0"/>
              <a:t>tegang.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Pandangan </a:t>
            </a:r>
            <a:r>
              <a:rPr lang="id-ID" sz="2200" dirty="0"/>
              <a:t>tertuju ke arah datangnya </a:t>
            </a:r>
            <a:r>
              <a:rPr lang="id-ID" sz="2200" dirty="0" smtClean="0"/>
              <a:t>kok.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Tangan </a:t>
            </a:r>
            <a:r>
              <a:rPr lang="id-ID" sz="2200" dirty="0"/>
              <a:t>dan tubuh harus dalam keadaan </a:t>
            </a:r>
            <a:r>
              <a:rPr lang="id-ID" sz="2200" dirty="0" smtClean="0"/>
              <a:t>rileks.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Lengan </a:t>
            </a:r>
            <a:r>
              <a:rPr lang="id-ID" sz="2200" dirty="0"/>
              <a:t>yang memegang raket diangkat dengan siku </a:t>
            </a:r>
            <a:r>
              <a:rPr lang="id-ID" sz="2200" dirty="0" smtClean="0"/>
              <a:t>ditekuk dan </a:t>
            </a:r>
            <a:r>
              <a:rPr lang="id-ID" sz="2200" dirty="0"/>
              <a:t>pergelangan tangan tegak sehingga raket berada di </a:t>
            </a:r>
            <a:r>
              <a:rPr lang="id-ID" sz="2200" dirty="0" smtClean="0"/>
              <a:t>atas dan </a:t>
            </a:r>
            <a:r>
              <a:rPr lang="id-ID" sz="2200" dirty="0"/>
              <a:t>menunjuk ke </a:t>
            </a:r>
            <a:r>
              <a:rPr lang="id-ID" sz="2200" dirty="0" smtClean="0"/>
              <a:t>atas.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Perhatikan </a:t>
            </a:r>
            <a:r>
              <a:rPr lang="id-ID" sz="2200" dirty="0"/>
              <a:t>langkah kaki pada saat akan melakukan </a:t>
            </a:r>
            <a:r>
              <a:rPr lang="id-ID" sz="2200" dirty="0" smtClean="0"/>
              <a:t>pukulan smes.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Mintalah </a:t>
            </a:r>
            <a:r>
              <a:rPr lang="id-ID" sz="2200" dirty="0"/>
              <a:t>temanmu untuk memukul kok dengan arah </a:t>
            </a:r>
            <a:r>
              <a:rPr lang="id-ID" sz="2200" dirty="0" smtClean="0"/>
              <a:t>tinggi ke belakang.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Melompatlah </a:t>
            </a:r>
            <a:r>
              <a:rPr lang="id-ID" sz="2200" dirty="0"/>
              <a:t>pada saat kok berada di atas depan </a:t>
            </a:r>
            <a:r>
              <a:rPr lang="id-ID" sz="2200" dirty="0" smtClean="0"/>
              <a:t>kepala.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Pukul </a:t>
            </a:r>
            <a:r>
              <a:rPr lang="id-ID" sz="2200" dirty="0"/>
              <a:t>kok dengan mengayunkan lengan ke bawah </a:t>
            </a:r>
            <a:r>
              <a:rPr lang="id-ID" sz="2200" dirty="0" smtClean="0"/>
              <a:t>depan dengan </a:t>
            </a:r>
            <a:r>
              <a:rPr lang="id-ID" sz="2200" dirty="0"/>
              <a:t>bahu agak memutar mengikuti ayunan lengan </a:t>
            </a:r>
            <a:r>
              <a:rPr lang="id-ID" sz="2200" dirty="0" smtClean="0"/>
              <a:t>dan lecutkan </a:t>
            </a:r>
            <a:r>
              <a:rPr lang="id-ID" sz="2200" dirty="0"/>
              <a:t>pergelangan </a:t>
            </a:r>
            <a:r>
              <a:rPr lang="id-ID" sz="2200" dirty="0" smtClean="0"/>
              <a:t>tangan.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Kok </a:t>
            </a:r>
            <a:r>
              <a:rPr lang="id-ID" sz="2200" dirty="0"/>
              <a:t>yang mengenai raket harus berada di bagian </a:t>
            </a:r>
            <a:r>
              <a:rPr lang="id-ID" sz="2200" dirty="0" smtClean="0"/>
              <a:t>tengah dengan </a:t>
            </a:r>
            <a:r>
              <a:rPr lang="id-ID" sz="2200" dirty="0"/>
              <a:t>permukaan raket yang </a:t>
            </a:r>
            <a:r>
              <a:rPr lang="id-ID" sz="2200" dirty="0" smtClean="0"/>
              <a:t>rata.</a:t>
            </a:r>
            <a:endParaRPr lang="en-ID" sz="2200" dirty="0"/>
          </a:p>
        </p:txBody>
      </p:sp>
      <p:pic>
        <p:nvPicPr>
          <p:cNvPr id="7" name="Picture 30" descr="D:\JOB ERLANGGA\PPT PJOK SMP VIII Kurikulum Merdeka\PJOK SMP VIII KM\Powerpoint\Bab 2\29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27" y="1176913"/>
            <a:ext cx="3611606" cy="562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74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mtClean="0">
                <a:solidFill>
                  <a:srgbClr val="7030A0"/>
                </a:solidFill>
                <a:cs typeface="Arial" panose="020B0604020202020204" pitchFamily="34" charset="0"/>
              </a:rPr>
              <a:t>Video Gerak </a:t>
            </a:r>
            <a:r>
              <a:rPr lang="id-ID" sz="2800" b="1" smtClean="0">
                <a:solidFill>
                  <a:srgbClr val="7030A0"/>
                </a:solidFill>
                <a:cs typeface="Arial" panose="020B0604020202020204" pitchFamily="34" charset="0"/>
              </a:rPr>
              <a:t>Pukul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 Smes</a:t>
            </a:r>
          </a:p>
        </p:txBody>
      </p:sp>
      <p:pic>
        <p:nvPicPr>
          <p:cNvPr id="6" name="0036130200.0077.0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6387" y="1331359"/>
            <a:ext cx="9194906" cy="513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5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DA16196-8BEF-5603-20B4-37C417BF296B}"/>
              </a:ext>
            </a:extLst>
          </p:cNvPr>
          <p:cNvSpPr/>
          <p:nvPr/>
        </p:nvSpPr>
        <p:spPr>
          <a:xfrm>
            <a:off x="206602" y="595311"/>
            <a:ext cx="7739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Bermain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Bulu Tangkis 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dalam Bentuk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Pertandingan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8F3FFE7-529C-B8F1-9DC1-F1BCB4D1F539}"/>
              </a:ext>
            </a:extLst>
          </p:cNvPr>
          <p:cNvSpPr txBox="1"/>
          <p:nvPr/>
        </p:nvSpPr>
        <p:spPr>
          <a:xfrm>
            <a:off x="5604916" y="1372165"/>
            <a:ext cx="658708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dirty="0"/>
              <a:t>Bermain </a:t>
            </a:r>
            <a:r>
              <a:rPr lang="id-ID" sz="2200" dirty="0" smtClean="0"/>
              <a:t>bulu tangkis </a:t>
            </a:r>
            <a:r>
              <a:rPr lang="id-ID" sz="2200" dirty="0"/>
              <a:t>dalam bentuk pertandingan </a:t>
            </a:r>
            <a:r>
              <a:rPr lang="id-ID" sz="2200" dirty="0" smtClean="0"/>
              <a:t>secara sederhana.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/>
              <a:t>Pertandingan bulu tangkis dilakukan dengan sistem </a:t>
            </a:r>
            <a:r>
              <a:rPr lang="id-ID" sz="2200" dirty="0" smtClean="0"/>
              <a:t>pemain tiga </a:t>
            </a:r>
            <a:r>
              <a:rPr lang="id-ID" sz="2200" dirty="0"/>
              <a:t>lawan tiga atau empat lawan </a:t>
            </a:r>
            <a:r>
              <a:rPr lang="id-ID" sz="2200" dirty="0" smtClean="0"/>
              <a:t>empat.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Lapangan </a:t>
            </a:r>
            <a:r>
              <a:rPr lang="id-ID" sz="2200" dirty="0"/>
              <a:t>diberi pembatas dengan </a:t>
            </a:r>
            <a:r>
              <a:rPr lang="id-ID" sz="2200" dirty="0" smtClean="0"/>
              <a:t>kapur.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Untuk </a:t>
            </a:r>
            <a:r>
              <a:rPr lang="id-ID" sz="2200" dirty="0"/>
              <a:t>mendapatkan angka, setiap pemain memukul kok </a:t>
            </a:r>
            <a:r>
              <a:rPr lang="id-ID" sz="2200" dirty="0" smtClean="0"/>
              <a:t>secara bergantian.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Setiap </a:t>
            </a:r>
            <a:r>
              <a:rPr lang="id-ID" sz="2200" dirty="0"/>
              <a:t>bola mati mendapat tambahan angka </a:t>
            </a:r>
            <a:r>
              <a:rPr lang="id-ID" sz="2200" dirty="0" smtClean="0"/>
              <a:t>satu.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Pertandingan </a:t>
            </a:r>
            <a:r>
              <a:rPr lang="id-ID" sz="2200" dirty="0"/>
              <a:t>selesai apabila telah mencapai angka 15 </a:t>
            </a:r>
            <a:r>
              <a:rPr lang="id-ID" sz="2200" dirty="0" smtClean="0"/>
              <a:t>untuk setiap </a:t>
            </a:r>
            <a:r>
              <a:rPr lang="id-ID" sz="2200" dirty="0"/>
              <a:t>pertandingan. Permainan dilakukan selama 2 </a:t>
            </a:r>
            <a:r>
              <a:rPr lang="id-ID" sz="2200" dirty="0" smtClean="0"/>
              <a:t>set.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Pemain </a:t>
            </a:r>
            <a:r>
              <a:rPr lang="id-ID" sz="2200" dirty="0"/>
              <a:t>yang lebih dahulu memperoleh angka 15 di </a:t>
            </a:r>
            <a:r>
              <a:rPr lang="id-ID" sz="2200" dirty="0" smtClean="0"/>
              <a:t>setiap setnya </a:t>
            </a:r>
            <a:r>
              <a:rPr lang="id-ID" sz="2200" dirty="0"/>
              <a:t>dinyatakan sebagai </a:t>
            </a:r>
            <a:r>
              <a:rPr lang="id-ID" sz="2200" dirty="0" smtClean="0"/>
              <a:t>pemenang.</a:t>
            </a:r>
            <a:endParaRPr lang="id-ID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200" dirty="0" smtClean="0"/>
              <a:t>Adapun </a:t>
            </a:r>
            <a:r>
              <a:rPr lang="id-ID" sz="2200" dirty="0"/>
              <a:t>pergantian tempat dilakukan setelah salah satu </a:t>
            </a:r>
            <a:r>
              <a:rPr lang="id-ID" sz="2200" dirty="0" smtClean="0"/>
              <a:t>regu memperoleh </a:t>
            </a:r>
            <a:r>
              <a:rPr lang="id-ID" sz="2200" dirty="0"/>
              <a:t>nilai 15 terlebih </a:t>
            </a:r>
            <a:r>
              <a:rPr lang="id-ID" sz="2200" dirty="0" smtClean="0"/>
              <a:t>dahulu.</a:t>
            </a:r>
            <a:endParaRPr lang="en-ID" sz="2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14" y="1923386"/>
            <a:ext cx="5273489" cy="3683909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3468792" y="5714590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1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9959323" y="5286338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E3F6FAEA-0132-A009-ED46-ED113C2DB671}"/>
              </a:ext>
            </a:extLst>
          </p:cNvPr>
          <p:cNvGrpSpPr/>
          <p:nvPr/>
        </p:nvGrpSpPr>
        <p:grpSpPr>
          <a:xfrm>
            <a:off x="-1" y="1797540"/>
            <a:ext cx="6465195" cy="4242852"/>
            <a:chOff x="-1" y="1847850"/>
            <a:chExt cx="4589134" cy="318214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CC72A31-61D8-3361-CA1D-C13465408F0E}"/>
                </a:ext>
              </a:extLst>
            </p:cNvPr>
            <p:cNvSpPr/>
            <p:nvPr/>
          </p:nvSpPr>
          <p:spPr>
            <a:xfrm>
              <a:off x="0" y="2190750"/>
              <a:ext cx="4589133" cy="283924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pukulan (</a:t>
              </a:r>
              <a:r>
                <a:rPr lang="id-ID" sz="2000" i="1" dirty="0"/>
                <a:t>stroke</a:t>
              </a:r>
              <a:r>
                <a:rPr lang="id-ID" sz="2000" dirty="0"/>
                <a:t>)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pukulan </a:t>
              </a:r>
              <a:r>
                <a:rPr lang="id-ID" sz="2000" dirty="0" smtClean="0"/>
                <a:t>smes.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Menganalisis fakta, konsep, dan prosedur dalam melakukan keterampilan variasi gerak spesifik pukulan </a:t>
              </a:r>
              <a:r>
                <a:rPr lang="id-ID" sz="2000" dirty="0" smtClean="0"/>
                <a:t>smes.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id-ID" sz="2000" dirty="0"/>
                <a:t>Menunjukkan kemampuan dalam mempraktikkan keterampilan variasi gerak spesifik bulu tangkis dalam bentuk pertandingan dengan peraturan </a:t>
              </a:r>
              <a:r>
                <a:rPr lang="id-ID" sz="2000" dirty="0" smtClean="0"/>
                <a:t>sederhana.</a:t>
              </a:r>
              <a:endParaRPr lang="id-ID" sz="2000" dirty="0" smtClean="0">
                <a:cs typeface="Calibri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DFFD2C66-8CEC-CBBE-E0CB-7F6BB10E238A}"/>
                </a:ext>
              </a:extLst>
            </p:cNvPr>
            <p:cNvSpPr/>
            <p:nvPr/>
          </p:nvSpPr>
          <p:spPr>
            <a:xfrm>
              <a:off x="-1" y="1847850"/>
              <a:ext cx="4589134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A1DE567-DA1C-5C7F-36FE-182B3F68F8C3}"/>
              </a:ext>
            </a:extLst>
          </p:cNvPr>
          <p:cNvSpPr/>
          <p:nvPr/>
        </p:nvSpPr>
        <p:spPr>
          <a:xfrm>
            <a:off x="202909" y="1805790"/>
            <a:ext cx="2507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Tujuan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xmlns="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4BE65CE-486A-79B3-C511-6110682F2D82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Net: Bulu </a:t>
            </a:r>
            <a:r>
              <a:rPr lang="id-ID" sz="28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Tangkis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D95756D-6634-3420-0CF4-E7957C2C2D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103" y="1869302"/>
            <a:ext cx="5261631" cy="333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490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FCEABBF4-5BB8-AEE1-E03D-5EA5284D3407}"/>
              </a:ext>
            </a:extLst>
          </p:cNvPr>
          <p:cNvGrpSpPr/>
          <p:nvPr/>
        </p:nvGrpSpPr>
        <p:grpSpPr>
          <a:xfrm>
            <a:off x="480811" y="1442791"/>
            <a:ext cx="10714616" cy="5012293"/>
            <a:chOff x="0" y="1847850"/>
            <a:chExt cx="4038600" cy="375921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52552547-371E-D0BB-3BFD-9FFA8F4A29B7}"/>
                </a:ext>
              </a:extLst>
            </p:cNvPr>
            <p:cNvSpPr/>
            <p:nvPr/>
          </p:nvSpPr>
          <p:spPr>
            <a:xfrm>
              <a:off x="0" y="2190750"/>
              <a:ext cx="4038600" cy="341631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cs typeface="Calibri" pitchFamily="34" charset="0"/>
                </a:rPr>
                <a:t>Mandiri</a:t>
              </a:r>
              <a:r>
                <a:rPr lang="en-US" sz="2000" b="1" dirty="0"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Kesadaran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situasi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dihadapi</a:t>
              </a:r>
              <a:r>
                <a:rPr lang="en-US" sz="2000" dirty="0">
                  <a:cs typeface="Calibri" pitchFamily="34" charset="0"/>
                </a:rPr>
                <a:t> (</a:t>
              </a:r>
              <a:r>
                <a:rPr lang="en-US" sz="2000" dirty="0" err="1">
                  <a:cs typeface="Calibri" pitchFamily="34" charset="0"/>
                </a:rPr>
                <a:t>mengendalikan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emosi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>
                  <a:cs typeface="Calibri" pitchFamily="34" charset="0"/>
                </a:rPr>
                <a:t> dan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berolahraga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membagi</a:t>
              </a:r>
              <a:r>
                <a:rPr lang="en-US" sz="2000" dirty="0">
                  <a:cs typeface="Calibri" pitchFamily="34" charset="0"/>
                </a:rPr>
                <a:t> bola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kepada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teman</a:t>
              </a:r>
              <a:r>
                <a:rPr lang="en-US" sz="2000" dirty="0">
                  <a:cs typeface="Calibri" pitchFamily="34" charset="0"/>
                </a:rPr>
                <a:t> yang </a:t>
              </a:r>
              <a:r>
                <a:rPr lang="en-US" sz="2000" dirty="0" err="1">
                  <a:cs typeface="Calibri" pitchFamily="34" charset="0"/>
                </a:rPr>
                <a:t>memiliki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kesempatan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lebih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bukan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berdasarkan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suka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tidak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suka</a:t>
              </a:r>
              <a:r>
                <a:rPr lang="en-US" sz="2000" dirty="0"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Pengaturan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diri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yaitu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mengatur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kegiatan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beristirahat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serta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membuat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jadwal</a:t>
              </a:r>
              <a:r>
                <a:rPr lang="id-ID" sz="2000" dirty="0">
                  <a:cs typeface="Calibri" pitchFamily="34" charset="0"/>
                </a:rPr>
                <a:t> kegiatan sehari-hari</a:t>
              </a:r>
              <a:r>
                <a:rPr lang="en-US" sz="2000" dirty="0"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Berkolaborasi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bekerja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bersama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kelompok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saat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pembelajaran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atau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bermain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id-ID" sz="2000" dirty="0" smtClean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id-ID" sz="2000" dirty="0"/>
                <a:t>Kepedulian yang baik, seperti memerhatikan dan bertindak proaktif terhadap kondisi</a:t>
              </a:r>
              <a:br>
                <a:rPr lang="id-ID" sz="2000" dirty="0"/>
              </a:br>
              <a:r>
                <a:rPr lang="id-ID" sz="2000" dirty="0"/>
                <a:t>atau keadaan di lingkungan </a:t>
              </a:r>
              <a:r>
                <a:rPr lang="id-ID" sz="2000" dirty="0" smtClean="0"/>
                <a:t>sosial.</a:t>
              </a:r>
              <a:endParaRPr lang="en-US" sz="2000" dirty="0">
                <a:cs typeface="Calibri" pitchFamily="34" charset="0"/>
              </a:endParaRP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dengan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baik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dapat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menerapkannya</a:t>
              </a:r>
              <a:r>
                <a:rPr lang="en-US" sz="2000" dirty="0">
                  <a:cs typeface="Calibri" pitchFamily="34" charset="0"/>
                </a:rPr>
                <a:t>, </a:t>
              </a:r>
              <a:r>
                <a:rPr lang="en-US" sz="2000" dirty="0" err="1">
                  <a:cs typeface="Calibri" pitchFamily="34" charset="0"/>
                </a:rPr>
                <a:t>seperti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menggunakan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peralatan</a:t>
              </a:r>
              <a:r>
                <a:rPr lang="en-US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secara</a:t>
              </a:r>
              <a:r>
                <a:rPr lang="id-ID" sz="2000" dirty="0">
                  <a:cs typeface="Calibri" pitchFamily="34" charset="0"/>
                </a:rPr>
                <a:t> </a:t>
              </a:r>
              <a:r>
                <a:rPr lang="en-US" sz="2000" dirty="0" err="1">
                  <a:cs typeface="Calibri" pitchFamily="34" charset="0"/>
                </a:rPr>
                <a:t>bergantian</a:t>
              </a:r>
              <a:r>
                <a:rPr lang="en-US" sz="2000" dirty="0">
                  <a:cs typeface="Calibri" pitchFamily="34" charset="0"/>
                </a:rPr>
                <a:t> dan </a:t>
              </a:r>
              <a:r>
                <a:rPr lang="en-US" sz="2000" dirty="0" err="1">
                  <a:cs typeface="Calibri" pitchFamily="34" charset="0"/>
                </a:rPr>
                <a:t>berbagi</a:t>
              </a:r>
              <a:r>
                <a:rPr lang="en-US" sz="2000" dirty="0">
                  <a:cs typeface="Calibri" pitchFamily="34" charset="0"/>
                </a:rPr>
                <a:t> area </a:t>
              </a:r>
              <a:r>
                <a:rPr lang="en-US" sz="2000" dirty="0" err="1">
                  <a:cs typeface="Calibri" pitchFamily="34" charset="0"/>
                </a:rPr>
                <a:t>berlatih</a:t>
              </a:r>
              <a:r>
                <a:rPr lang="en-US" sz="2000" dirty="0" smtClean="0">
                  <a:cs typeface="Calibri" pitchFamily="34" charset="0"/>
                </a:rPr>
                <a:t>.</a:t>
              </a:r>
              <a:endParaRPr lang="en-US" sz="2000" dirty="0"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791322E-DF5B-DE52-3130-4B9C8AEF8AD6}"/>
              </a:ext>
            </a:extLst>
          </p:cNvPr>
          <p:cNvSpPr/>
          <p:nvPr/>
        </p:nvSpPr>
        <p:spPr>
          <a:xfrm>
            <a:off x="480811" y="1442791"/>
            <a:ext cx="4536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ADE0438-290C-9A7D-E881-80029E6AB97C}"/>
              </a:ext>
            </a:extLst>
          </p:cNvPr>
          <p:cNvSpPr/>
          <p:nvPr/>
        </p:nvSpPr>
        <p:spPr>
          <a:xfrm>
            <a:off x="246814" y="508898"/>
            <a:ext cx="80154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</a:rPr>
              <a:t>Mencari dan Menemukan Gerak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CC12F8C-B650-D869-FCE2-4D8049AB15CD}"/>
              </a:ext>
            </a:extLst>
          </p:cNvPr>
          <p:cNvSpPr/>
          <p:nvPr/>
        </p:nvSpPr>
        <p:spPr>
          <a:xfrm>
            <a:off x="286465" y="1238736"/>
            <a:ext cx="10375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cs typeface="Arial" pitchFamily="34" charset="0"/>
              </a:rPr>
              <a:t>Mari </a:t>
            </a:r>
            <a:r>
              <a:rPr lang="en-US" sz="2400" dirty="0" err="1">
                <a:cs typeface="Arial" pitchFamily="34" charset="0"/>
              </a:rPr>
              <a:t>kita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awali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dengan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kegiatan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mencari</a:t>
            </a:r>
            <a:r>
              <a:rPr lang="en-US" sz="2400" dirty="0">
                <a:cs typeface="Arial" pitchFamily="34" charset="0"/>
              </a:rPr>
              <a:t> dan </a:t>
            </a:r>
            <a:r>
              <a:rPr lang="en-US" sz="2400" dirty="0" err="1">
                <a:cs typeface="Arial" pitchFamily="34" charset="0"/>
              </a:rPr>
              <a:t>menemukan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gerak</a:t>
            </a:r>
            <a:r>
              <a:rPr lang="en-US" sz="2400" dirty="0">
                <a:cs typeface="Arial" pitchFamily="34" charset="0"/>
              </a:rPr>
              <a:t> yang </a:t>
            </a:r>
            <a:r>
              <a:rPr lang="en-US" sz="2400" dirty="0" err="1">
                <a:cs typeface="Arial" pitchFamily="34" charset="0"/>
              </a:rPr>
              <a:t>ada</a:t>
            </a:r>
            <a:r>
              <a:rPr lang="id-ID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dalam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id-ID" sz="2400" dirty="0" smtClean="0">
                <a:cs typeface="Arial" pitchFamily="34" charset="0"/>
              </a:rPr>
              <a:t>bulu tangkis</a:t>
            </a: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>
                <a:cs typeface="Arial" pitchFamily="34" charset="0"/>
              </a:rPr>
              <a:t>Amati </a:t>
            </a:r>
            <a:r>
              <a:rPr lang="en-US" sz="2400" dirty="0" err="1">
                <a:cs typeface="Arial" pitchFamily="34" charset="0"/>
              </a:rPr>
              <a:t>gambar-gambar</a:t>
            </a:r>
            <a:r>
              <a:rPr lang="en-US" sz="2400" dirty="0">
                <a:cs typeface="Arial" pitchFamily="34" charset="0"/>
              </a:rPr>
              <a:t> </a:t>
            </a:r>
            <a:r>
              <a:rPr lang="en-US" sz="2400" dirty="0" err="1">
                <a:cs typeface="Arial" pitchFamily="34" charset="0"/>
              </a:rPr>
              <a:t>berikut</a:t>
            </a:r>
            <a:r>
              <a:rPr lang="en-US" sz="2400" dirty="0"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C001442-02A9-B6B5-5119-2E50ED93DEFC}"/>
              </a:ext>
            </a:extLst>
          </p:cNvPr>
          <p:cNvSpPr txBox="1"/>
          <p:nvPr/>
        </p:nvSpPr>
        <p:spPr>
          <a:xfrm>
            <a:off x="1248820" y="5184697"/>
            <a:ext cx="10853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>
                <a:cs typeface="Arial" panose="020B0604020202020204" pitchFamily="34" charset="0"/>
              </a:rPr>
              <a:t>Lalu, </a:t>
            </a:r>
            <a:r>
              <a:rPr lang="en-ID" sz="2400" dirty="0" err="1">
                <a:cs typeface="Arial" panose="020B0604020202020204" pitchFamily="34" charset="0"/>
              </a:rPr>
              <a:t>tulislah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gerakan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ada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gambar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tersebut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identifikasi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jenis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gerak</a:t>
            </a:r>
            <a:r>
              <a:rPr lang="en-ID" sz="2400" dirty="0">
                <a:cs typeface="Arial" panose="020B0604020202020204" pitchFamily="34" charset="0"/>
              </a:rPr>
              <a:t> dan </a:t>
            </a:r>
            <a:r>
              <a:rPr lang="en-ID" sz="2400" dirty="0" err="1">
                <a:cs typeface="Arial" panose="020B0604020202020204" pitchFamily="34" charset="0"/>
              </a:rPr>
              <a:t>bagian</a:t>
            </a:r>
            <a:r>
              <a:rPr lang="en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tubuh</a:t>
            </a:r>
            <a:r>
              <a:rPr lang="en-ID" sz="2400" dirty="0">
                <a:cs typeface="Arial" panose="020B0604020202020204" pitchFamily="34" charset="0"/>
              </a:rPr>
              <a:t> yang </a:t>
            </a:r>
            <a:r>
              <a:rPr lang="en-ID" sz="2400" dirty="0" err="1">
                <a:cs typeface="Arial" panose="020B0604020202020204" pitchFamily="34" charset="0"/>
              </a:rPr>
              <a:t>digunakan</a:t>
            </a:r>
            <a:r>
              <a:rPr lang="en-ID" sz="2400" dirty="0">
                <a:cs typeface="Arial" panose="020B0604020202020204" pitchFamily="34" charset="0"/>
              </a:rPr>
              <a:t>. </a:t>
            </a:r>
            <a:r>
              <a:rPr lang="en-ID" sz="2400" dirty="0" err="1">
                <a:cs typeface="Arial" panose="020B0604020202020204" pitchFamily="34" charset="0"/>
              </a:rPr>
              <a:t>Kemudian</a:t>
            </a:r>
            <a:r>
              <a:rPr lang="en-ID" sz="2400" dirty="0">
                <a:cs typeface="Arial" panose="020B0604020202020204" pitchFamily="34" charset="0"/>
              </a:rPr>
              <a:t>, </a:t>
            </a:r>
            <a:r>
              <a:rPr lang="en-ID" sz="2400" dirty="0" err="1">
                <a:cs typeface="Arial" panose="020B0604020202020204" pitchFamily="34" charset="0"/>
              </a:rPr>
              <a:t>tulis</a:t>
            </a:r>
            <a:r>
              <a:rPr lang="en-ID" sz="2400" dirty="0">
                <a:cs typeface="Arial" panose="020B0604020202020204" pitchFamily="34" charset="0"/>
              </a:rPr>
              <a:t> pada </a:t>
            </a:r>
            <a:r>
              <a:rPr lang="en-ID" sz="2400" dirty="0" err="1">
                <a:cs typeface="Arial" panose="020B0604020202020204" pitchFamily="34" charset="0"/>
              </a:rPr>
              <a:t>buku</a:t>
            </a:r>
            <a:r>
              <a:rPr lang="id-ID" sz="2400" dirty="0">
                <a:cs typeface="Arial" panose="020B0604020202020204" pitchFamily="34" charset="0"/>
              </a:rPr>
              <a:t> </a:t>
            </a:r>
            <a:r>
              <a:rPr lang="en-ID" sz="2400" dirty="0" err="1">
                <a:cs typeface="Arial" panose="020B0604020202020204" pitchFamily="34" charset="0"/>
              </a:rPr>
              <a:t>tugasmu</a:t>
            </a:r>
            <a:r>
              <a:rPr lang="id-ID" sz="2400" dirty="0">
                <a:cs typeface="Arial" panose="020B0604020202020204" pitchFamily="34" charset="0"/>
              </a:rPr>
              <a:t>.</a:t>
            </a:r>
            <a:endParaRPr lang="en-ID" sz="2400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100" y="2507868"/>
            <a:ext cx="1428748" cy="2140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56" y="2523630"/>
            <a:ext cx="3139790" cy="2169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42" y="2537961"/>
            <a:ext cx="3402468" cy="2155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527" y="2531348"/>
            <a:ext cx="1431456" cy="2116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B7D0903-CF38-B38E-1343-CEB316AB5CDD}"/>
              </a:ext>
            </a:extLst>
          </p:cNvPr>
          <p:cNvSpPr/>
          <p:nvPr/>
        </p:nvSpPr>
        <p:spPr>
          <a:xfrm>
            <a:off x="9405437" y="4767307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32532" y="2256883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13" name="Oval 12"/>
          <p:cNvSpPr/>
          <p:nvPr/>
        </p:nvSpPr>
        <p:spPr>
          <a:xfrm>
            <a:off x="4721000" y="2272645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8389462" y="2282641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10107250" y="2297397"/>
            <a:ext cx="553793" cy="50197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84B60D-36C2-6F66-A1A8-72E7AA160ED0}"/>
              </a:ext>
            </a:extLst>
          </p:cNvPr>
          <p:cNvSpPr/>
          <p:nvPr/>
        </p:nvSpPr>
        <p:spPr>
          <a:xfrm>
            <a:off x="112690" y="832930"/>
            <a:ext cx="9223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1.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Keterampilan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Gerak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Spesifik 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M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1E1196C-4137-0ECE-5D16-0A43A6B7342B}"/>
              </a:ext>
            </a:extLst>
          </p:cNvPr>
          <p:cNvSpPr txBox="1"/>
          <p:nvPr/>
        </p:nvSpPr>
        <p:spPr>
          <a:xfrm>
            <a:off x="3314647" y="4660285"/>
            <a:ext cx="212365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200" dirty="0" smtClean="0">
                <a:cs typeface="Arial" panose="020B0604020202020204" pitchFamily="34" charset="0"/>
              </a:rPr>
              <a:t>m</a:t>
            </a:r>
            <a:r>
              <a:rPr lang="sv-SE" sz="2200" dirty="0" smtClean="0">
                <a:cs typeface="Arial" panose="020B0604020202020204" pitchFamily="34" charset="0"/>
              </a:rPr>
              <a:t>emegang </a:t>
            </a:r>
            <a:r>
              <a:rPr lang="sv-SE" sz="2200" dirty="0">
                <a:cs typeface="Arial" panose="020B0604020202020204" pitchFamily="34" charset="0"/>
              </a:rPr>
              <a:t>raket dengan pegangan </a:t>
            </a:r>
            <a:r>
              <a:rPr lang="sv-SE" sz="2200" i="1" dirty="0">
                <a:cs typeface="Arial" panose="020B0604020202020204" pitchFamily="34" charset="0"/>
              </a:rPr>
              <a:t>backhand</a:t>
            </a:r>
            <a:r>
              <a:rPr lang="sv-SE" sz="2200" dirty="0">
                <a:cs typeface="Arial" panose="020B0604020202020204" pitchFamily="34" charset="0"/>
              </a:rPr>
              <a:t> </a:t>
            </a:r>
            <a:endParaRPr lang="en-US" sz="2200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E2DF8D4-6FCC-8F00-A7A0-8520CD4133E9}"/>
              </a:ext>
            </a:extLst>
          </p:cNvPr>
          <p:cNvSpPr txBox="1"/>
          <p:nvPr/>
        </p:nvSpPr>
        <p:spPr>
          <a:xfrm>
            <a:off x="921063" y="4660206"/>
            <a:ext cx="20782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200" dirty="0" smtClean="0">
                <a:cs typeface="Arial" panose="020B0604020202020204" pitchFamily="34" charset="0"/>
              </a:rPr>
              <a:t>memegang </a:t>
            </a:r>
            <a:r>
              <a:rPr lang="id-ID" sz="2200" dirty="0">
                <a:cs typeface="Arial" panose="020B0604020202020204" pitchFamily="34" charset="0"/>
              </a:rPr>
              <a:t>raket pada saat melakukan servis dengan pegangan </a:t>
            </a:r>
            <a:r>
              <a:rPr lang="id-ID" sz="2200" i="1" dirty="0">
                <a:cs typeface="Arial" panose="020B0604020202020204" pitchFamily="34" charset="0"/>
              </a:rPr>
              <a:t>forehand</a:t>
            </a:r>
            <a:r>
              <a:rPr lang="id-ID" sz="2200" dirty="0">
                <a:cs typeface="Arial" panose="020B0604020202020204" pitchFamily="34" charset="0"/>
              </a:rPr>
              <a:t> </a:t>
            </a:r>
            <a:endParaRPr lang="en-US" sz="2200" dirty="0"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5634671" y="4662073"/>
            <a:ext cx="185230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200" dirty="0" smtClean="0">
                <a:cs typeface="Arial" panose="020B0604020202020204" pitchFamily="34" charset="0"/>
              </a:rPr>
              <a:t>pegangan </a:t>
            </a:r>
            <a:r>
              <a:rPr lang="id-ID" sz="2200" dirty="0">
                <a:cs typeface="Arial" panose="020B0604020202020204" pitchFamily="34" charset="0"/>
              </a:rPr>
              <a:t>raket saat menerima servis dengan pegangan </a:t>
            </a:r>
            <a:r>
              <a:rPr lang="id-ID" sz="2200" i="1" dirty="0">
                <a:cs typeface="Arial" panose="020B0604020202020204" pitchFamily="34" charset="0"/>
              </a:rPr>
              <a:t>forehand</a:t>
            </a:r>
            <a:r>
              <a:rPr lang="id-ID" sz="2200" dirty="0">
                <a:cs typeface="Arial" panose="020B0604020202020204" pitchFamily="34" charset="0"/>
              </a:rPr>
              <a:t> </a:t>
            </a:r>
            <a:endParaRPr lang="en-US" sz="2200" dirty="0"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7595D3C-41EB-EC48-8C8B-F66DA5FD96DC}"/>
              </a:ext>
            </a:extLst>
          </p:cNvPr>
          <p:cNvSpPr txBox="1"/>
          <p:nvPr/>
        </p:nvSpPr>
        <p:spPr>
          <a:xfrm>
            <a:off x="7597465" y="4735083"/>
            <a:ext cx="33013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200" dirty="0" smtClean="0">
                <a:cs typeface="Arial" panose="020B0604020202020204" pitchFamily="34" charset="0"/>
              </a:rPr>
              <a:t>pegangan </a:t>
            </a:r>
            <a:r>
              <a:rPr lang="id-ID" sz="2200" dirty="0">
                <a:cs typeface="Arial" panose="020B0604020202020204" pitchFamily="34" charset="0"/>
              </a:rPr>
              <a:t>raket saat menerima servis dengan pegangan </a:t>
            </a:r>
            <a:r>
              <a:rPr lang="id-ID" sz="2200" i="1" dirty="0">
                <a:cs typeface="Arial" panose="020B0604020202020204" pitchFamily="34" charset="0"/>
              </a:rPr>
              <a:t>backhand</a:t>
            </a:r>
            <a:r>
              <a:rPr lang="id-ID" sz="2200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114" name="Picture 66" descr="D:\JOB ERLANGGA\PPT PJOK SMP VIII Kurikulum Merdeka\PJOK SMP VIII KM\Powerpoint\Bab 2\1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63" y="1235929"/>
            <a:ext cx="2410891" cy="375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5" name="Picture 67" descr="D:\JOB ERLANGGA\PPT PJOK SMP VIII Kurikulum Merdeka\PJOK SMP VIII KM\Powerpoint\Bab 2\1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01" y="1429554"/>
            <a:ext cx="2347476" cy="33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6" name="Picture 68" descr="D:\JOB ERLANGGA\PPT PJOK SMP VIII Kurikulum Merdeka\PJOK SMP VIII KM\Powerpoint\Bab 2\1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1" y="1366846"/>
            <a:ext cx="2230643" cy="362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7" name="Picture 69" descr="D:\JOB ERLANGGA\PPT PJOK SMP VIII Kurikulum Merdeka\PJOK SMP VIII KM\Powerpoint\Bab 2\1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974" y="1569604"/>
            <a:ext cx="4579510" cy="309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113762" y="502129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107544" y="2248903"/>
            <a:ext cx="61754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servis dengan </a:t>
            </a:r>
            <a:r>
              <a:rPr lang="id-ID" sz="2400" dirty="0"/>
              <a:t>pegangan </a:t>
            </a:r>
            <a:r>
              <a:rPr lang="id-ID" sz="2400" i="1" dirty="0" smtClean="0"/>
              <a:t>forehand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Pegang raket dengan pegangan </a:t>
            </a:r>
            <a:r>
              <a:rPr lang="id-ID" sz="2400" i="1" dirty="0"/>
              <a:t>forehand </a:t>
            </a:r>
            <a:r>
              <a:rPr lang="id-ID" sz="2400" dirty="0" smtClean="0"/>
              <a:t>seperti berjabat</a:t>
            </a:r>
            <a:r>
              <a:rPr lang="id-ID" sz="2400" dirty="0"/>
              <a:t> </a:t>
            </a:r>
            <a:r>
              <a:rPr lang="id-ID" sz="2400" dirty="0" smtClean="0"/>
              <a:t>tangan.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Raket </a:t>
            </a:r>
            <a:r>
              <a:rPr lang="id-ID" sz="2400" dirty="0"/>
              <a:t>ditarik ke samping </a:t>
            </a:r>
            <a:r>
              <a:rPr lang="id-ID" sz="2400" dirty="0" smtClean="0"/>
              <a:t>belakang.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Pergelangan </a:t>
            </a:r>
            <a:r>
              <a:rPr lang="id-ID" sz="2400" dirty="0"/>
              <a:t>tangan agak </a:t>
            </a:r>
            <a:r>
              <a:rPr lang="id-ID" sz="2400" dirty="0" smtClean="0"/>
              <a:t>dibengkokkan.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Pukul </a:t>
            </a:r>
            <a:r>
              <a:rPr lang="id-ID" sz="2400" dirty="0"/>
              <a:t>kok dengan pegangan </a:t>
            </a:r>
            <a:r>
              <a:rPr lang="id-ID" sz="2400" i="1" dirty="0" smtClean="0"/>
              <a:t>forehand</a:t>
            </a:r>
            <a:r>
              <a:rPr lang="id-ID" sz="2400" dirty="0" smtClean="0"/>
              <a:t>.</a:t>
            </a:r>
            <a:endParaRPr lang="en-ID" sz="2400" dirty="0"/>
          </a:p>
        </p:txBody>
      </p:sp>
      <p:pic>
        <p:nvPicPr>
          <p:cNvPr id="6" name="Picture 66" descr="D:\JOB ERLANGGA\PPT PJOK SMP VIII Kurikulum Merdeka\PJOK SMP VIII KM\Powerpoint\Bab 2\1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823" y="1025349"/>
            <a:ext cx="3612301" cy="563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8C22683-9FC9-E58D-7754-E6B3F9504B77}"/>
              </a:ext>
            </a:extLst>
          </p:cNvPr>
          <p:cNvSpPr/>
          <p:nvPr/>
        </p:nvSpPr>
        <p:spPr>
          <a:xfrm>
            <a:off x="332703" y="667539"/>
            <a:ext cx="856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2. Menganalisis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V</a:t>
            </a:r>
            <a:r>
              <a:rPr lang="nb-NO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ri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si 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Gerak Spesifik M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emeg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>
                <a:solidFill>
                  <a:srgbClr val="7030A0"/>
                </a:solidFill>
                <a:cs typeface="Arial" panose="020B0604020202020204" pitchFamily="34" charset="0"/>
              </a:rPr>
              <a:t>ng R</a:t>
            </a:r>
            <a:r>
              <a:rPr lang="nb-NO" sz="2800" b="1" dirty="0">
                <a:solidFill>
                  <a:srgbClr val="7030A0"/>
                </a:solidFill>
                <a:cs typeface="Arial" panose="020B0604020202020204" pitchFamily="34" charset="0"/>
              </a:rPr>
              <a:t>a</a:t>
            </a:r>
            <a:r>
              <a:rPr lang="id-ID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ket</a:t>
            </a:r>
            <a:endParaRPr lang="id-ID" sz="28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FC1F48-EDE1-E909-56FD-1EF50EB01D1D}"/>
              </a:ext>
            </a:extLst>
          </p:cNvPr>
          <p:cNvSpPr txBox="1"/>
          <p:nvPr/>
        </p:nvSpPr>
        <p:spPr>
          <a:xfrm>
            <a:off x="5107544" y="2248903"/>
            <a:ext cx="61754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/>
              <a:t>Cara </a:t>
            </a:r>
            <a:r>
              <a:rPr lang="id-ID" sz="2400" dirty="0" smtClean="0"/>
              <a:t>servis </a:t>
            </a:r>
            <a:r>
              <a:rPr lang="id-ID" sz="2400" dirty="0"/>
              <a:t>dengan </a:t>
            </a:r>
            <a:r>
              <a:rPr lang="id-ID" sz="2400" dirty="0" smtClean="0"/>
              <a:t>pegangan </a:t>
            </a:r>
            <a:r>
              <a:rPr lang="id-ID" sz="2400" i="1" dirty="0" smtClean="0"/>
              <a:t>backhand</a:t>
            </a:r>
            <a:r>
              <a:rPr lang="id-ID" sz="2400" dirty="0" smtClean="0"/>
              <a:t>: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Pegang raket dengan pegangan </a:t>
            </a:r>
            <a:r>
              <a:rPr lang="id-ID" sz="2400" i="1" dirty="0"/>
              <a:t>backhand </a:t>
            </a:r>
            <a:r>
              <a:rPr lang="id-ID" sz="2400" dirty="0"/>
              <a:t>dengan </a:t>
            </a:r>
            <a:r>
              <a:rPr lang="id-ID" sz="2400" dirty="0" smtClean="0"/>
              <a:t>jari telunjuk</a:t>
            </a:r>
            <a:r>
              <a:rPr lang="id-ID" sz="2400" dirty="0"/>
              <a:t> </a:t>
            </a:r>
            <a:r>
              <a:rPr lang="id-ID" sz="2400" dirty="0" smtClean="0"/>
              <a:t>menempel </a:t>
            </a:r>
            <a:r>
              <a:rPr lang="id-ID" sz="2400" dirty="0"/>
              <a:t>di sepanjang sisi </a:t>
            </a:r>
            <a:r>
              <a:rPr lang="id-ID" sz="2400" dirty="0" smtClean="0"/>
              <a:t>raket.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/>
              <a:t>Raket bagian atas diputar dari 20° sampai 90° ke </a:t>
            </a:r>
            <a:r>
              <a:rPr lang="id-ID" sz="2400" dirty="0" smtClean="0"/>
              <a:t>arah tubuh</a:t>
            </a:r>
            <a:r>
              <a:rPr lang="id-ID" sz="2400" dirty="0"/>
              <a:t> </a:t>
            </a:r>
            <a:r>
              <a:rPr lang="id-ID" sz="2400" dirty="0" smtClean="0"/>
              <a:t>menyilang </a:t>
            </a:r>
            <a:r>
              <a:rPr lang="id-ID" sz="2400" dirty="0"/>
              <a:t>di </a:t>
            </a:r>
            <a:r>
              <a:rPr lang="id-ID" sz="2400" dirty="0" smtClean="0"/>
              <a:t>depan.</a:t>
            </a:r>
            <a:endParaRPr lang="id-ID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Pukul </a:t>
            </a:r>
            <a:r>
              <a:rPr lang="id-ID" sz="2400" dirty="0"/>
              <a:t>kok dengan pegangan </a:t>
            </a:r>
            <a:r>
              <a:rPr lang="id-ID" sz="2400" i="1" dirty="0" smtClean="0"/>
              <a:t>backhand</a:t>
            </a:r>
            <a:r>
              <a:rPr lang="id-ID" sz="2400" dirty="0" smtClean="0"/>
              <a:t>.</a:t>
            </a:r>
            <a:endParaRPr lang="id-ID" sz="2400" dirty="0"/>
          </a:p>
        </p:txBody>
      </p:sp>
      <p:pic>
        <p:nvPicPr>
          <p:cNvPr id="7" name="Picture 67" descr="D:\JOB ERLANGGA\PPT PJOK SMP VIII Kurikulum Merdeka\PJOK SMP VIII KM\Powerpoint\Bab 2\1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53" y="929149"/>
            <a:ext cx="3954891" cy="558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77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2157</Words>
  <Application>Microsoft Office PowerPoint</Application>
  <PresentationFormat>Custom</PresentationFormat>
  <Paragraphs>212</Paragraphs>
  <Slides>36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Rifki Kurniawan</cp:lastModifiedBy>
  <cp:revision>57</cp:revision>
  <dcterms:created xsi:type="dcterms:W3CDTF">2022-05-10T01:11:12Z</dcterms:created>
  <dcterms:modified xsi:type="dcterms:W3CDTF">2023-01-25T08:58:40Z</dcterms:modified>
</cp:coreProperties>
</file>